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xml" ContentType="application/vnd.openxmlformats-officedocument.presentationml.tags+xml"/>
  <Override PartName="/ppt/notesSlides/notesSlide43.xml" ContentType="application/vnd.openxmlformats-officedocument.presentationml.notesSlide+xml"/>
  <Override PartName="/ppt/theme/themeOverride4.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4.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 id="2147483651" r:id="rId2"/>
    <p:sldMasterId id="2147484264" r:id="rId3"/>
  </p:sldMasterIdLst>
  <p:notesMasterIdLst>
    <p:notesMasterId r:id="rId63"/>
  </p:notesMasterIdLst>
  <p:handoutMasterIdLst>
    <p:handoutMasterId r:id="rId64"/>
  </p:handoutMasterIdLst>
  <p:sldIdLst>
    <p:sldId id="272" r:id="rId4"/>
    <p:sldId id="486" r:id="rId5"/>
    <p:sldId id="368" r:id="rId6"/>
    <p:sldId id="461" r:id="rId7"/>
    <p:sldId id="410" r:id="rId8"/>
    <p:sldId id="408" r:id="rId9"/>
    <p:sldId id="411" r:id="rId10"/>
    <p:sldId id="409" r:id="rId11"/>
    <p:sldId id="364" r:id="rId12"/>
    <p:sldId id="412" r:id="rId13"/>
    <p:sldId id="413" r:id="rId14"/>
    <p:sldId id="414" r:id="rId15"/>
    <p:sldId id="396" r:id="rId16"/>
    <p:sldId id="415" r:id="rId17"/>
    <p:sldId id="417" r:id="rId18"/>
    <p:sldId id="418" r:id="rId19"/>
    <p:sldId id="463" r:id="rId20"/>
    <p:sldId id="407" r:id="rId21"/>
    <p:sldId id="487" r:id="rId22"/>
    <p:sldId id="374" r:id="rId23"/>
    <p:sldId id="495" r:id="rId24"/>
    <p:sldId id="474" r:id="rId25"/>
    <p:sldId id="497" r:id="rId26"/>
    <p:sldId id="498" r:id="rId27"/>
    <p:sldId id="500" r:id="rId28"/>
    <p:sldId id="505" r:id="rId29"/>
    <p:sldId id="501" r:id="rId30"/>
    <p:sldId id="502" r:id="rId31"/>
    <p:sldId id="504" r:id="rId32"/>
    <p:sldId id="466" r:id="rId33"/>
    <p:sldId id="506" r:id="rId34"/>
    <p:sldId id="507" r:id="rId35"/>
    <p:sldId id="508" r:id="rId36"/>
    <p:sldId id="472" r:id="rId37"/>
    <p:sldId id="430" r:id="rId38"/>
    <p:sldId id="475" r:id="rId39"/>
    <p:sldId id="431" r:id="rId40"/>
    <p:sldId id="397" r:id="rId41"/>
    <p:sldId id="476" r:id="rId42"/>
    <p:sldId id="433" r:id="rId43"/>
    <p:sldId id="394" r:id="rId44"/>
    <p:sldId id="473" r:id="rId45"/>
    <p:sldId id="494" r:id="rId46"/>
    <p:sldId id="485" r:id="rId47"/>
    <p:sldId id="436" r:id="rId48"/>
    <p:sldId id="437" r:id="rId49"/>
    <p:sldId id="438" r:id="rId50"/>
    <p:sldId id="440" r:id="rId51"/>
    <p:sldId id="493" r:id="rId52"/>
    <p:sldId id="447" r:id="rId53"/>
    <p:sldId id="442" r:id="rId54"/>
    <p:sldId id="443" r:id="rId55"/>
    <p:sldId id="444" r:id="rId56"/>
    <p:sldId id="480" r:id="rId57"/>
    <p:sldId id="382" r:id="rId58"/>
    <p:sldId id="483" r:id="rId59"/>
    <p:sldId id="489" r:id="rId60"/>
    <p:sldId id="406" r:id="rId61"/>
    <p:sldId id="273" r:id="rId62"/>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00863D"/>
    <a:srgbClr val="FFCC00"/>
    <a:srgbClr val="FF00FF"/>
    <a:srgbClr val="52CEAE"/>
    <a:srgbClr val="FF9900"/>
    <a:srgbClr val="00FFFF"/>
    <a:srgbClr val="FFC000"/>
    <a:srgbClr val="FFCCFF"/>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79329" autoAdjust="0"/>
  </p:normalViewPr>
  <p:slideViewPr>
    <p:cSldViewPr>
      <p:cViewPr varScale="1">
        <p:scale>
          <a:sx n="60" d="100"/>
          <a:sy n="60" d="100"/>
        </p:scale>
        <p:origin x="1626" y="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8" d="100"/>
          <a:sy n="58" d="100"/>
        </p:scale>
        <p:origin x="-2886" y="-10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4" Type="http://schemas.openxmlformats.org/officeDocument/2006/relationships/image" Target="../media/image9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131.wmf"/><Relationship Id="rId1" Type="http://schemas.openxmlformats.org/officeDocument/2006/relationships/image" Target="../media/image98.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32.wmf"/><Relationship Id="rId7" Type="http://schemas.openxmlformats.org/officeDocument/2006/relationships/image" Target="../media/image97.wmf"/><Relationship Id="rId2" Type="http://schemas.openxmlformats.org/officeDocument/2006/relationships/image" Target="../media/image131.wmf"/><Relationship Id="rId1" Type="http://schemas.openxmlformats.org/officeDocument/2006/relationships/image" Target="../media/image98.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94.wmf"/><Relationship Id="rId7"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98.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4.wmf"/><Relationship Id="rId7" Type="http://schemas.openxmlformats.org/officeDocument/2006/relationships/image" Target="../media/image133.wmf"/><Relationship Id="rId2" Type="http://schemas.openxmlformats.org/officeDocument/2006/relationships/image" Target="../media/image131.wmf"/><Relationship Id="rId1" Type="http://schemas.openxmlformats.org/officeDocument/2006/relationships/image" Target="../media/image98.wmf"/><Relationship Id="rId6" Type="http://schemas.openxmlformats.org/officeDocument/2006/relationships/image" Target="../media/image97.wmf"/><Relationship Id="rId5" Type="http://schemas.openxmlformats.org/officeDocument/2006/relationships/image" Target="../media/image96.wmf"/><Relationship Id="rId4" Type="http://schemas.openxmlformats.org/officeDocument/2006/relationships/image" Target="../media/image9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4" Type="http://schemas.openxmlformats.org/officeDocument/2006/relationships/image" Target="../media/image9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134.emf"/><Relationship Id="rId4" Type="http://schemas.openxmlformats.org/officeDocument/2006/relationships/image" Target="../media/image9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135.wmf"/><Relationship Id="rId5" Type="http://schemas.openxmlformats.org/officeDocument/2006/relationships/image" Target="../media/image134.emf"/><Relationship Id="rId4" Type="http://schemas.openxmlformats.org/officeDocument/2006/relationships/image" Target="../media/image9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6.wmf"/><Relationship Id="rId7" Type="http://schemas.openxmlformats.org/officeDocument/2006/relationships/image" Target="../media/image136.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135.wmf"/><Relationship Id="rId5" Type="http://schemas.openxmlformats.org/officeDocument/2006/relationships/image" Target="../media/image134.emf"/><Relationship Id="rId4"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56.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7.wmf"/><Relationship Id="rId7" Type="http://schemas.openxmlformats.org/officeDocument/2006/relationships/image" Target="../media/image141.wmf"/><Relationship Id="rId2" Type="http://schemas.openxmlformats.org/officeDocument/2006/relationships/image" Target="../media/image56.wmf"/><Relationship Id="rId1" Type="http://schemas.openxmlformats.org/officeDocument/2006/relationships/image" Target="../media/image142.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7.wmf"/><Relationship Id="rId7" Type="http://schemas.openxmlformats.org/officeDocument/2006/relationships/image" Target="../media/image141.wmf"/><Relationship Id="rId2" Type="http://schemas.openxmlformats.org/officeDocument/2006/relationships/image" Target="../media/image56.wmf"/><Relationship Id="rId1" Type="http://schemas.openxmlformats.org/officeDocument/2006/relationships/image" Target="../media/image143.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37.wmf"/><Relationship Id="rId7" Type="http://schemas.openxmlformats.org/officeDocument/2006/relationships/image" Target="../media/image141.wmf"/><Relationship Id="rId2" Type="http://schemas.openxmlformats.org/officeDocument/2006/relationships/image" Target="../media/image56.wmf"/><Relationship Id="rId1" Type="http://schemas.openxmlformats.org/officeDocument/2006/relationships/image" Target="../media/image144.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48.wmf"/><Relationship Id="rId7" Type="http://schemas.openxmlformats.org/officeDocument/2006/relationships/image" Target="../media/image139.wmf"/><Relationship Id="rId2" Type="http://schemas.openxmlformats.org/officeDocument/2006/relationships/image" Target="../media/image147.wmf"/><Relationship Id="rId1" Type="http://schemas.openxmlformats.org/officeDocument/2006/relationships/image" Target="../media/image146.wmf"/><Relationship Id="rId6" Type="http://schemas.openxmlformats.org/officeDocument/2006/relationships/image" Target="../media/image138.wmf"/><Relationship Id="rId5" Type="http://schemas.openxmlformats.org/officeDocument/2006/relationships/image" Target="../media/image137.wmf"/><Relationship Id="rId10" Type="http://schemas.openxmlformats.org/officeDocument/2006/relationships/image" Target="../media/image149.wmf"/><Relationship Id="rId4" Type="http://schemas.openxmlformats.org/officeDocument/2006/relationships/image" Target="../media/image56.wmf"/><Relationship Id="rId9" Type="http://schemas.openxmlformats.org/officeDocument/2006/relationships/image" Target="../media/image14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5" Type="http://schemas.openxmlformats.org/officeDocument/2006/relationships/image" Target="../media/image96.wmf"/><Relationship Id="rId4" Type="http://schemas.openxmlformats.org/officeDocument/2006/relationships/image" Target="../media/image154.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image" Target="../media/image157.wmf"/><Relationship Id="rId7" Type="http://schemas.openxmlformats.org/officeDocument/2006/relationships/image" Target="../media/image161.wmf"/><Relationship Id="rId2" Type="http://schemas.openxmlformats.org/officeDocument/2006/relationships/image" Target="../media/image156.wmf"/><Relationship Id="rId1" Type="http://schemas.openxmlformats.org/officeDocument/2006/relationships/image" Target="../media/image20.wmf"/><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58.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19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atin typeface="Arial" charset="0"/>
                <a:ea typeface="+mn-ea"/>
                <a:cs typeface="Arial" charset="0"/>
              </a:defRPr>
            </a:lvl1pPr>
          </a:lstStyle>
          <a:p>
            <a:pPr>
              <a:defRPr/>
            </a:pPr>
            <a:endParaRPr lang="zh-CN" altLang="en-US"/>
          </a:p>
        </p:txBody>
      </p:sp>
      <p:sp>
        <p:nvSpPr>
          <p:cNvPr id="3993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atin typeface="Arial" charset="0"/>
                <a:ea typeface="+mn-ea"/>
                <a:cs typeface="Arial" charset="0"/>
              </a:defRPr>
            </a:lvl1pPr>
          </a:lstStyle>
          <a:p>
            <a:pPr>
              <a:defRPr/>
            </a:pPr>
            <a:endParaRPr lang="zh-CN" altLang="en-US"/>
          </a:p>
        </p:txBody>
      </p:sp>
      <p:sp>
        <p:nvSpPr>
          <p:cNvPr id="3994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atin typeface="Arial" charset="0"/>
                <a:ea typeface="+mn-ea"/>
                <a:cs typeface="Arial" charset="0"/>
              </a:defRPr>
            </a:lvl1pPr>
          </a:lstStyle>
          <a:p>
            <a:pPr>
              <a:defRPr/>
            </a:pPr>
            <a:endParaRPr lang="zh-CN" altLang="en-US"/>
          </a:p>
        </p:txBody>
      </p:sp>
      <p:sp>
        <p:nvSpPr>
          <p:cNvPr id="3994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atin typeface="Arial" charset="0"/>
                <a:ea typeface="+mn-ea"/>
                <a:cs typeface="Arial" charset="0"/>
              </a:defRPr>
            </a:lvl1pPr>
          </a:lstStyle>
          <a:p>
            <a:pPr>
              <a:defRPr/>
            </a:pPr>
            <a:fld id="{7494F4A5-C492-4BEE-AA2A-B1F02785F124}" type="slidenum">
              <a:rPr lang="zh-CN" altLang="en-US"/>
              <a:pPr>
                <a:defRPr/>
              </a:pPr>
              <a:t>‹#›</a:t>
            </a:fld>
            <a:endParaRPr lang="en-US" altLang="zh-CN"/>
          </a:p>
        </p:txBody>
      </p:sp>
    </p:spTree>
    <p:extLst>
      <p:ext uri="{BB962C8B-B14F-4D97-AF65-F5344CB8AC3E}">
        <p14:creationId xmlns:p14="http://schemas.microsoft.com/office/powerpoint/2010/main" val="3726136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atin typeface="Arial" charset="0"/>
                <a:ea typeface="+mn-ea"/>
                <a:cs typeface="Arial" charset="0"/>
              </a:defRPr>
            </a:lvl1pPr>
          </a:lstStyle>
          <a:p>
            <a:pPr>
              <a:defRPr/>
            </a:pPr>
            <a:endParaRPr lang="en-GB"/>
          </a:p>
        </p:txBody>
      </p:sp>
      <p:sp>
        <p:nvSpPr>
          <p:cNvPr id="52227" name="Rectangle 3"/>
          <p:cNvSpPr>
            <a:spLocks noGrp="1" noChangeArrowheads="1"/>
          </p:cNvSpPr>
          <p:nvPr>
            <p:ph type="dt" idx="1"/>
          </p:nvPr>
        </p:nvSpPr>
        <p:spPr bwMode="auto">
          <a:xfrm>
            <a:off x="4021138" y="0"/>
            <a:ext cx="3076575"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atin typeface="Arial" charset="0"/>
                <a:ea typeface="+mn-ea"/>
                <a:cs typeface="Arial" charset="0"/>
              </a:defRPr>
            </a:lvl1pPr>
          </a:lstStyle>
          <a:p>
            <a:pPr>
              <a:defRPr/>
            </a:pPr>
            <a:endParaRPr lang="en-GB"/>
          </a:p>
        </p:txBody>
      </p:sp>
      <p:sp>
        <p:nvSpPr>
          <p:cNvPr id="34820"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p:spPr>
      </p:sp>
      <p:sp>
        <p:nvSpPr>
          <p:cNvPr id="52229"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52230"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atin typeface="Arial" charset="0"/>
                <a:ea typeface="+mn-ea"/>
                <a:cs typeface="Arial" charset="0"/>
              </a:defRPr>
            </a:lvl1pPr>
          </a:lstStyle>
          <a:p>
            <a:pPr>
              <a:defRPr/>
            </a:pPr>
            <a:endParaRPr lang="en-GB"/>
          </a:p>
        </p:txBody>
      </p:sp>
      <p:sp>
        <p:nvSpPr>
          <p:cNvPr id="52231"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atin typeface="Arial" charset="0"/>
                <a:ea typeface="+mn-ea"/>
                <a:cs typeface="Arial" charset="0"/>
              </a:defRPr>
            </a:lvl1pPr>
          </a:lstStyle>
          <a:p>
            <a:pPr>
              <a:defRPr/>
            </a:pPr>
            <a:fld id="{DFC24EF4-F24F-41F1-BFC8-E227D22EB7A1}" type="slidenum">
              <a:rPr lang="en-GB"/>
              <a:pPr>
                <a:defRPr/>
              </a:pPr>
              <a:t>‹#›</a:t>
            </a:fld>
            <a:endParaRPr lang="en-GB"/>
          </a:p>
        </p:txBody>
      </p:sp>
    </p:spTree>
    <p:extLst>
      <p:ext uri="{BB962C8B-B14F-4D97-AF65-F5344CB8AC3E}">
        <p14:creationId xmlns:p14="http://schemas.microsoft.com/office/powerpoint/2010/main" val="8597630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xfrm>
            <a:off x="992188" y="768350"/>
            <a:ext cx="5114925" cy="3836988"/>
          </a:xfrm>
          <a:ln/>
        </p:spPr>
      </p:sp>
      <p:sp>
        <p:nvSpPr>
          <p:cNvPr id="35843" name="备注占位符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0" dirty="0" smtClean="0">
                <a:latin typeface="Arial" pitchFamily="34" charset="0"/>
                <a:cs typeface="Arial" pitchFamily="34" charset="0"/>
              </a:rPr>
              <a:t>Good </a:t>
            </a:r>
            <a:r>
              <a:rPr lang="en-US" altLang="zh-CN" b="0" dirty="0" err="1" smtClean="0">
                <a:latin typeface="Arial" pitchFamily="34" charset="0"/>
                <a:cs typeface="Arial" pitchFamily="34" charset="0"/>
              </a:rPr>
              <a:t>morning,everyone</a:t>
            </a:r>
            <a:r>
              <a:rPr lang="en-US" altLang="zh-CN" b="0" baseline="0" dirty="0" smtClean="0">
                <a:latin typeface="Arial" pitchFamily="34" charset="0"/>
                <a:cs typeface="Arial" pitchFamily="34" charset="0"/>
              </a:rPr>
              <a:t>, </a:t>
            </a:r>
            <a:r>
              <a:rPr lang="zh-CN" altLang="en-US" dirty="0" smtClean="0"/>
              <a:t>I'm </a:t>
            </a:r>
            <a:r>
              <a:rPr lang="en-US" altLang="zh-CN" dirty="0" smtClean="0"/>
              <a:t>Yong</a:t>
            </a:r>
            <a:r>
              <a:rPr lang="zh-CN" altLang="en-US" dirty="0" smtClean="0"/>
              <a:t>, </a:t>
            </a:r>
            <a:r>
              <a:rPr lang="en-US" altLang="zh-CN" dirty="0" smtClean="0"/>
              <a:t>Yuan</a:t>
            </a:r>
            <a:r>
              <a:rPr lang="zh-CN" altLang="en-US" dirty="0" smtClean="0"/>
              <a:t>, </a:t>
            </a:r>
            <a:r>
              <a:rPr lang="en-US" altLang="zh-CN" dirty="0" smtClean="0"/>
              <a:t>and</a:t>
            </a:r>
            <a:r>
              <a:rPr lang="en-US" altLang="zh-CN" baseline="0" dirty="0" smtClean="0"/>
              <a:t> I’m </a:t>
            </a:r>
            <a:r>
              <a:rPr lang="zh-CN" altLang="en-US" dirty="0" smtClean="0"/>
              <a:t>from Xi'an Institute of Optics and Precision Mechanics of Chinese Academy of Sciences. </a:t>
            </a:r>
            <a:r>
              <a:rPr lang="en-US" altLang="zh-CN" b="0" baseline="0" dirty="0" smtClean="0">
                <a:latin typeface="Arial" pitchFamily="34" charset="0"/>
                <a:cs typeface="Arial" pitchFamily="34" charset="0"/>
              </a:rPr>
              <a:t>I’m very glade to share the work of </a:t>
            </a:r>
            <a:r>
              <a:rPr lang="en-US" altLang="zh-CN" sz="1200" b="0" dirty="0" smtClean="0">
                <a:solidFill>
                  <a:srgbClr val="161616"/>
                </a:solidFill>
                <a:latin typeface="Miriam" pitchFamily="34" charset="-79"/>
                <a:ea typeface="黑体" pitchFamily="49" charset="-122"/>
                <a:cs typeface="Miriam" pitchFamily="34" charset="-79"/>
              </a:rPr>
              <a:t>Learning Hash Functions Using Sparse Reconstruction.</a:t>
            </a:r>
          </a:p>
          <a:p>
            <a:endParaRPr lang="zh-CN" altLang="en-US" dirty="0" smtClean="0">
              <a:latin typeface="Arial" pitchFamily="34" charset="0"/>
              <a:cs typeface="Arial" pitchFamily="34" charset="0"/>
            </a:endParaRPr>
          </a:p>
        </p:txBody>
      </p:sp>
      <p:sp>
        <p:nvSpPr>
          <p:cNvPr id="4" name="灯片编号占位符 3"/>
          <p:cNvSpPr>
            <a:spLocks noGrp="1"/>
          </p:cNvSpPr>
          <p:nvPr>
            <p:ph type="sldNum" sz="quarter" idx="5"/>
          </p:nvPr>
        </p:nvSpPr>
        <p:spPr/>
        <p:txBody>
          <a:bodyPr/>
          <a:lstStyle/>
          <a:p>
            <a:pPr>
              <a:defRPr/>
            </a:pPr>
            <a:fld id="{BB995EE2-9876-4FC3-B35C-9F7C1FA73AA8}" type="slidenum">
              <a:rPr lang="en-GB" smtClean="0"/>
              <a:pPr>
                <a:defRPr/>
              </a:pPr>
              <a:t>1</a:t>
            </a:fld>
            <a:endParaRPr lang="en-GB"/>
          </a:p>
        </p:txBody>
      </p:sp>
    </p:spTree>
    <p:extLst>
      <p:ext uri="{BB962C8B-B14F-4D97-AF65-F5344CB8AC3E}">
        <p14:creationId xmlns:p14="http://schemas.microsoft.com/office/powerpoint/2010/main" val="4275404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baseline="0" dirty="0" smtClean="0"/>
              <a:t>For the similar images, hash-based method tries to map them into the same or close hash buckets.</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10</a:t>
            </a:fld>
            <a:endParaRPr lang="en-GB"/>
          </a:p>
        </p:txBody>
      </p:sp>
    </p:spTree>
    <p:extLst>
      <p:ext uri="{BB962C8B-B14F-4D97-AF65-F5344CB8AC3E}">
        <p14:creationId xmlns:p14="http://schemas.microsoft.com/office/powerpoint/2010/main" val="409294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baseline="0" dirty="0" smtClean="0"/>
              <a:t>That is, the hamming distance between similar images should be small. </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11</a:t>
            </a:fld>
            <a:endParaRPr lang="en-GB"/>
          </a:p>
        </p:txBody>
      </p:sp>
    </p:spTree>
    <p:extLst>
      <p:ext uri="{BB962C8B-B14F-4D97-AF65-F5344CB8AC3E}">
        <p14:creationId xmlns:p14="http://schemas.microsoft.com/office/powerpoint/2010/main" val="2183434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So why we need to use binary codes? There are two main reasons as follows: first, query time is constant or sub-linear. Second, binary codes are storage-efficient.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12</a:t>
            </a:fld>
            <a:endParaRPr lang="en-GB"/>
          </a:p>
        </p:txBody>
      </p:sp>
    </p:spTree>
    <p:extLst>
      <p:ext uri="{BB962C8B-B14F-4D97-AF65-F5344CB8AC3E}">
        <p14:creationId xmlns:p14="http://schemas.microsoft.com/office/powerpoint/2010/main" val="599513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The</a:t>
            </a:r>
            <a:r>
              <a:rPr lang="en-US" altLang="zh-CN" baseline="0" dirty="0" smtClean="0"/>
              <a:t> process of hash methods to image retrieval can be described as follows: For the images in the database,</a:t>
            </a:r>
            <a:endParaRPr lang="en-US" sz="1200" b="0" i="0" kern="1200" dirty="0" smtClean="0">
              <a:solidFill>
                <a:schemeClr val="tx1"/>
              </a:solidFill>
              <a:latin typeface="Arial" charset="0"/>
              <a:ea typeface="宋体" pitchFamily="2" charset="-122"/>
              <a:cs typeface="Arial" charset="0"/>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13</a:t>
            </a:fld>
            <a:endParaRPr lang="en-GB"/>
          </a:p>
        </p:txBody>
      </p:sp>
    </p:spTree>
    <p:extLst>
      <p:ext uri="{BB962C8B-B14F-4D97-AF65-F5344CB8AC3E}">
        <p14:creationId xmlns:p14="http://schemas.microsoft.com/office/powerpoint/2010/main" val="4268609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The hash functions H(.) can encode all the images in the database into binary codes</a:t>
            </a:r>
            <a:r>
              <a:rPr lang="en-US" sz="1200" b="0" i="0" u="none" strike="noStrike" kern="1200" baseline="0" dirty="0" smtClean="0">
                <a:solidFill>
                  <a:schemeClr val="tx1"/>
                </a:solidFill>
                <a:latin typeface="Arial" charset="0"/>
                <a:ea typeface="宋体" pitchFamily="2" charset="-122"/>
                <a:cs typeface="Arial" charset="0"/>
              </a:rPr>
              <a:t>.</a:t>
            </a:r>
            <a:endParaRPr lang="en-US" sz="1200" b="0" i="0" kern="1200" dirty="0" smtClean="0">
              <a:solidFill>
                <a:schemeClr val="tx1"/>
              </a:solidFill>
              <a:latin typeface="Arial" charset="0"/>
              <a:ea typeface="宋体" pitchFamily="2" charset="-122"/>
              <a:cs typeface="Arial" charset="0"/>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14</a:t>
            </a:fld>
            <a:endParaRPr lang="en-GB"/>
          </a:p>
        </p:txBody>
      </p:sp>
    </p:spTree>
    <p:extLst>
      <p:ext uri="{BB962C8B-B14F-4D97-AF65-F5344CB8AC3E}">
        <p14:creationId xmlns:p14="http://schemas.microsoft.com/office/powerpoint/2010/main" val="1073296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Given a query image, the hash functions H(.) also </a:t>
            </a:r>
            <a:r>
              <a:rPr lang="en-US" altLang="zh-CN" baseline="0" dirty="0" smtClean="0"/>
              <a:t>encode </a:t>
            </a:r>
            <a:r>
              <a:rPr lang="en-US" altLang="zh-CN" baseline="0" dirty="0" smtClean="0"/>
              <a:t>it into binary code. Then calculates the hamming distance using XOR operator. One can rank them to get the candidates.</a:t>
            </a:r>
            <a:endParaRPr lang="en-US" sz="1200" b="0" i="0" kern="1200" dirty="0" smtClean="0">
              <a:solidFill>
                <a:schemeClr val="tx1"/>
              </a:solidFill>
              <a:latin typeface="Arial" charset="0"/>
              <a:ea typeface="宋体" pitchFamily="2" charset="-122"/>
              <a:cs typeface="Arial" charset="0"/>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15</a:t>
            </a:fld>
            <a:endParaRPr lang="en-GB"/>
          </a:p>
        </p:txBody>
      </p:sp>
    </p:spTree>
    <p:extLst>
      <p:ext uri="{BB962C8B-B14F-4D97-AF65-F5344CB8AC3E}">
        <p14:creationId xmlns:p14="http://schemas.microsoft.com/office/powerpoint/2010/main" val="2100105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If one needs a more </a:t>
            </a:r>
            <a:r>
              <a:rPr lang="en-US" sz="1200" b="0" i="0" u="none" strike="noStrike" kern="1200" dirty="0" smtClean="0">
                <a:solidFill>
                  <a:schemeClr val="tx1"/>
                </a:solidFill>
                <a:latin typeface="Arial" charset="0"/>
                <a:ea typeface="宋体" pitchFamily="2" charset="-122"/>
                <a:cs typeface="Arial" charset="0"/>
              </a:rPr>
              <a:t>accurate</a:t>
            </a:r>
            <a:r>
              <a:rPr lang="zh-CN" altLang="en-US" sz="1200" b="0" i="0" u="none" strike="noStrike" kern="1200" baseline="0" dirty="0" smtClean="0">
                <a:solidFill>
                  <a:schemeClr val="tx1"/>
                </a:solidFill>
                <a:latin typeface="Arial" charset="0"/>
                <a:ea typeface="宋体" pitchFamily="2" charset="-122"/>
                <a:cs typeface="Arial" charset="0"/>
              </a:rPr>
              <a:t> </a:t>
            </a:r>
            <a:r>
              <a:rPr lang="en-US" altLang="zh-CN" sz="1200" b="0" i="0" u="none" strike="noStrike" kern="1200" baseline="0" dirty="0" smtClean="0">
                <a:solidFill>
                  <a:schemeClr val="tx1"/>
                </a:solidFill>
                <a:latin typeface="Arial" charset="0"/>
                <a:ea typeface="宋体" pitchFamily="2" charset="-122"/>
                <a:cs typeface="Arial" charset="0"/>
              </a:rPr>
              <a:t>result, we can re rank them by </a:t>
            </a:r>
            <a:r>
              <a:rPr lang="en-US" sz="1200" b="0" i="0" u="none" strike="noStrike" kern="1200" dirty="0" smtClean="0">
                <a:solidFill>
                  <a:schemeClr val="tx1"/>
                </a:solidFill>
                <a:latin typeface="Arial" charset="0"/>
                <a:ea typeface="宋体" pitchFamily="2" charset="-122"/>
                <a:cs typeface="Arial" charset="0"/>
              </a:rPr>
              <a:t>Euclidean</a:t>
            </a:r>
            <a:r>
              <a:rPr lang="en-US" sz="1200" b="0" i="0" u="none" strike="noStrike" kern="1200" baseline="0" dirty="0" smtClean="0">
                <a:solidFill>
                  <a:schemeClr val="tx1"/>
                </a:solidFill>
                <a:latin typeface="Arial" charset="0"/>
                <a:ea typeface="宋体" pitchFamily="2" charset="-122"/>
                <a:cs typeface="Arial" charset="0"/>
              </a:rPr>
              <a:t> </a:t>
            </a:r>
            <a:r>
              <a:rPr lang="en-US" sz="1200" b="0" i="0" u="none" strike="noStrike" kern="1200" dirty="0" smtClean="0">
                <a:solidFill>
                  <a:schemeClr val="tx1"/>
                </a:solidFill>
                <a:latin typeface="Arial" charset="0"/>
                <a:ea typeface="宋体" pitchFamily="2" charset="-122"/>
                <a:cs typeface="Arial" charset="0"/>
              </a:rPr>
              <a:t>distance</a:t>
            </a:r>
            <a:r>
              <a:rPr lang="en-US" sz="1200" b="0" i="0" u="none" strike="noStrike" kern="1200" baseline="0" dirty="0" smtClean="0">
                <a:solidFill>
                  <a:schemeClr val="tx1"/>
                </a:solidFill>
                <a:latin typeface="Arial" charset="0"/>
                <a:ea typeface="宋体" pitchFamily="2" charset="-122"/>
                <a:cs typeface="Arial" charset="0"/>
              </a:rPr>
              <a:t> since the candidates size is smaller than the database.</a:t>
            </a:r>
            <a:endParaRPr lang="en-US" sz="1200" b="0" i="0" kern="1200" dirty="0" smtClean="0">
              <a:solidFill>
                <a:schemeClr val="tx1"/>
              </a:solidFill>
              <a:latin typeface="Arial" charset="0"/>
              <a:ea typeface="宋体" pitchFamily="2" charset="-122"/>
              <a:cs typeface="Arial" charset="0"/>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16</a:t>
            </a:fld>
            <a:endParaRPr lang="en-GB"/>
          </a:p>
        </p:txBody>
      </p:sp>
    </p:spTree>
    <p:extLst>
      <p:ext uri="{BB962C8B-B14F-4D97-AF65-F5344CB8AC3E}">
        <p14:creationId xmlns:p14="http://schemas.microsoft.com/office/powerpoint/2010/main" val="810583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latin typeface="Arial" charset="0"/>
                <a:ea typeface="宋体" pitchFamily="2" charset="-122"/>
                <a:cs typeface="Arial" charset="0"/>
              </a:rPr>
              <a:t>From</a:t>
            </a:r>
            <a:r>
              <a:rPr lang="en-US" sz="1200" b="0" i="0" kern="1200" baseline="0" dirty="0" smtClean="0">
                <a:solidFill>
                  <a:schemeClr val="tx1"/>
                </a:solidFill>
                <a:latin typeface="Arial" charset="0"/>
                <a:ea typeface="宋体" pitchFamily="2" charset="-122"/>
                <a:cs typeface="Arial" charset="0"/>
              </a:rPr>
              <a:t> the encoding process, we can see the hash functions H(.) is the key point.</a:t>
            </a:r>
            <a:endParaRPr lang="en-US" sz="1200" b="0" i="0" kern="1200" dirty="0" smtClean="0">
              <a:solidFill>
                <a:schemeClr val="tx1"/>
              </a:solidFill>
              <a:latin typeface="Arial" charset="0"/>
              <a:ea typeface="宋体" pitchFamily="2" charset="-122"/>
              <a:cs typeface="Arial" charset="0"/>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17</a:t>
            </a:fld>
            <a:endParaRPr lang="en-GB"/>
          </a:p>
        </p:txBody>
      </p:sp>
    </p:spTree>
    <p:extLst>
      <p:ext uri="{BB962C8B-B14F-4D97-AF65-F5344CB8AC3E}">
        <p14:creationId xmlns:p14="http://schemas.microsoft.com/office/powerpoint/2010/main" val="3313269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To construct</a:t>
            </a:r>
            <a:r>
              <a:rPr lang="en-US" altLang="zh-CN" baseline="0" dirty="0" smtClean="0"/>
              <a:t> efficient hash functions, many researchers have devoted great efforts, such as the director of DMVV, Shih-Fu Chang, the leader of UT-ACVG, Kristen Grauman.</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18</a:t>
            </a:fld>
            <a:endParaRPr lang="en-GB"/>
          </a:p>
        </p:txBody>
      </p:sp>
    </p:spTree>
    <p:extLst>
      <p:ext uri="{BB962C8B-B14F-4D97-AF65-F5344CB8AC3E}">
        <p14:creationId xmlns:p14="http://schemas.microsoft.com/office/powerpoint/2010/main" val="1320732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GB" altLang="zh-CN" sz="1200" b="0" i="0" u="none" strike="noStrike" kern="1200" cap="none" spc="0" normalizeH="0" baseline="0" noProof="0" dirty="0" smtClean="0">
                <a:ln>
                  <a:noFill/>
                </a:ln>
                <a:solidFill>
                  <a:srgbClr val="000000"/>
                </a:solidFill>
                <a:effectLst/>
                <a:uLnTx/>
                <a:uFillTx/>
                <a:latin typeface="Arial" pitchFamily="34" charset="0"/>
                <a:ea typeface="宋体" pitchFamily="2" charset="-122"/>
                <a:cs typeface="Arial" pitchFamily="34" charset="0"/>
              </a:rPr>
              <a:t>section two gives the detail of our method. </a:t>
            </a:r>
          </a:p>
        </p:txBody>
      </p:sp>
      <p:sp>
        <p:nvSpPr>
          <p:cNvPr id="33796" name="灯片编号占位符 3"/>
          <p:cNvSpPr txBox="1">
            <a:spLocks noGrp="1" noChangeArrowheads="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F0B39B37-1EC3-4DF3-9695-A3459C58FA7E}" type="slidenum">
              <a:rPr lang="en-GB" altLang="en-US" sz="1300"/>
              <a:pPr algn="r" defTabSz="990600"/>
              <a:t>19</a:t>
            </a:fld>
            <a:endParaRPr lang="en-GB" altLang="en-US" sz="1300"/>
          </a:p>
        </p:txBody>
      </p:sp>
    </p:spTree>
    <p:extLst>
      <p:ext uri="{BB962C8B-B14F-4D97-AF65-F5344CB8AC3E}">
        <p14:creationId xmlns:p14="http://schemas.microsoft.com/office/powerpoint/2010/main" val="1420074743"/>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xfrm>
            <a:off x="992188" y="768350"/>
            <a:ext cx="5114925" cy="3836988"/>
          </a:xfrm>
        </p:spPr>
      </p:sp>
      <p:sp>
        <p:nvSpPr>
          <p:cNvPr id="9219"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altLang="zh-CN" dirty="0" smtClean="0">
                <a:latin typeface="Arial" pitchFamily="34" charset="0"/>
                <a:cs typeface="Arial" pitchFamily="34" charset="0"/>
              </a:rPr>
              <a:t>Here is the main content</a:t>
            </a:r>
            <a:r>
              <a:rPr lang="en-GB" altLang="zh-CN" baseline="0" dirty="0" smtClean="0">
                <a:latin typeface="Arial" pitchFamily="34" charset="0"/>
                <a:cs typeface="Arial" pitchFamily="34" charset="0"/>
              </a:rPr>
              <a:t> of my presentation today.</a:t>
            </a:r>
            <a:r>
              <a:rPr lang="en-GB" altLang="zh-CN" dirty="0" smtClean="0">
                <a:latin typeface="Arial" pitchFamily="34" charset="0"/>
                <a:cs typeface="Arial" pitchFamily="34" charset="0"/>
              </a:rPr>
              <a:t> First</a:t>
            </a:r>
            <a:r>
              <a:rPr lang="en-GB" altLang="zh-CN" baseline="0" dirty="0" smtClean="0">
                <a:latin typeface="Arial" pitchFamily="34" charset="0"/>
                <a:cs typeface="Arial" pitchFamily="34" charset="0"/>
              </a:rPr>
              <a:t> let’s </a:t>
            </a:r>
            <a:r>
              <a:rPr lang="en-GB" altLang="zh-CN" dirty="0" smtClean="0">
                <a:latin typeface="Arial" pitchFamily="34" charset="0"/>
                <a:cs typeface="Arial" pitchFamily="34" charset="0"/>
              </a:rPr>
              <a:t>go to</a:t>
            </a:r>
            <a:r>
              <a:rPr lang="en-GB" altLang="zh-CN" baseline="0" dirty="0" smtClean="0">
                <a:latin typeface="Arial" pitchFamily="34" charset="0"/>
                <a:cs typeface="Arial" pitchFamily="34" charset="0"/>
              </a:rPr>
              <a:t> the overview.</a:t>
            </a:r>
            <a:endParaRPr lang="en-GB" altLang="zh-CN" dirty="0" smtClean="0">
              <a:latin typeface="Arial" pitchFamily="34" charset="0"/>
              <a:cs typeface="Arial" pitchFamily="34" charset="0"/>
            </a:endParaRPr>
          </a:p>
        </p:txBody>
      </p:sp>
      <p:sp>
        <p:nvSpPr>
          <p:cNvPr id="9220" name="灯片编号占位符 3"/>
          <p:cNvSpPr txBox="1">
            <a:spLocks noGrp="1" noChangeArrowheads="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F04E65C6-B28A-4598-BDA3-E0CBCBCC9C0C}" type="slidenum">
              <a:rPr lang="en-GB" altLang="en-US" sz="1300"/>
              <a:pPr algn="r" defTabSz="990600"/>
              <a:t>2</a:t>
            </a:fld>
            <a:endParaRPr lang="en-GB" altLang="en-US" sz="1300"/>
          </a:p>
        </p:txBody>
      </p:sp>
    </p:spTree>
    <p:extLst>
      <p:ext uri="{BB962C8B-B14F-4D97-AF65-F5344CB8AC3E}">
        <p14:creationId xmlns:p14="http://schemas.microsoft.com/office/powerpoint/2010/main" val="3053254719"/>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Arial" charset="0"/>
                <a:ea typeface="宋体" pitchFamily="2" charset="-122"/>
                <a:cs typeface="Arial" charset="0"/>
              </a:rPr>
              <a:t>Here we list some classic and latest hash methods according to the projection category and the learning paradigm. Though most state-of-the-art works have achieved great performance, a limitation of them to explore the sparse reconstructive relationship of the data. </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20</a:t>
            </a:fld>
            <a:endParaRPr lang="en-GB"/>
          </a:p>
        </p:txBody>
      </p:sp>
    </p:spTree>
    <p:extLst>
      <p:ext uri="{BB962C8B-B14F-4D97-AF65-F5344CB8AC3E}">
        <p14:creationId xmlns:p14="http://schemas.microsoft.com/office/powerpoint/2010/main" val="1839060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xfrm>
            <a:off x="992188" y="768350"/>
            <a:ext cx="5114925" cy="3836988"/>
          </a:xfrm>
        </p:spPr>
      </p:sp>
      <p:sp>
        <p:nvSpPr>
          <p:cNvPr id="3584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Besides,</a:t>
            </a:r>
            <a:r>
              <a:rPr lang="en-US" altLang="zh-CN" baseline="0" dirty="0" smtClean="0"/>
              <a:t> as shown in spectral hashing, for a code to be efficient, each bit require a 50% chance of being or zero, this has been demonstrated to satisfy the maximum entropy in </a:t>
            </a:r>
            <a:r>
              <a:rPr lang="en-US" altLang="zh-CN" baseline="0" dirty="0" smtClean="0"/>
              <a:t>semi-supervised hashing. </a:t>
            </a:r>
            <a:r>
              <a:rPr lang="en-US" altLang="zh-CN" baseline="0" dirty="0" smtClean="0"/>
              <a:t>(</a:t>
            </a:r>
            <a:r>
              <a:rPr lang="zh-CN" altLang="en-US" baseline="0" dirty="0" smtClean="0"/>
              <a:t>动画</a:t>
            </a:r>
            <a:r>
              <a:rPr lang="en-US" altLang="zh-CN"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0" baseline="0" dirty="0" smtClean="0"/>
              <a:t>If a sparse reconstruction is adopted, to maximize the information provided by each bit, how to incorporate this requirement with reconstruction?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solidFill>
                  <a:srgbClr val="103A84"/>
                </a:solidFill>
                <a:latin typeface="Palatino Linotype" pitchFamily="18" charset="0"/>
                <a:ea typeface="黑体" pitchFamily="49" charset="-122"/>
              </a:rPr>
              <a:t>And does a balance between them improve the performance?  How</a:t>
            </a:r>
            <a:r>
              <a:rPr lang="en-US" sz="1200" b="0" baseline="0" dirty="0" smtClean="0">
                <a:solidFill>
                  <a:srgbClr val="103A84"/>
                </a:solidFill>
                <a:latin typeface="Palatino Linotype" pitchFamily="18" charset="0"/>
                <a:ea typeface="黑体" pitchFamily="49" charset="-122"/>
              </a:rPr>
              <a:t> do we build the balance?</a:t>
            </a:r>
            <a:r>
              <a:rPr lang="en-US" sz="1200" b="0" dirty="0" smtClean="0">
                <a:solidFill>
                  <a:srgbClr val="103A84"/>
                </a:solidFill>
                <a:latin typeface="Palatino Linotype" pitchFamily="18" charset="0"/>
                <a:ea typeface="黑体" pitchFamily="49" charset="-122"/>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dirty="0" smtClean="0">
              <a:solidFill>
                <a:srgbClr val="103A84"/>
              </a:solidFill>
              <a:latin typeface="Palatino Linotype" pitchFamily="18" charset="0"/>
              <a:ea typeface="黑体" pitchFamily="49"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dirty="0" smtClean="0">
                <a:solidFill>
                  <a:srgbClr val="103A84"/>
                </a:solidFill>
                <a:latin typeface="Palatino Linotype" pitchFamily="18" charset="0"/>
                <a:ea typeface="黑体" pitchFamily="49" charset="-122"/>
              </a:rPr>
              <a:t>With these</a:t>
            </a:r>
            <a:r>
              <a:rPr lang="en-US" altLang="zh-CN" sz="1200" b="0" baseline="0" dirty="0" smtClean="0">
                <a:solidFill>
                  <a:srgbClr val="103A84"/>
                </a:solidFill>
                <a:latin typeface="Palatino Linotype" pitchFamily="18" charset="0"/>
                <a:ea typeface="黑体" pitchFamily="49" charset="-122"/>
              </a:rPr>
              <a:t> motivations and the questions, we propose the following method </a:t>
            </a:r>
            <a:endParaRPr lang="zh-CN" altLang="en-US" sz="1200" b="0" dirty="0" smtClean="0">
              <a:solidFill>
                <a:srgbClr val="103A84"/>
              </a:solidFill>
              <a:latin typeface="Palatino Linotype" pitchFamily="18" charset="0"/>
              <a:ea typeface="黑体" pitchFamily="49"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1"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baseline="0" dirty="0" smtClean="0">
              <a:solidFill>
                <a:schemeClr val="tx1"/>
              </a:solidFill>
              <a:latin typeface="Arial" charset="0"/>
              <a:ea typeface="宋体" pitchFamily="2" charset="-122"/>
              <a:cs typeface="Arial" charset="0"/>
            </a:endParaRPr>
          </a:p>
        </p:txBody>
      </p:sp>
      <p:sp>
        <p:nvSpPr>
          <p:cNvPr id="35844" name="灯片编号占位符 3"/>
          <p:cNvSpPr txBox="1">
            <a:spLocks noGrp="1" noChangeArrowheads="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86D506FA-F705-413C-8678-3ABDC0BBF190}" type="slidenum">
              <a:rPr lang="en-GB" altLang="en-US" sz="1300"/>
              <a:pPr algn="r" defTabSz="990600"/>
              <a:t>21</a:t>
            </a:fld>
            <a:endParaRPr lang="en-GB" altLang="en-US" sz="1300"/>
          </a:p>
        </p:txBody>
      </p:sp>
    </p:spTree>
    <p:extLst>
      <p:ext uri="{BB962C8B-B14F-4D97-AF65-F5344CB8AC3E}">
        <p14:creationId xmlns:p14="http://schemas.microsoft.com/office/powerpoint/2010/main" val="2400970459"/>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3337" cy="3836988"/>
          </a:xfrm>
        </p:spPr>
      </p:sp>
      <p:sp>
        <p:nvSpPr>
          <p:cNvPr id="3" name="备注占位符 2"/>
          <p:cNvSpPr>
            <a:spLocks noGrp="1"/>
          </p:cNvSpPr>
          <p:nvPr>
            <p:ph type="body" idx="1"/>
          </p:nvPr>
        </p:nvSpPr>
        <p:spPr>
          <a:xfrm>
            <a:off x="709930" y="4861441"/>
            <a:ext cx="5679440" cy="4605576"/>
          </a:xfrm>
          <a:prstGeom prst="rect">
            <a:avLst/>
          </a:prstGeom>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The proposed method</a:t>
            </a:r>
            <a:r>
              <a:rPr lang="en-US" altLang="zh-CN" baseline="0" dirty="0" smtClean="0"/>
              <a:t> can be summarized into three step, Here we show the Framework of our method. As </a:t>
            </a:r>
            <a:r>
              <a:rPr lang="en-US" sz="1200" b="0" i="0" u="none" strike="noStrike" kern="1200" dirty="0" smtClean="0">
                <a:solidFill>
                  <a:schemeClr val="tx1"/>
                </a:solidFill>
                <a:latin typeface="Arial" charset="0"/>
                <a:ea typeface="宋体" pitchFamily="2" charset="-122"/>
                <a:cs typeface="Arial" charset="0"/>
              </a:rPr>
              <a:t>describe</a:t>
            </a:r>
            <a:r>
              <a:rPr lang="en-US" sz="1200" b="0" i="0" u="none" strike="noStrike" kern="1200" baseline="0" dirty="0" smtClean="0">
                <a:solidFill>
                  <a:schemeClr val="tx1"/>
                </a:solidFill>
                <a:latin typeface="Arial" charset="0"/>
                <a:ea typeface="宋体" pitchFamily="2" charset="-122"/>
                <a:cs typeface="Arial" charset="0"/>
              </a:rPr>
              <a:t>d above, the key of hash method is how to construct efficient hash </a:t>
            </a:r>
            <a:r>
              <a:rPr lang="en-US" sz="1200" b="0" i="0" u="none" strike="noStrike" kern="1200" baseline="0" dirty="0" smtClean="0">
                <a:solidFill>
                  <a:schemeClr val="tx1"/>
                </a:solidFill>
                <a:latin typeface="Arial" charset="0"/>
                <a:ea typeface="宋体" pitchFamily="2" charset="-122"/>
                <a:cs typeface="Arial" charset="0"/>
              </a:rPr>
              <a:t>functions. The </a:t>
            </a:r>
            <a:r>
              <a:rPr lang="en-US" sz="1200" b="0" i="0" u="none" strike="noStrike" kern="1200" baseline="0" dirty="0" smtClean="0">
                <a:solidFill>
                  <a:schemeClr val="tx1"/>
                </a:solidFill>
                <a:latin typeface="Arial" charset="0"/>
                <a:ea typeface="宋体" pitchFamily="2" charset="-122"/>
                <a:cs typeface="Arial" charset="0"/>
              </a:rPr>
              <a:t>flow chart shows the main idea of our method, we divide the hash functions’ construction into three steps. First, General consensus and entropy </a:t>
            </a:r>
            <a:r>
              <a:rPr lang="en-US" sz="1200" b="0" i="0" u="none" strike="noStrike" kern="1200" baseline="0" dirty="0" err="1" smtClean="0">
                <a:solidFill>
                  <a:schemeClr val="tx1"/>
                </a:solidFill>
                <a:latin typeface="Arial" charset="0"/>
                <a:ea typeface="宋体" pitchFamily="2" charset="-122"/>
                <a:cs typeface="Arial" charset="0"/>
              </a:rPr>
              <a:t>regularizer</a:t>
            </a:r>
            <a:r>
              <a:rPr lang="en-US" sz="1200" b="0" i="0" u="none" strike="noStrike" kern="1200" baseline="0" dirty="0" smtClean="0">
                <a:solidFill>
                  <a:schemeClr val="tx1"/>
                </a:solidFill>
                <a:latin typeface="Arial" charset="0"/>
                <a:ea typeface="宋体" pitchFamily="2" charset="-122"/>
                <a:cs typeface="Arial" charset="0"/>
              </a:rPr>
              <a:t>, second, Sparse reconstruction using L-two-one, third, build a balance between them. The following part we will show them step by step.</a:t>
            </a:r>
            <a:endParaRPr lang="en-US" altLang="zh-CN" baseline="0" dirty="0" smtClean="0"/>
          </a:p>
        </p:txBody>
      </p:sp>
      <p:sp>
        <p:nvSpPr>
          <p:cNvPr id="4" name="灯片编号占位符 3"/>
          <p:cNvSpPr>
            <a:spLocks noGrp="1"/>
          </p:cNvSpPr>
          <p:nvPr>
            <p:ph type="sldNum" sz="quarter" idx="10"/>
          </p:nvPr>
        </p:nvSpPr>
        <p:spPr/>
        <p:txBody>
          <a:bodyPr/>
          <a:lstStyle/>
          <a:p>
            <a:pPr>
              <a:defRPr/>
            </a:pPr>
            <a:fld id="{072B9D93-CFA4-4515-8439-88D8CF734874}" type="slidenum">
              <a:rPr lang="zh-CN" altLang="zh-CN" smtClean="0"/>
              <a:pPr>
                <a:defRPr/>
              </a:pPr>
              <a:t>22</a:t>
            </a:fld>
            <a:endParaRPr lang="zh-CN" altLang="zh-CN" sz="1400" dirty="0">
              <a:sym typeface="Arial" pitchFamily="34" charset="0"/>
            </a:endParaRPr>
          </a:p>
        </p:txBody>
      </p:sp>
    </p:spTree>
    <p:extLst>
      <p:ext uri="{BB962C8B-B14F-4D97-AF65-F5344CB8AC3E}">
        <p14:creationId xmlns:p14="http://schemas.microsoft.com/office/powerpoint/2010/main" val="2992013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Step</a:t>
            </a:r>
            <a:r>
              <a:rPr lang="en-US" altLang="zh-CN" baseline="0" dirty="0" smtClean="0"/>
              <a:t> one:</a:t>
            </a:r>
          </a:p>
          <a:p>
            <a:r>
              <a:rPr lang="en-US" altLang="zh-CN" baseline="0" dirty="0" smtClean="0"/>
              <a:t>The hash function is set as this formulation:</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23</a:t>
            </a:fld>
            <a:endParaRPr lang="en-GB"/>
          </a:p>
        </p:txBody>
      </p:sp>
    </p:spTree>
    <p:extLst>
      <p:ext uri="{BB962C8B-B14F-4D97-AF65-F5344CB8AC3E}">
        <p14:creationId xmlns:p14="http://schemas.microsoft.com/office/powerpoint/2010/main" val="2406228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Arial" charset="0"/>
                <a:ea typeface="宋体" pitchFamily="2" charset="-122"/>
                <a:cs typeface="Arial" charset="0"/>
              </a:rPr>
              <a:t>After zero-centering the data points, the threshold is zero. Then the hash function can be rewritten as a simple sign function.</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24</a:t>
            </a:fld>
            <a:endParaRPr lang="en-GB"/>
          </a:p>
        </p:txBody>
      </p:sp>
    </p:spTree>
    <p:extLst>
      <p:ext uri="{BB962C8B-B14F-4D97-AF65-F5344CB8AC3E}">
        <p14:creationId xmlns:p14="http://schemas.microsoft.com/office/powerpoint/2010/main" val="4290301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Arial" charset="0"/>
                <a:ea typeface="宋体" pitchFamily="2" charset="-122"/>
                <a:cs typeface="Arial" charset="0"/>
              </a:rPr>
              <a:t>There is a general consensus that for a pair of images xi and </a:t>
            </a:r>
            <a:r>
              <a:rPr lang="en-US" altLang="zh-CN" sz="1200" kern="1200" baseline="0" dirty="0" err="1" smtClean="0">
                <a:solidFill>
                  <a:schemeClr val="tx1"/>
                </a:solidFill>
                <a:latin typeface="Arial" charset="0"/>
                <a:ea typeface="宋体" pitchFamily="2" charset="-122"/>
                <a:cs typeface="Arial" charset="0"/>
              </a:rPr>
              <a:t>xj</a:t>
            </a:r>
            <a:r>
              <a:rPr lang="en-US" altLang="zh-CN" sz="1200" kern="1200" baseline="0" dirty="0" smtClean="0">
                <a:solidFill>
                  <a:schemeClr val="tx1"/>
                </a:solidFill>
                <a:latin typeface="Arial" charset="0"/>
                <a:ea typeface="宋体" pitchFamily="2" charset="-122"/>
                <a:cs typeface="Arial" charset="0"/>
              </a:rPr>
              <a:t> , if xi and </a:t>
            </a:r>
            <a:r>
              <a:rPr lang="en-US" altLang="zh-CN" sz="1200" kern="1200" baseline="0" dirty="0" err="1" smtClean="0">
                <a:solidFill>
                  <a:schemeClr val="tx1"/>
                </a:solidFill>
                <a:latin typeface="Arial" charset="0"/>
                <a:ea typeface="宋体" pitchFamily="2" charset="-122"/>
                <a:cs typeface="Arial" charset="0"/>
              </a:rPr>
              <a:t>xj</a:t>
            </a:r>
            <a:r>
              <a:rPr lang="en-US" altLang="zh-CN" sz="1200" kern="1200" baseline="0" dirty="0" smtClean="0">
                <a:solidFill>
                  <a:schemeClr val="tx1"/>
                </a:solidFill>
                <a:latin typeface="Arial" charset="0"/>
                <a:ea typeface="宋体" pitchFamily="2" charset="-122"/>
                <a:cs typeface="Arial" charset="0"/>
              </a:rPr>
              <a:t> are similar to each other, it's important for hash functions to encourage them to be encoded into similar binary codes.</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25</a:t>
            </a:fld>
            <a:endParaRPr lang="en-GB"/>
          </a:p>
        </p:txBody>
      </p:sp>
    </p:spTree>
    <p:extLst>
      <p:ext uri="{BB962C8B-B14F-4D97-AF65-F5344CB8AC3E}">
        <p14:creationId xmlns:p14="http://schemas.microsoft.com/office/powerpoint/2010/main" val="2163881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Based on</a:t>
            </a:r>
            <a:r>
              <a:rPr lang="en-US" altLang="zh-CN" baseline="0" dirty="0" smtClean="0"/>
              <a:t> the general consensus, we can get the J-zero formulation.</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26</a:t>
            </a:fld>
            <a:endParaRPr lang="en-GB"/>
          </a:p>
        </p:txBody>
      </p:sp>
    </p:spTree>
    <p:extLst>
      <p:ext uri="{BB962C8B-B14F-4D97-AF65-F5344CB8AC3E}">
        <p14:creationId xmlns:p14="http://schemas.microsoft.com/office/powerpoint/2010/main" val="3039470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Arial" charset="0"/>
                <a:ea typeface="宋体" pitchFamily="2" charset="-122"/>
                <a:cs typeface="Arial" charset="0"/>
              </a:rPr>
              <a:t>The inner product reflects the similarity of two hash codes.</a:t>
            </a:r>
          </a:p>
          <a:p>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27</a:t>
            </a:fld>
            <a:endParaRPr lang="en-GB"/>
          </a:p>
        </p:txBody>
      </p:sp>
    </p:spTree>
    <p:extLst>
      <p:ext uri="{BB962C8B-B14F-4D97-AF65-F5344CB8AC3E}">
        <p14:creationId xmlns:p14="http://schemas.microsoft.com/office/powerpoint/2010/main" val="1547193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err="1" smtClean="0">
                <a:solidFill>
                  <a:schemeClr val="tx1"/>
                </a:solidFill>
                <a:latin typeface="Arial" charset="0"/>
                <a:ea typeface="宋体" pitchFamily="2" charset="-122"/>
                <a:cs typeface="Arial" charset="0"/>
              </a:rPr>
              <a:t>Tij</a:t>
            </a:r>
            <a:r>
              <a:rPr lang="en-US" altLang="zh-CN" sz="1200" kern="1200" baseline="0" dirty="0" smtClean="0">
                <a:solidFill>
                  <a:schemeClr val="tx1"/>
                </a:solidFill>
                <a:latin typeface="Arial" charset="0"/>
                <a:ea typeface="宋体" pitchFamily="2" charset="-122"/>
                <a:cs typeface="Arial" charset="0"/>
              </a:rPr>
              <a:t> is a weight between xi and </a:t>
            </a:r>
            <a:r>
              <a:rPr lang="en-US" altLang="zh-CN" sz="1200" kern="1200" baseline="0" dirty="0" err="1" smtClean="0">
                <a:solidFill>
                  <a:schemeClr val="tx1"/>
                </a:solidFill>
                <a:latin typeface="Arial" charset="0"/>
                <a:ea typeface="宋体" pitchFamily="2" charset="-122"/>
                <a:cs typeface="Arial" charset="0"/>
              </a:rPr>
              <a:t>xj</a:t>
            </a:r>
            <a:r>
              <a:rPr lang="en-US" altLang="zh-CN" sz="1200" kern="1200" baseline="0" dirty="0" smtClean="0">
                <a:solidFill>
                  <a:schemeClr val="tx1"/>
                </a:solidFill>
                <a:latin typeface="Arial" charset="0"/>
                <a:ea typeface="宋体" pitchFamily="2" charset="-122"/>
                <a:cs typeface="Arial" charset="0"/>
              </a:rPr>
              <a:t>, which is denoted the same as </a:t>
            </a:r>
            <a:r>
              <a:rPr lang="en-US" altLang="zh-CN" sz="1200" kern="1200" baseline="0" dirty="0" err="1" smtClean="0">
                <a:solidFill>
                  <a:schemeClr val="tx1"/>
                </a:solidFill>
                <a:latin typeface="Arial" charset="0"/>
                <a:ea typeface="宋体" pitchFamily="2" charset="-122"/>
                <a:cs typeface="Arial" charset="0"/>
              </a:rPr>
              <a:t>sij</a:t>
            </a:r>
            <a:r>
              <a:rPr lang="en-US" altLang="zh-CN" sz="1200" kern="1200" baseline="0" dirty="0" smtClean="0">
                <a:solidFill>
                  <a:schemeClr val="tx1"/>
                </a:solidFill>
                <a:latin typeface="Arial" charset="0"/>
                <a:ea typeface="宋体" pitchFamily="2" charset="-122"/>
                <a:cs typeface="Arial" charset="0"/>
              </a:rPr>
              <a:t> in complementary hashing.</a:t>
            </a:r>
            <a:endParaRPr lang="zh-CN" altLang="en-US" dirty="0" smtClean="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28</a:t>
            </a:fld>
            <a:endParaRPr lang="en-GB"/>
          </a:p>
        </p:txBody>
      </p:sp>
    </p:spTree>
    <p:extLst>
      <p:ext uri="{BB962C8B-B14F-4D97-AF65-F5344CB8AC3E}">
        <p14:creationId xmlns:p14="http://schemas.microsoft.com/office/powerpoint/2010/main" val="3093771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After</a:t>
            </a:r>
            <a:r>
              <a:rPr lang="en-US" altLang="zh-CN" baseline="0" dirty="0" smtClean="0"/>
              <a:t> relaxing the signed magnitude, J-zero can be rewritten as the trace form.</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29</a:t>
            </a:fld>
            <a:endParaRPr lang="en-GB"/>
          </a:p>
        </p:txBody>
      </p:sp>
    </p:spTree>
    <p:extLst>
      <p:ext uri="{BB962C8B-B14F-4D97-AF65-F5344CB8AC3E}">
        <p14:creationId xmlns:p14="http://schemas.microsoft.com/office/powerpoint/2010/main" val="4075519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charset="0"/>
                <a:ea typeface="宋体" pitchFamily="2" charset="-122"/>
                <a:cs typeface="Arial" charset="0"/>
              </a:rPr>
              <a:t>In the field of information retrieval</a:t>
            </a:r>
            <a:r>
              <a:rPr lang="en-US" altLang="zh-CN" baseline="0" dirty="0" smtClean="0"/>
              <a:t>, one needs a reliable content-based similarity search engine.</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3</a:t>
            </a:fld>
            <a:endParaRPr lang="en-GB"/>
          </a:p>
        </p:txBody>
      </p:sp>
    </p:spTree>
    <p:extLst>
      <p:ext uri="{BB962C8B-B14F-4D97-AF65-F5344CB8AC3E}">
        <p14:creationId xmlns:p14="http://schemas.microsoft.com/office/powerpoint/2010/main" val="2867452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Arial" charset="0"/>
                <a:ea typeface="宋体" pitchFamily="2" charset="-122"/>
                <a:cs typeface="Arial" charset="0"/>
              </a:rPr>
              <a:t>For a code to be </a:t>
            </a:r>
            <a:r>
              <a:rPr lang="en-US" altLang="zh-CN" sz="1200" kern="1200" baseline="0" dirty="0" err="1" smtClean="0">
                <a:solidFill>
                  <a:schemeClr val="tx1"/>
                </a:solidFill>
                <a:latin typeface="Arial" charset="0"/>
                <a:ea typeface="宋体" pitchFamily="2" charset="-122"/>
                <a:cs typeface="Arial" charset="0"/>
              </a:rPr>
              <a:t>eﬃcient</a:t>
            </a:r>
            <a:r>
              <a:rPr lang="en-US" altLang="zh-CN" sz="1200" kern="1200" baseline="0" dirty="0" smtClean="0">
                <a:solidFill>
                  <a:schemeClr val="tx1"/>
                </a:solidFill>
                <a:latin typeface="Arial" charset="0"/>
                <a:ea typeface="宋体" pitchFamily="2" charset="-122"/>
                <a:cs typeface="Arial" charset="0"/>
              </a:rPr>
              <a:t>, Each bit </a:t>
            </a:r>
            <a:r>
              <a:rPr lang="en-US" altLang="zh-CN" dirty="0" smtClean="0">
                <a:solidFill>
                  <a:schemeClr val="bg1"/>
                </a:solidFill>
              </a:rPr>
              <a:t>requires a 50% chance of being one or zero.</a:t>
            </a:r>
            <a:endParaRPr lang="zh-CN" altLang="en-US" dirty="0" smtClean="0">
              <a:solidFill>
                <a:schemeClr val="bg1"/>
              </a:solidFill>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30</a:t>
            </a:fld>
            <a:endParaRPr lang="en-GB"/>
          </a:p>
        </p:txBody>
      </p:sp>
    </p:spTree>
    <p:extLst>
      <p:ext uri="{BB962C8B-B14F-4D97-AF65-F5344CB8AC3E}">
        <p14:creationId xmlns:p14="http://schemas.microsoft.com/office/powerpoint/2010/main" val="2917252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solidFill>
                  <a:schemeClr val="bg1"/>
                </a:solidFill>
              </a:rPr>
              <a:t>To satisfy this</a:t>
            </a:r>
            <a:r>
              <a:rPr lang="en-US" altLang="zh-CN" baseline="0" dirty="0" smtClean="0">
                <a:solidFill>
                  <a:schemeClr val="bg1"/>
                </a:solidFill>
              </a:rPr>
              <a:t> requirement, one can getting the formulation.</a:t>
            </a:r>
            <a:endParaRPr lang="zh-CN" altLang="en-US" dirty="0" smtClean="0">
              <a:solidFill>
                <a:schemeClr val="bg1"/>
              </a:solidFill>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31</a:t>
            </a:fld>
            <a:endParaRPr lang="en-GB"/>
          </a:p>
        </p:txBody>
      </p:sp>
    </p:spTree>
    <p:extLst>
      <p:ext uri="{BB962C8B-B14F-4D97-AF65-F5344CB8AC3E}">
        <p14:creationId xmlns:p14="http://schemas.microsoft.com/office/powerpoint/2010/main" val="1475268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Arial" charset="0"/>
                <a:ea typeface="宋体" pitchFamily="2" charset="-122"/>
                <a:cs typeface="Arial" charset="0"/>
              </a:rPr>
              <a:t>The formulation can be rewritten as </a:t>
            </a:r>
            <a:r>
              <a:rPr lang="en-US" altLang="zh-CN" sz="1200" b="0" i="0" u="none" strike="noStrike" kern="1200" dirty="0" smtClean="0">
                <a:solidFill>
                  <a:schemeClr val="tx1"/>
                </a:solidFill>
                <a:latin typeface="Arial" charset="0"/>
                <a:ea typeface="宋体" pitchFamily="2" charset="-122"/>
                <a:cs typeface="Arial" charset="0"/>
              </a:rPr>
              <a:t>maximize the</a:t>
            </a:r>
            <a:r>
              <a:rPr lang="en-US" altLang="zh-CN" sz="1200" b="0" i="0" u="none" strike="noStrike" kern="1200" baseline="0" dirty="0" smtClean="0">
                <a:solidFill>
                  <a:schemeClr val="tx1"/>
                </a:solidFill>
                <a:latin typeface="Arial" charset="0"/>
                <a:ea typeface="宋体" pitchFamily="2" charset="-122"/>
                <a:cs typeface="Arial" charset="0"/>
              </a:rPr>
              <a:t> variance of hash functions a</a:t>
            </a:r>
            <a:r>
              <a:rPr lang="en-US" altLang="zh-CN" sz="1200" kern="1200" baseline="0" dirty="0" smtClean="0">
                <a:solidFill>
                  <a:schemeClr val="tx1"/>
                </a:solidFill>
                <a:latin typeface="Arial" charset="0"/>
                <a:ea typeface="宋体" pitchFamily="2" charset="-122"/>
                <a:cs typeface="Arial" charset="0"/>
              </a:rPr>
              <a:t>ccording to information theory's maximum entropy rule. This work have been demonstrated in semi-supervised hashing.</a:t>
            </a:r>
            <a:endParaRPr lang="zh-CN" altLang="en-US" dirty="0" smtClean="0">
              <a:solidFill>
                <a:schemeClr val="bg1"/>
              </a:solidFill>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32</a:t>
            </a:fld>
            <a:endParaRPr lang="en-GB"/>
          </a:p>
        </p:txBody>
      </p:sp>
    </p:spTree>
    <p:extLst>
      <p:ext uri="{BB962C8B-B14F-4D97-AF65-F5344CB8AC3E}">
        <p14:creationId xmlns:p14="http://schemas.microsoft.com/office/powerpoint/2010/main" val="685949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solidFill>
                  <a:schemeClr val="bg1"/>
                </a:solidFill>
              </a:rPr>
              <a:t>By</a:t>
            </a:r>
            <a:r>
              <a:rPr lang="en-US" altLang="zh-CN" baseline="0" dirty="0" smtClean="0">
                <a:solidFill>
                  <a:schemeClr val="bg1"/>
                </a:solidFill>
              </a:rPr>
              <a:t> combining the general consensus and the entropy </a:t>
            </a:r>
            <a:r>
              <a:rPr lang="en-US" altLang="zh-CN" sz="1200" b="0" i="0" kern="1200" dirty="0" err="1" smtClean="0">
                <a:solidFill>
                  <a:schemeClr val="tx1"/>
                </a:solidFill>
                <a:latin typeface="Arial" charset="0"/>
                <a:ea typeface="宋体" pitchFamily="2" charset="-122"/>
                <a:cs typeface="Arial" charset="0"/>
              </a:rPr>
              <a:t>regularizer</a:t>
            </a:r>
            <a:r>
              <a:rPr lang="en-US" altLang="zh-CN" baseline="0" dirty="0" smtClean="0">
                <a:solidFill>
                  <a:schemeClr val="bg1"/>
                </a:solidFill>
              </a:rPr>
              <a:t>, the formulation can be written as J-one.</a:t>
            </a:r>
            <a:endParaRPr lang="zh-CN" altLang="en-US" dirty="0" smtClean="0">
              <a:solidFill>
                <a:schemeClr val="bg1"/>
              </a:solidFill>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33</a:t>
            </a:fld>
            <a:endParaRPr lang="en-GB"/>
          </a:p>
        </p:txBody>
      </p:sp>
    </p:spTree>
    <p:extLst>
      <p:ext uri="{BB962C8B-B14F-4D97-AF65-F5344CB8AC3E}">
        <p14:creationId xmlns:p14="http://schemas.microsoft.com/office/powerpoint/2010/main" val="1406884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Then</a:t>
            </a:r>
            <a:r>
              <a:rPr lang="en-US" altLang="zh-CN" baseline="0" dirty="0" smtClean="0"/>
              <a:t>, I’ll show the step two:</a:t>
            </a:r>
          </a:p>
          <a:p>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We use SPP to </a:t>
            </a:r>
            <a:r>
              <a:rPr lang="en-US" altLang="zh-CN" sz="1200" kern="1200" baseline="0" dirty="0" smtClean="0">
                <a:solidFill>
                  <a:schemeClr val="tx1"/>
                </a:solidFill>
                <a:latin typeface="Arial" charset="0"/>
                <a:ea typeface="宋体" pitchFamily="2" charset="-122"/>
                <a:cs typeface="Arial" charset="0"/>
              </a:rPr>
              <a:t>capture discriminate information since sparse representation has natural discriminate power. Besides, we also insert the graph Laplacian </a:t>
            </a:r>
            <a:r>
              <a:rPr lang="en-US" sz="1200" b="0" i="0" u="none" strike="noStrike" kern="1200" dirty="0" smtClean="0">
                <a:solidFill>
                  <a:schemeClr val="tx1"/>
                </a:solidFill>
                <a:latin typeface="Arial" charset="0"/>
                <a:ea typeface="宋体" pitchFamily="2" charset="-122"/>
                <a:cs typeface="Arial" charset="0"/>
              </a:rPr>
              <a:t>structure to SPP to preserve the manifold structure.</a:t>
            </a:r>
            <a:endParaRPr lang="en-US" sz="1200" b="0" i="0" kern="1200" dirty="0" smtClean="0">
              <a:solidFill>
                <a:schemeClr val="tx1"/>
              </a:solidFill>
              <a:latin typeface="Arial" charset="0"/>
              <a:ea typeface="宋体" pitchFamily="2" charset="-122"/>
              <a:cs typeface="Arial" charset="0"/>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34</a:t>
            </a:fld>
            <a:endParaRPr lang="en-GB"/>
          </a:p>
        </p:txBody>
      </p:sp>
    </p:spTree>
    <p:extLst>
      <p:ext uri="{BB962C8B-B14F-4D97-AF65-F5344CB8AC3E}">
        <p14:creationId xmlns:p14="http://schemas.microsoft.com/office/powerpoint/2010/main" val="682217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The  functions</a:t>
            </a:r>
            <a:r>
              <a:rPr lang="en-US" altLang="zh-CN" baseline="0" dirty="0" smtClean="0"/>
              <a:t> can be rewritten as this formulation. </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35</a:t>
            </a:fld>
            <a:endParaRPr lang="en-GB"/>
          </a:p>
        </p:txBody>
      </p:sp>
    </p:spTree>
    <p:extLst>
      <p:ext uri="{BB962C8B-B14F-4D97-AF65-F5344CB8AC3E}">
        <p14:creationId xmlns:p14="http://schemas.microsoft.com/office/powerpoint/2010/main" val="3902782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M</a:t>
            </a:r>
            <a:r>
              <a:rPr lang="en-US" altLang="zh-CN" baseline="0" dirty="0" smtClean="0"/>
              <a:t> is the graph Laplacian matrix</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36</a:t>
            </a:fld>
            <a:endParaRPr lang="en-GB"/>
          </a:p>
        </p:txBody>
      </p:sp>
    </p:spTree>
    <p:extLst>
      <p:ext uri="{BB962C8B-B14F-4D97-AF65-F5344CB8AC3E}">
        <p14:creationId xmlns:p14="http://schemas.microsoft.com/office/powerpoint/2010/main" val="1708718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Arial" charset="0"/>
                <a:ea typeface="宋体" pitchFamily="2" charset="-122"/>
                <a:cs typeface="Arial" charset="0"/>
              </a:rPr>
              <a:t>The Fig. shows the l-two-one-norm has a structured sparse attribute compared with l-one-norm.</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37</a:t>
            </a:fld>
            <a:endParaRPr lang="en-GB"/>
          </a:p>
        </p:txBody>
      </p:sp>
    </p:spTree>
    <p:extLst>
      <p:ext uri="{BB962C8B-B14F-4D97-AF65-F5344CB8AC3E}">
        <p14:creationId xmlns:p14="http://schemas.microsoft.com/office/powerpoint/2010/main" val="3564611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The formulation</a:t>
            </a:r>
            <a:r>
              <a:rPr lang="en-US" altLang="zh-CN" baseline="0" dirty="0" smtClean="0"/>
              <a:t> can be simplified as J-two,</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38</a:t>
            </a:fld>
            <a:endParaRPr lang="en-GB"/>
          </a:p>
        </p:txBody>
      </p:sp>
    </p:spTree>
    <p:extLst>
      <p:ext uri="{BB962C8B-B14F-4D97-AF65-F5344CB8AC3E}">
        <p14:creationId xmlns:p14="http://schemas.microsoft.com/office/powerpoint/2010/main" val="526779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50000"/>
              </a:lnSpc>
              <a:spcBef>
                <a:spcPct val="30000"/>
              </a:spcBef>
              <a:spcAft>
                <a:spcPct val="0"/>
              </a:spcAft>
              <a:buClrTx/>
              <a:buSzTx/>
              <a:buFontTx/>
              <a:buNone/>
              <a:tabLst/>
              <a:defRPr/>
            </a:pPr>
            <a:r>
              <a:rPr lang="en-US" altLang="zh-CN" dirty="0" smtClean="0">
                <a:solidFill>
                  <a:schemeClr val="bg1"/>
                </a:solidFill>
              </a:rPr>
              <a:t>By considering</a:t>
            </a:r>
            <a:r>
              <a:rPr lang="en-US" altLang="zh-CN" baseline="0" dirty="0" smtClean="0">
                <a:solidFill>
                  <a:schemeClr val="bg1"/>
                </a:solidFill>
              </a:rPr>
              <a:t> the formulation J-two and J-one, the final objective function is presented as</a:t>
            </a:r>
            <a:r>
              <a:rPr lang="zh-CN" altLang="en-US" baseline="0" dirty="0" smtClean="0">
                <a:solidFill>
                  <a:schemeClr val="bg1"/>
                </a:solidFill>
              </a:rPr>
              <a:t> </a:t>
            </a:r>
            <a:r>
              <a:rPr lang="en-US" altLang="zh-CN" baseline="0" dirty="0" smtClean="0">
                <a:solidFill>
                  <a:schemeClr val="bg1"/>
                </a:solidFill>
              </a:rPr>
              <a:t>this</a:t>
            </a:r>
            <a:r>
              <a:rPr lang="en-US" altLang="zh-CN" dirty="0" smtClean="0">
                <a:solidFill>
                  <a:schemeClr val="bg1"/>
                </a:solidFill>
              </a:rPr>
              <a:t>.</a:t>
            </a:r>
            <a:r>
              <a:rPr lang="en-US" altLang="zh-CN" baseline="0" dirty="0" smtClean="0">
                <a:solidFill>
                  <a:schemeClr val="bg1"/>
                </a:solidFill>
              </a:rPr>
              <a:t> </a:t>
            </a:r>
            <a:r>
              <a:rPr lang="en-US" altLang="zh-CN" dirty="0" smtClean="0">
                <a:solidFill>
                  <a:schemeClr val="bg1"/>
                </a:solidFill>
              </a:rPr>
              <a:t>The objective </a:t>
            </a:r>
            <a:r>
              <a:rPr lang="en-US" altLang="zh-CN" dirty="0" smtClean="0">
                <a:solidFill>
                  <a:schemeClr val="bg1"/>
                </a:solidFill>
              </a:rPr>
              <a:t>formulation </a:t>
            </a:r>
            <a:r>
              <a:rPr lang="en-US" altLang="zh-CN" dirty="0" smtClean="0">
                <a:solidFill>
                  <a:schemeClr val="bg1"/>
                </a:solidFill>
              </a:rPr>
              <a:t>incorporates to build a balance between the maximum of empirical accuracy combined with the information theoretic, manifold structure and the minimum of sparse reconstruction of data points.</a:t>
            </a:r>
          </a:p>
          <a:p>
            <a:pPr>
              <a:lnSpc>
                <a:spcPct val="150000"/>
              </a:lnSpc>
            </a:pPr>
            <a:endParaRPr lang="en-US" altLang="zh-CN" dirty="0" smtClean="0">
              <a:solidFill>
                <a:schemeClr val="bg1"/>
              </a:solidFill>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39</a:t>
            </a:fld>
            <a:endParaRPr lang="en-GB"/>
          </a:p>
        </p:txBody>
      </p:sp>
    </p:spTree>
    <p:extLst>
      <p:ext uri="{BB962C8B-B14F-4D97-AF65-F5344CB8AC3E}">
        <p14:creationId xmlns:p14="http://schemas.microsoft.com/office/powerpoint/2010/main" val="48655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baseline="0" dirty="0" smtClean="0"/>
              <a:t>For example, the query picture contains a little boy.</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4</a:t>
            </a:fld>
            <a:endParaRPr lang="en-GB"/>
          </a:p>
        </p:txBody>
      </p:sp>
    </p:spTree>
    <p:extLst>
      <p:ext uri="{BB962C8B-B14F-4D97-AF65-F5344CB8AC3E}">
        <p14:creationId xmlns:p14="http://schemas.microsoft.com/office/powerpoint/2010/main" val="3842793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Arial" charset="0"/>
                <a:ea typeface="宋体" pitchFamily="2" charset="-122"/>
                <a:cs typeface="Arial" charset="0"/>
              </a:rPr>
              <a:t>The solution of proposed objective </a:t>
            </a:r>
            <a:r>
              <a:rPr lang="en-US" altLang="zh-CN" sz="1200" kern="1200" baseline="0" dirty="0" smtClean="0">
                <a:solidFill>
                  <a:schemeClr val="tx1"/>
                </a:solidFill>
                <a:latin typeface="Arial" charset="0"/>
                <a:ea typeface="宋体" pitchFamily="2" charset="-122"/>
                <a:cs typeface="Arial" charset="0"/>
              </a:rPr>
              <a:t>formulation </a:t>
            </a:r>
            <a:r>
              <a:rPr lang="en-US" altLang="zh-CN" sz="1200" kern="1200" baseline="0" dirty="0" smtClean="0">
                <a:solidFill>
                  <a:schemeClr val="tx1"/>
                </a:solidFill>
                <a:latin typeface="Arial" charset="0"/>
                <a:ea typeface="宋体" pitchFamily="2" charset="-122"/>
                <a:cs typeface="Arial" charset="0"/>
              </a:rPr>
              <a:t>can be divided into two alternating steps:</a:t>
            </a:r>
          </a:p>
          <a:p>
            <a:endParaRPr lang="en-US" altLang="zh-CN" sz="1200" kern="1200" baseline="0" dirty="0" smtClean="0">
              <a:solidFill>
                <a:schemeClr val="tx1"/>
              </a:solidFill>
              <a:latin typeface="Arial" charset="0"/>
              <a:ea typeface="宋体" pitchFamily="2" charset="-122"/>
              <a:cs typeface="Arial"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Arial" charset="0"/>
                <a:ea typeface="宋体" pitchFamily="2" charset="-122"/>
                <a:cs typeface="Arial" charset="0"/>
              </a:rPr>
              <a:t>First, Fix </a:t>
            </a:r>
            <a:r>
              <a:rPr lang="en-US" altLang="zh-CN" sz="1200" kern="1200" baseline="0" dirty="0" smtClean="0">
                <a:solidFill>
                  <a:schemeClr val="tx1"/>
                </a:solidFill>
                <a:latin typeface="Arial" charset="0"/>
                <a:ea typeface="宋体" pitchFamily="2" charset="-122"/>
                <a:cs typeface="Arial" charset="0"/>
              </a:rPr>
              <a:t>S and update W, J can be rewritten as J(W). The minimization problem can be solved by generalized </a:t>
            </a:r>
            <a:r>
              <a:rPr lang="en-US" altLang="zh-CN" sz="1200" kern="1200" baseline="0" dirty="0" err="1" smtClean="0">
                <a:solidFill>
                  <a:schemeClr val="tx1"/>
                </a:solidFill>
                <a:latin typeface="Arial" charset="0"/>
                <a:ea typeface="宋体" pitchFamily="2" charset="-122"/>
                <a:cs typeface="Arial" charset="0"/>
              </a:rPr>
              <a:t>eigenvalue</a:t>
            </a:r>
            <a:r>
              <a:rPr lang="en-US" altLang="zh-CN" sz="1200" kern="1200" baseline="0" dirty="0" smtClean="0">
                <a:solidFill>
                  <a:schemeClr val="tx1"/>
                </a:solidFill>
                <a:latin typeface="Arial" charset="0"/>
                <a:ea typeface="宋体" pitchFamily="2" charset="-122"/>
                <a:cs typeface="Arial" charset="0"/>
              </a:rPr>
              <a:t> decomposition problem.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Arial" charset="0"/>
                <a:ea typeface="宋体" pitchFamily="2" charset="-122"/>
                <a:cs typeface="Arial" charset="0"/>
              </a:rPr>
              <a:t>Second, Fix </a:t>
            </a:r>
            <a:r>
              <a:rPr lang="en-US" altLang="zh-CN" sz="1200" kern="1200" baseline="0" dirty="0" smtClean="0">
                <a:solidFill>
                  <a:schemeClr val="tx1"/>
                </a:solidFill>
                <a:latin typeface="Arial" charset="0"/>
                <a:ea typeface="宋体" pitchFamily="2" charset="-122"/>
                <a:cs typeface="Arial" charset="0"/>
              </a:rPr>
              <a:t>W and update S, J can be rewritten as J(S</a:t>
            </a:r>
            <a:r>
              <a:rPr lang="en-US" altLang="zh-CN" sz="1200" kern="1200" baseline="0" dirty="0" smtClean="0">
                <a:solidFill>
                  <a:schemeClr val="tx1"/>
                </a:solidFill>
                <a:latin typeface="Arial" charset="0"/>
                <a:ea typeface="宋体" pitchFamily="2" charset="-122"/>
                <a:cs typeface="Arial" charset="0"/>
              </a:rPr>
              <a:t>). This can be solved by taking with respect of S.</a:t>
            </a:r>
            <a:endParaRPr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a:p>
            <a:endParaRPr lang="zh-CN" altLang="en-US"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This</a:t>
            </a:r>
            <a:r>
              <a:rPr lang="en-US" altLang="zh-CN" baseline="0" dirty="0" smtClean="0"/>
              <a:t> can be solve by taking derivation with respect of S</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40</a:t>
            </a:fld>
            <a:endParaRPr lang="en-GB"/>
          </a:p>
        </p:txBody>
      </p:sp>
    </p:spTree>
    <p:extLst>
      <p:ext uri="{BB962C8B-B14F-4D97-AF65-F5344CB8AC3E}">
        <p14:creationId xmlns:p14="http://schemas.microsoft.com/office/powerpoint/2010/main" val="1414807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The Algorithm can</a:t>
            </a:r>
            <a:r>
              <a:rPr lang="en-US" altLang="zh-CN" baseline="0" dirty="0" smtClean="0"/>
              <a:t> be summarized as follows, </a:t>
            </a:r>
            <a:r>
              <a:rPr lang="en-US" altLang="zh-CN" baseline="0" dirty="0" smtClean="0"/>
              <a:t>more </a:t>
            </a:r>
            <a:r>
              <a:rPr lang="en-US" altLang="zh-CN" baseline="0" dirty="0" smtClean="0"/>
              <a:t>details can be seen in the paper.</a:t>
            </a:r>
            <a:r>
              <a:rPr lang="en-US" altLang="zh-CN" dirty="0" smtClean="0"/>
              <a:t> In</a:t>
            </a:r>
            <a:r>
              <a:rPr lang="en-US" altLang="zh-CN" baseline="0" dirty="0" smtClean="0"/>
              <a:t> the experiments, we notice that matrix S in indeed sparse. And after we get the matrix W, the </a:t>
            </a:r>
            <a:r>
              <a:rPr lang="en-US" sz="1200" b="0" i="0" kern="1200" dirty="0" smtClean="0">
                <a:solidFill>
                  <a:schemeClr val="tx1"/>
                </a:solidFill>
                <a:latin typeface="Arial" charset="0"/>
                <a:ea typeface="宋体" pitchFamily="2" charset="-122"/>
                <a:cs typeface="Arial" charset="0"/>
              </a:rPr>
              <a:t>corresponding relationship between W</a:t>
            </a:r>
            <a:r>
              <a:rPr lang="en-US" sz="1200" b="0" i="0" kern="1200" baseline="0" dirty="0" smtClean="0">
                <a:solidFill>
                  <a:schemeClr val="tx1"/>
                </a:solidFill>
                <a:latin typeface="Arial" charset="0"/>
                <a:ea typeface="宋体" pitchFamily="2" charset="-122"/>
                <a:cs typeface="Arial" charset="0"/>
              </a:rPr>
              <a:t> and hash functions H can be shown as the following:</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41</a:t>
            </a:fld>
            <a:endParaRPr lang="en-GB"/>
          </a:p>
        </p:txBody>
      </p:sp>
    </p:spTree>
    <p:extLst>
      <p:ext uri="{BB962C8B-B14F-4D97-AF65-F5344CB8AC3E}">
        <p14:creationId xmlns:p14="http://schemas.microsoft.com/office/powerpoint/2010/main" val="3445915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Here</a:t>
            </a:r>
            <a:r>
              <a:rPr lang="en-US" altLang="zh-CN" baseline="0" dirty="0" smtClean="0"/>
              <a:t> shows the relation between them. </a:t>
            </a:r>
            <a:r>
              <a:rPr lang="en-US" altLang="zh-CN" dirty="0" smtClean="0"/>
              <a:t>Notice K is the code length.</a:t>
            </a:r>
            <a:r>
              <a:rPr lang="en-US" altLang="zh-CN" baseline="0" dirty="0" smtClean="0"/>
              <a:t> Since the threshold is set to zero, It’s very important to centering the whole dataset.</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42</a:t>
            </a:fld>
            <a:endParaRPr lang="en-GB"/>
          </a:p>
        </p:txBody>
      </p:sp>
    </p:spTree>
    <p:extLst>
      <p:ext uri="{BB962C8B-B14F-4D97-AF65-F5344CB8AC3E}">
        <p14:creationId xmlns:p14="http://schemas.microsoft.com/office/powerpoint/2010/main" val="1501338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xfrm>
            <a:off x="992188" y="768350"/>
            <a:ext cx="5114925" cy="3836988"/>
          </a:xfrm>
        </p:spPr>
      </p:sp>
      <p:sp>
        <p:nvSpPr>
          <p:cNvPr id="52227" name="备注占位符 2"/>
          <p:cNvSpPr>
            <a:spLocks noGrp="1"/>
          </p:cNvSpPr>
          <p:nvPr>
            <p:ph type="body" idx="1"/>
          </p:nvPr>
        </p:nvSpPr>
        <p:spPr/>
        <p:txBody>
          <a:bodyPr/>
          <a:lstStyle/>
          <a:p>
            <a:r>
              <a:rPr lang="en-US" dirty="0"/>
              <a:t>After introducing our method, experimental results will be shown in </a:t>
            </a:r>
            <a:r>
              <a:rPr lang="en-US" dirty="0" smtClean="0"/>
              <a:t>this </a:t>
            </a:r>
            <a:r>
              <a:rPr lang="en-US" dirty="0"/>
              <a:t>part to demonstrate the effectiveness.</a:t>
            </a:r>
            <a:endParaRPr lang="zh-CN" altLang="en-US" dirty="0"/>
          </a:p>
        </p:txBody>
      </p:sp>
      <p:sp>
        <p:nvSpPr>
          <p:cNvPr id="52228" name="灯片编号占位符 3"/>
          <p:cNvSpPr txBox="1">
            <a:spLocks noGrp="1" noChangeArrowheads="1"/>
          </p:cNvSpPr>
          <p:nvPr/>
        </p:nvSpPr>
        <p:spPr bwMode="auto">
          <a:xfrm>
            <a:off x="4021138" y="9721850"/>
            <a:ext cx="3076575" cy="511175"/>
          </a:xfrm>
          <a:prstGeom prst="rect">
            <a:avLst/>
          </a:prstGeom>
          <a:noFill/>
          <a:ln w="9525">
            <a:noFill/>
            <a:miter lim="800000"/>
            <a:headEnd/>
            <a:tailEnd/>
          </a:ln>
        </p:spPr>
        <p:txBody>
          <a:bodyPr lIns="99048" tIns="49524" rIns="99048" bIns="49524" anchor="b"/>
          <a:lstStyle/>
          <a:p>
            <a:pPr algn="r" defTabSz="990600"/>
            <a:fld id="{B2B85889-17D1-44B7-8611-18ADC19819D5}" type="slidenum">
              <a:rPr lang="en-GB" altLang="en-US" sz="1300"/>
              <a:pPr algn="r" defTabSz="990600"/>
              <a:t>43</a:t>
            </a:fld>
            <a:endParaRPr lang="en-GB" altLang="en-US" sz="1300"/>
          </a:p>
        </p:txBody>
      </p:sp>
    </p:spTree>
    <p:extLst>
      <p:ext uri="{BB962C8B-B14F-4D97-AF65-F5344CB8AC3E}">
        <p14:creationId xmlns:p14="http://schemas.microsoft.com/office/powerpoint/2010/main" val="2105920373"/>
      </p:ext>
    </p:extLst>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To evaluate our method, </a:t>
            </a:r>
            <a:r>
              <a:rPr lang="en-US" altLang="zh-CN" dirty="0" smtClean="0"/>
              <a:t>We use</a:t>
            </a:r>
            <a:r>
              <a:rPr lang="en-US" altLang="zh-CN" baseline="0" dirty="0" smtClean="0"/>
              <a:t> two datasets. One is </a:t>
            </a:r>
            <a:r>
              <a:rPr lang="en-US" altLang="zh-CN" baseline="0" dirty="0" err="1" smtClean="0"/>
              <a:t>Cifar</a:t>
            </a:r>
            <a:r>
              <a:rPr lang="en-US" altLang="zh-CN" baseline="0" dirty="0" smtClean="0"/>
              <a:t>-ten, the other is </a:t>
            </a:r>
            <a:r>
              <a:rPr lang="en-US" altLang="zh-CN" baseline="0" dirty="0" smtClean="0"/>
              <a:t>Tiny one hundred thousand </a:t>
            </a:r>
            <a:r>
              <a:rPr lang="en-US" sz="1200" b="0" i="0" u="none" strike="noStrike" kern="1200" dirty="0" err="1" smtClean="0">
                <a:solidFill>
                  <a:schemeClr val="tx1"/>
                </a:solidFill>
                <a:latin typeface="Arial" charset="0"/>
                <a:ea typeface="宋体" pitchFamily="2" charset="-122"/>
                <a:cs typeface="Arial" charset="0"/>
              </a:rPr>
              <a:t>thousand</a:t>
            </a:r>
            <a:r>
              <a:rPr lang="en-US" sz="1200" b="0" i="0" u="none" strike="noStrike" kern="1200" dirty="0" smtClean="0">
                <a:solidFill>
                  <a:schemeClr val="tx1"/>
                </a:solidFill>
                <a:latin typeface="Arial" charset="0"/>
                <a:ea typeface="宋体" pitchFamily="2" charset="-122"/>
                <a:cs typeface="Arial" charset="0"/>
              </a:rPr>
              <a:t>, all</a:t>
            </a:r>
            <a:r>
              <a:rPr lang="en-US" sz="1200" b="0" i="0" u="none" strike="noStrike" kern="1200" baseline="0" dirty="0" smtClean="0">
                <a:solidFill>
                  <a:schemeClr val="tx1"/>
                </a:solidFill>
                <a:latin typeface="Arial" charset="0"/>
                <a:ea typeface="宋体" pitchFamily="2" charset="-122"/>
                <a:cs typeface="Arial" charset="0"/>
              </a:rPr>
              <a:t> of them are very </a:t>
            </a:r>
            <a:r>
              <a:rPr lang="en-US" sz="1200" b="0" i="0" u="none" strike="noStrike" kern="1200" dirty="0" smtClean="0">
                <a:solidFill>
                  <a:schemeClr val="tx1"/>
                </a:solidFill>
                <a:latin typeface="Arial" charset="0"/>
                <a:ea typeface="宋体" pitchFamily="2" charset="-122"/>
                <a:cs typeface="Arial" charset="0"/>
              </a:rPr>
              <a:t>popular to evaluate the effectiveness of</a:t>
            </a:r>
            <a:r>
              <a:rPr lang="en-US" sz="1200" b="0" i="0" u="none" strike="noStrike" kern="1200" baseline="0" dirty="0" smtClean="0">
                <a:solidFill>
                  <a:schemeClr val="tx1"/>
                </a:solidFill>
                <a:latin typeface="Arial" charset="0"/>
                <a:ea typeface="宋体" pitchFamily="2" charset="-122"/>
                <a:cs typeface="Arial" charset="0"/>
              </a:rPr>
              <a:t> </a:t>
            </a:r>
            <a:r>
              <a:rPr lang="en-US" sz="1200" b="0" i="0" u="none" strike="noStrike" kern="1200" dirty="0" smtClean="0">
                <a:solidFill>
                  <a:schemeClr val="tx1"/>
                </a:solidFill>
                <a:latin typeface="Arial" charset="0"/>
                <a:ea typeface="宋体" pitchFamily="2" charset="-122"/>
                <a:cs typeface="Arial" charset="0"/>
              </a:rPr>
              <a:t>hash</a:t>
            </a:r>
            <a:r>
              <a:rPr lang="en-US" sz="1200" b="0" i="0" u="none" strike="noStrike" kern="1200" baseline="0" dirty="0" smtClean="0">
                <a:solidFill>
                  <a:schemeClr val="tx1"/>
                </a:solidFill>
                <a:latin typeface="Arial" charset="0"/>
                <a:ea typeface="宋体" pitchFamily="2" charset="-122"/>
                <a:cs typeface="Arial" charset="0"/>
              </a:rPr>
              <a:t> methods. For </a:t>
            </a:r>
            <a:r>
              <a:rPr lang="en-US" sz="1200" b="0" i="0" u="none" strike="noStrike" kern="1200" baseline="0" dirty="0" err="1" smtClean="0">
                <a:solidFill>
                  <a:schemeClr val="tx1"/>
                </a:solidFill>
                <a:latin typeface="Arial" charset="0"/>
                <a:ea typeface="宋体" pitchFamily="2" charset="-122"/>
                <a:cs typeface="Arial" charset="0"/>
              </a:rPr>
              <a:t>Cifar</a:t>
            </a:r>
            <a:r>
              <a:rPr lang="en-US" sz="1200" b="0" i="0" u="none" strike="noStrike" kern="1200" baseline="0" dirty="0" smtClean="0">
                <a:solidFill>
                  <a:schemeClr val="tx1"/>
                </a:solidFill>
                <a:latin typeface="Arial" charset="0"/>
                <a:ea typeface="宋体" pitchFamily="2" charset="-122"/>
                <a:cs typeface="Arial" charset="0"/>
              </a:rPr>
              <a:t>-ten, we extract </a:t>
            </a:r>
            <a:r>
              <a:rPr lang="en-US" sz="1200" b="0" i="0" u="none" strike="noStrike" kern="1200" baseline="0" dirty="0" smtClean="0">
                <a:solidFill>
                  <a:schemeClr val="tx1"/>
                </a:solidFill>
                <a:latin typeface="Arial" charset="0"/>
                <a:ea typeface="宋体" pitchFamily="2" charset="-122"/>
                <a:cs typeface="Arial" charset="0"/>
              </a:rPr>
              <a:t>three hundred twenty </a:t>
            </a:r>
            <a:r>
              <a:rPr lang="en-US" sz="1200" b="0" i="0" u="none" strike="noStrike" kern="1200" baseline="0" dirty="0" smtClean="0">
                <a:solidFill>
                  <a:schemeClr val="tx1"/>
                </a:solidFill>
                <a:latin typeface="Arial" charset="0"/>
                <a:ea typeface="宋体" pitchFamily="2" charset="-122"/>
                <a:cs typeface="Arial" charset="0"/>
              </a:rPr>
              <a:t>dimension gist feature, the </a:t>
            </a:r>
            <a:r>
              <a:rPr lang="en-US" sz="1200" b="0" i="0" u="none" strike="noStrike" kern="1200" baseline="0" dirty="0" smtClean="0">
                <a:solidFill>
                  <a:schemeClr val="tx1"/>
                </a:solidFill>
                <a:latin typeface="Arial" charset="0"/>
                <a:ea typeface="宋体" pitchFamily="2" charset="-122"/>
                <a:cs typeface="Arial" charset="0"/>
              </a:rPr>
              <a:t>Tiny one hundred thousand, we </a:t>
            </a:r>
            <a:r>
              <a:rPr lang="en-US" sz="1200" b="0" i="0" u="none" strike="noStrike" kern="1200" baseline="0" dirty="0" smtClean="0">
                <a:solidFill>
                  <a:schemeClr val="tx1"/>
                </a:solidFill>
                <a:latin typeface="Arial" charset="0"/>
                <a:ea typeface="宋体" pitchFamily="2" charset="-122"/>
                <a:cs typeface="Arial" charset="0"/>
              </a:rPr>
              <a:t>use 384 dimension gist feature.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baseline="0" dirty="0" smtClean="0">
              <a:solidFill>
                <a:schemeClr val="tx1"/>
              </a:solidFill>
              <a:latin typeface="Arial" charset="0"/>
              <a:ea typeface="宋体" pitchFamily="2" charset="-122"/>
              <a:cs typeface="Arial"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For the evaluation protocol, we </a:t>
            </a:r>
            <a:r>
              <a:rPr lang="en-US" altLang="zh-CN" dirty="0" smtClean="0">
                <a:solidFill>
                  <a:schemeClr val="bg1"/>
                </a:solidFill>
              </a:rPr>
              <a:t>find M</a:t>
            </a:r>
            <a:r>
              <a:rPr lang="en-US" altLang="zh-CN" baseline="0" dirty="0" smtClean="0">
                <a:solidFill>
                  <a:schemeClr val="bg1"/>
                </a:solidFill>
              </a:rPr>
              <a:t> </a:t>
            </a:r>
            <a:r>
              <a:rPr lang="en-US" altLang="zh-CN" dirty="0" smtClean="0">
                <a:solidFill>
                  <a:schemeClr val="bg1"/>
                </a:solidFill>
              </a:rPr>
              <a:t>nearest neighbors by </a:t>
            </a:r>
            <a:r>
              <a:rPr lang="en-US" altLang="zh-CN" dirty="0" smtClean="0">
                <a:solidFill>
                  <a:srgbClr val="FF0000"/>
                </a:solidFill>
              </a:rPr>
              <a:t>exhaustive hamming ranking to evaluate our</a:t>
            </a:r>
            <a:r>
              <a:rPr lang="en-US" altLang="zh-CN" baseline="0" dirty="0" smtClean="0">
                <a:solidFill>
                  <a:srgbClr val="FF0000"/>
                </a:solidFill>
              </a:rPr>
              <a:t> method.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solidFill>
                <a:srgbClr val="FF0000"/>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solidFill>
                  <a:srgbClr val="FF0000"/>
                </a:solidFill>
              </a:rPr>
              <a:t>The settings are as follows: for </a:t>
            </a:r>
            <a:r>
              <a:rPr lang="en-US" altLang="zh-CN" baseline="0" dirty="0" err="1" smtClean="0">
                <a:solidFill>
                  <a:srgbClr val="FF0000"/>
                </a:solidFill>
              </a:rPr>
              <a:t>cifar</a:t>
            </a:r>
            <a:r>
              <a:rPr lang="en-US" altLang="zh-CN" baseline="0" dirty="0" smtClean="0">
                <a:solidFill>
                  <a:srgbClr val="FF0000"/>
                </a:solidFill>
              </a:rPr>
              <a:t>-ten, 59 </a:t>
            </a:r>
            <a:r>
              <a:rPr lang="en-US" sz="1200" b="0" i="0" u="none" strike="noStrike" kern="1200" dirty="0" smtClean="0">
                <a:solidFill>
                  <a:schemeClr val="tx1"/>
                </a:solidFill>
                <a:latin typeface="Arial" charset="0"/>
                <a:ea typeface="宋体" pitchFamily="2" charset="-122"/>
                <a:cs typeface="Arial" charset="0"/>
              </a:rPr>
              <a:t>thousand</a:t>
            </a:r>
            <a:r>
              <a:rPr lang="en-US" sz="1200" b="0" i="0" u="none" strike="noStrike" kern="1200" baseline="0" dirty="0" smtClean="0">
                <a:solidFill>
                  <a:schemeClr val="tx1"/>
                </a:solidFill>
                <a:latin typeface="Arial" charset="0"/>
                <a:ea typeface="宋体" pitchFamily="2" charset="-122"/>
                <a:cs typeface="Arial" charset="0"/>
              </a:rPr>
              <a:t> for training. One </a:t>
            </a:r>
            <a:r>
              <a:rPr lang="en-US" sz="1200" b="0" i="0" u="none" strike="noStrike" kern="1200" dirty="0" smtClean="0">
                <a:solidFill>
                  <a:schemeClr val="tx1"/>
                </a:solidFill>
                <a:latin typeface="Arial" charset="0"/>
                <a:ea typeface="宋体" pitchFamily="2" charset="-122"/>
                <a:cs typeface="Arial" charset="0"/>
              </a:rPr>
              <a:t>thousand for query.</a:t>
            </a:r>
            <a:r>
              <a:rPr lang="en-US" sz="1200" b="0" i="0" u="none" strike="noStrike" kern="1200" baseline="0" dirty="0" smtClean="0">
                <a:solidFill>
                  <a:schemeClr val="tx1"/>
                </a:solidFill>
                <a:latin typeface="Arial" charset="0"/>
                <a:ea typeface="宋体" pitchFamily="2" charset="-122"/>
                <a:cs typeface="Arial" charset="0"/>
              </a:rPr>
              <a:t> For Tiny100k, 4 thousand for query.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u="none" strike="noStrike" kern="1200" baseline="0" dirty="0" smtClean="0">
              <a:solidFill>
                <a:schemeClr val="tx1"/>
              </a:solidFill>
              <a:latin typeface="Arial" charset="0"/>
              <a:ea typeface="宋体" pitchFamily="2" charset="-122"/>
              <a:cs typeface="Arial"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baseline="0" dirty="0" smtClean="0">
                <a:solidFill>
                  <a:schemeClr val="tx1"/>
                </a:solidFill>
                <a:latin typeface="Arial" charset="0"/>
                <a:ea typeface="宋体" pitchFamily="2" charset="-122"/>
                <a:cs typeface="Arial" charset="0"/>
              </a:rPr>
              <a:t>In the final objective formulation, there are two parameters. In our experiments, alpha and beta are set as zero point five and zero point one, </a:t>
            </a:r>
            <a:r>
              <a:rPr lang="en-US" altLang="zh-CN" sz="1200" b="0" i="0" u="none" strike="noStrike" kern="1200" baseline="0" dirty="0" err="1" smtClean="0">
                <a:solidFill>
                  <a:schemeClr val="tx1"/>
                </a:solidFill>
                <a:latin typeface="Arial" charset="0"/>
                <a:ea typeface="宋体" pitchFamily="2" charset="-122"/>
                <a:cs typeface="Arial" charset="0"/>
              </a:rPr>
              <a:t>repectively</a:t>
            </a:r>
            <a:r>
              <a:rPr lang="en-US" altLang="zh-CN" sz="1200" b="0" i="0" u="none" strike="noStrike" kern="1200" baseline="0" dirty="0" smtClean="0">
                <a:solidFill>
                  <a:schemeClr val="tx1"/>
                </a:solidFill>
                <a:latin typeface="Arial" charset="0"/>
                <a:ea typeface="宋体" pitchFamily="2" charset="-122"/>
                <a:cs typeface="Arial" charset="0"/>
              </a:rPr>
              <a:t>.</a:t>
            </a:r>
            <a:endParaRPr lang="en-US" sz="1200" b="0" i="0" kern="1200" dirty="0" smtClean="0">
              <a:solidFill>
                <a:schemeClr val="tx1"/>
              </a:solidFill>
              <a:latin typeface="Arial" charset="0"/>
              <a:ea typeface="宋体" pitchFamily="2" charset="-122"/>
              <a:cs typeface="Arial" charset="0"/>
            </a:endParaRPr>
          </a:p>
          <a:p>
            <a:endParaRPr lang="en-US" altLang="zh-CN" baseline="0" dirty="0" smtClean="0"/>
          </a:p>
          <a:p>
            <a:endParaRPr lang="en-US" altLang="zh-CN" baseline="0" dirty="0" smtClean="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44</a:t>
            </a:fld>
            <a:endParaRPr lang="en-GB"/>
          </a:p>
        </p:txBody>
      </p:sp>
    </p:spTree>
    <p:extLst>
      <p:ext uri="{BB962C8B-B14F-4D97-AF65-F5344CB8AC3E}">
        <p14:creationId xmlns:p14="http://schemas.microsoft.com/office/powerpoint/2010/main" val="3146398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We choose</a:t>
            </a:r>
            <a:r>
              <a:rPr lang="en-US" altLang="zh-CN" baseline="0" dirty="0" smtClean="0"/>
              <a:t> </a:t>
            </a:r>
            <a:r>
              <a:rPr lang="en-US" altLang="zh-CN" sz="1200" kern="1200" baseline="0" dirty="0" smtClean="0">
                <a:solidFill>
                  <a:schemeClr val="tx1"/>
                </a:solidFill>
                <a:latin typeface="Arial" charset="0"/>
                <a:ea typeface="宋体" pitchFamily="2" charset="-122"/>
                <a:cs typeface="Arial" charset="0"/>
              </a:rPr>
              <a:t>Complementary hashing</a:t>
            </a:r>
            <a:r>
              <a:rPr lang="zh-CN" altLang="en-US" sz="1200" kern="1200" baseline="0" dirty="0" smtClean="0">
                <a:solidFill>
                  <a:schemeClr val="tx1"/>
                </a:solidFill>
                <a:latin typeface="Arial" charset="0"/>
                <a:ea typeface="宋体" pitchFamily="2" charset="-122"/>
                <a:cs typeface="Arial" charset="0"/>
              </a:rPr>
              <a:t>，</a:t>
            </a:r>
            <a:r>
              <a:rPr lang="en-US" altLang="zh-CN" sz="1200" kern="1200" baseline="0" dirty="0" smtClean="0">
                <a:solidFill>
                  <a:schemeClr val="tx1"/>
                </a:solidFill>
                <a:latin typeface="Arial" charset="0"/>
                <a:ea typeface="宋体" pitchFamily="2" charset="-122"/>
                <a:cs typeface="Arial" charset="0"/>
              </a:rPr>
              <a:t>Local Sensitive Hashing, Spectral Hashing</a:t>
            </a:r>
            <a:r>
              <a:rPr lang="zh-CN" altLang="en-US" sz="1200" kern="1200" baseline="0" dirty="0" smtClean="0">
                <a:solidFill>
                  <a:schemeClr val="tx1"/>
                </a:solidFill>
                <a:latin typeface="Arial" charset="0"/>
                <a:ea typeface="宋体" pitchFamily="2" charset="-122"/>
                <a:cs typeface="Arial" charset="0"/>
              </a:rPr>
              <a:t>，</a:t>
            </a:r>
            <a:r>
              <a:rPr lang="en-US" altLang="zh-CN" sz="1200" kern="1200" baseline="0" dirty="0" smtClean="0">
                <a:solidFill>
                  <a:schemeClr val="tx1"/>
                </a:solidFill>
                <a:latin typeface="Arial" charset="0"/>
                <a:ea typeface="宋体" pitchFamily="2" charset="-122"/>
                <a:cs typeface="Arial" charset="0"/>
              </a:rPr>
              <a:t>Multidimensional spectral hashing</a:t>
            </a:r>
            <a:r>
              <a:rPr lang="zh-CN" altLang="en-US" sz="1200" kern="1200" baseline="0" dirty="0" smtClean="0">
                <a:solidFill>
                  <a:schemeClr val="tx1"/>
                </a:solidFill>
                <a:latin typeface="Arial" charset="0"/>
                <a:ea typeface="宋体" pitchFamily="2" charset="-122"/>
                <a:cs typeface="Arial" charset="0"/>
              </a:rPr>
              <a:t>，</a:t>
            </a:r>
            <a:r>
              <a:rPr lang="en-US" altLang="zh-CN" sz="1200" kern="1200" baseline="0" dirty="0" smtClean="0">
                <a:solidFill>
                  <a:schemeClr val="tx1"/>
                </a:solidFill>
                <a:latin typeface="Arial" charset="0"/>
                <a:ea typeface="宋体" pitchFamily="2" charset="-122"/>
                <a:cs typeface="Arial" charset="0"/>
              </a:rPr>
              <a:t>unsupervised sequential projection learning hashing to compare with our method. All of them are unsupervised and neglect the sparse structure. The codes of them are </a:t>
            </a:r>
            <a:r>
              <a:rPr lang="en-US" sz="1200" b="0" i="0" u="none" strike="noStrike" kern="1200" dirty="0" smtClean="0">
                <a:solidFill>
                  <a:schemeClr val="tx1"/>
                </a:solidFill>
                <a:latin typeface="Arial" charset="0"/>
                <a:ea typeface="宋体" pitchFamily="2" charset="-122"/>
                <a:cs typeface="Arial" charset="0"/>
              </a:rPr>
              <a:t>available</a:t>
            </a:r>
            <a:r>
              <a:rPr lang="en-US" sz="1200" b="0" i="0" u="none" strike="noStrike" kern="1200" baseline="0" dirty="0" smtClean="0">
                <a:solidFill>
                  <a:schemeClr val="tx1"/>
                </a:solidFill>
                <a:latin typeface="Arial" charset="0"/>
                <a:ea typeface="宋体" pitchFamily="2" charset="-122"/>
                <a:cs typeface="Arial" charset="0"/>
              </a:rPr>
              <a:t> </a:t>
            </a:r>
            <a:r>
              <a:rPr lang="en-US" altLang="zh-CN" sz="1200" kern="1200" baseline="0" dirty="0" smtClean="0">
                <a:solidFill>
                  <a:schemeClr val="tx1"/>
                </a:solidFill>
                <a:latin typeface="Arial" charset="0"/>
                <a:ea typeface="宋体" pitchFamily="2" charset="-122"/>
                <a:cs typeface="Arial" charset="0"/>
              </a:rPr>
              <a:t>to the authors’ homepage. The </a:t>
            </a:r>
            <a:r>
              <a:rPr lang="en-US" altLang="zh-CN" sz="1200" kern="1200" baseline="0" dirty="0" smtClean="0">
                <a:solidFill>
                  <a:schemeClr val="bg1"/>
                </a:solidFill>
                <a:latin typeface="Arial" charset="0"/>
                <a:ea typeface="宋体" pitchFamily="2" charset="-122"/>
                <a:cs typeface="Arial" charset="0"/>
              </a:rPr>
              <a:t>p</a:t>
            </a:r>
            <a:r>
              <a:rPr lang="en-US" altLang="zh-CN" sz="1200" dirty="0" smtClean="0">
                <a:solidFill>
                  <a:schemeClr val="bg1"/>
                </a:solidFill>
              </a:rPr>
              <a:t>recision recall curves</a:t>
            </a:r>
            <a:r>
              <a:rPr lang="en-US" altLang="zh-CN" sz="1200" kern="1200" baseline="0" dirty="0" smtClean="0">
                <a:solidFill>
                  <a:schemeClr val="tx1"/>
                </a:solidFill>
                <a:latin typeface="Arial" charset="0"/>
                <a:ea typeface="宋体" pitchFamily="2" charset="-122"/>
                <a:cs typeface="Arial" charset="0"/>
              </a:rPr>
              <a:t> shows that when the encoding length is 16 bits </a:t>
            </a:r>
            <a:r>
              <a:rPr lang="en-US" altLang="zh-CN" sz="1200" kern="1200" baseline="0" dirty="0" smtClean="0">
                <a:solidFill>
                  <a:schemeClr val="tx1"/>
                </a:solidFill>
                <a:latin typeface="Arial" charset="0"/>
                <a:ea typeface="宋体" pitchFamily="2" charset="-122"/>
                <a:cs typeface="Arial" charset="0"/>
              </a:rPr>
              <a:t>and </a:t>
            </a:r>
            <a:r>
              <a:rPr lang="en-US" altLang="zh-CN" sz="1200" kern="1200" baseline="0" dirty="0" smtClean="0">
                <a:solidFill>
                  <a:schemeClr val="tx1"/>
                </a:solidFill>
                <a:latin typeface="Arial" charset="0"/>
                <a:ea typeface="宋体" pitchFamily="2" charset="-122"/>
                <a:cs typeface="Arial" charset="0"/>
              </a:rPr>
              <a:t>32 bits, our method </a:t>
            </a:r>
            <a:r>
              <a:rPr lang="en-US" altLang="zh-CN" sz="1200" kern="1200" baseline="0" dirty="0" smtClean="0">
                <a:solidFill>
                  <a:schemeClr val="tx1"/>
                </a:solidFill>
                <a:latin typeface="Arial" charset="0"/>
                <a:ea typeface="宋体" pitchFamily="2" charset="-122"/>
                <a:cs typeface="Arial" charset="0"/>
              </a:rPr>
              <a:t>outperforms </a:t>
            </a:r>
            <a:r>
              <a:rPr lang="en-US" altLang="zh-CN" sz="1200" kern="1200" baseline="0" dirty="0" smtClean="0">
                <a:solidFill>
                  <a:schemeClr val="tx1"/>
                </a:solidFill>
                <a:latin typeface="Arial" charset="0"/>
                <a:ea typeface="宋体" pitchFamily="2" charset="-122"/>
                <a:cs typeface="Arial" charset="0"/>
              </a:rPr>
              <a:t>the others.</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45</a:t>
            </a:fld>
            <a:endParaRPr lang="en-GB"/>
          </a:p>
        </p:txBody>
      </p:sp>
    </p:spTree>
    <p:extLst>
      <p:ext uri="{BB962C8B-B14F-4D97-AF65-F5344CB8AC3E}">
        <p14:creationId xmlns:p14="http://schemas.microsoft.com/office/powerpoint/2010/main" val="3868264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So does</a:t>
            </a:r>
            <a:r>
              <a:rPr lang="en-US" altLang="zh-CN" baseline="0" dirty="0" smtClean="0"/>
              <a:t> 64 bits and 128 bits. As we can see, </a:t>
            </a:r>
            <a:r>
              <a:rPr lang="en-US" altLang="zh-CN" sz="1200" kern="1200" baseline="0" dirty="0" smtClean="0">
                <a:solidFill>
                  <a:schemeClr val="tx1"/>
                </a:solidFill>
                <a:latin typeface="Arial" charset="0"/>
                <a:ea typeface="宋体" pitchFamily="2" charset="-122"/>
                <a:cs typeface="Arial" charset="0"/>
              </a:rPr>
              <a:t>it clearly observed that for the precision recall curve, all of the methods obtain larger areas when</a:t>
            </a:r>
            <a:r>
              <a:rPr lang="en-US" altLang="zh-CN" baseline="0" dirty="0" smtClean="0"/>
              <a:t> the encoding length increases. Besides, our method achieves better performance than the others for various encoding length.</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46</a:t>
            </a:fld>
            <a:endParaRPr lang="en-GB"/>
          </a:p>
        </p:txBody>
      </p:sp>
    </p:spTree>
    <p:extLst>
      <p:ext uri="{BB962C8B-B14F-4D97-AF65-F5344CB8AC3E}">
        <p14:creationId xmlns:p14="http://schemas.microsoft.com/office/powerpoint/2010/main" val="527808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We also use</a:t>
            </a:r>
            <a:r>
              <a:rPr lang="en-US" altLang="zh-CN" baseline="0" dirty="0" smtClean="0"/>
              <a:t> the </a:t>
            </a:r>
            <a:r>
              <a:rPr lang="en-US" altLang="zh-CN" sz="1200" dirty="0" smtClean="0">
                <a:solidFill>
                  <a:schemeClr val="bg1"/>
                </a:solidFill>
              </a:rPr>
              <a:t>recall-the number of return samples curve to evaluate</a:t>
            </a:r>
            <a:r>
              <a:rPr lang="en-US" altLang="zh-CN" sz="1200" baseline="0" dirty="0" smtClean="0">
                <a:solidFill>
                  <a:schemeClr val="bg1"/>
                </a:solidFill>
              </a:rPr>
              <a:t> the recall rate of our method compared with the others, as we can </a:t>
            </a:r>
            <a:r>
              <a:rPr lang="en-US" altLang="zh-CN" sz="1200" baseline="0" dirty="0" smtClean="0">
                <a:solidFill>
                  <a:schemeClr val="bg1"/>
                </a:solidFill>
              </a:rPr>
              <a:t>see clearly, </a:t>
            </a:r>
            <a:r>
              <a:rPr lang="en-US" altLang="zh-CN" sz="1200" baseline="0" dirty="0" smtClean="0">
                <a:solidFill>
                  <a:schemeClr val="bg1"/>
                </a:solidFill>
              </a:rPr>
              <a:t>for the fixed number of the returned samples, the recall rate </a:t>
            </a:r>
            <a:r>
              <a:rPr lang="en-US" altLang="zh-CN" sz="1200" baseline="0" dirty="0" smtClean="0">
                <a:solidFill>
                  <a:schemeClr val="bg1"/>
                </a:solidFill>
              </a:rPr>
              <a:t>is </a:t>
            </a:r>
            <a:r>
              <a:rPr lang="en-US" altLang="zh-CN" sz="1200" baseline="0" dirty="0" smtClean="0">
                <a:solidFill>
                  <a:schemeClr val="bg1"/>
                </a:solidFill>
              </a:rPr>
              <a:t>higher than others.</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47</a:t>
            </a:fld>
            <a:endParaRPr lang="en-GB"/>
          </a:p>
        </p:txBody>
      </p:sp>
    </p:spTree>
    <p:extLst>
      <p:ext uri="{BB962C8B-B14F-4D97-AF65-F5344CB8AC3E}">
        <p14:creationId xmlns:p14="http://schemas.microsoft.com/office/powerpoint/2010/main" val="9975330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So does</a:t>
            </a:r>
            <a:r>
              <a:rPr lang="en-US" altLang="zh-CN" baseline="0" dirty="0" smtClean="0"/>
              <a:t> 64 bits and 128 bits. </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48</a:t>
            </a:fld>
            <a:endParaRPr lang="en-GB"/>
          </a:p>
        </p:txBody>
      </p:sp>
    </p:spTree>
    <p:extLst>
      <p:ext uri="{BB962C8B-B14F-4D97-AF65-F5344CB8AC3E}">
        <p14:creationId xmlns:p14="http://schemas.microsoft.com/office/powerpoint/2010/main" val="17141235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Besides,</a:t>
            </a:r>
            <a:r>
              <a:rPr lang="en-US" altLang="zh-CN" baseline="0" dirty="0" smtClean="0"/>
              <a:t> </a:t>
            </a:r>
            <a:r>
              <a:rPr lang="en-US" altLang="zh-CN" dirty="0" smtClean="0"/>
              <a:t>We use</a:t>
            </a:r>
            <a:r>
              <a:rPr lang="en-US" altLang="zh-CN" baseline="0" dirty="0" smtClean="0"/>
              <a:t> the precision</a:t>
            </a:r>
            <a:r>
              <a:rPr lang="en-US" altLang="zh-CN" sz="1200" dirty="0" smtClean="0">
                <a:solidFill>
                  <a:schemeClr val="bg1"/>
                </a:solidFill>
              </a:rPr>
              <a:t>-the number of return samples curve to evaluate</a:t>
            </a:r>
            <a:r>
              <a:rPr lang="en-US" altLang="zh-CN" sz="1200" baseline="0" dirty="0" smtClean="0">
                <a:solidFill>
                  <a:schemeClr val="bg1"/>
                </a:solidFill>
              </a:rPr>
              <a:t> our method, for a fixed returned samples, the precision is also higher than the others.</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49</a:t>
            </a:fld>
            <a:endParaRPr lang="en-GB"/>
          </a:p>
        </p:txBody>
      </p:sp>
    </p:spTree>
    <p:extLst>
      <p:ext uri="{BB962C8B-B14F-4D97-AF65-F5344CB8AC3E}">
        <p14:creationId xmlns:p14="http://schemas.microsoft.com/office/powerpoint/2010/main" val="90881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baseline="0" dirty="0" smtClean="0"/>
              <a:t>If we want to search the similar images in a small database, it’s efficient to use linear search.</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5</a:t>
            </a:fld>
            <a:endParaRPr lang="en-GB"/>
          </a:p>
        </p:txBody>
      </p:sp>
    </p:spTree>
    <p:extLst>
      <p:ext uri="{BB962C8B-B14F-4D97-AF65-F5344CB8AC3E}">
        <p14:creationId xmlns:p14="http://schemas.microsoft.com/office/powerpoint/2010/main" val="2255038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To </a:t>
            </a:r>
            <a:r>
              <a:rPr lang="en-US" sz="1200" b="0" i="0" u="none" strike="noStrike" kern="1200" dirty="0" smtClean="0">
                <a:solidFill>
                  <a:schemeClr val="tx1"/>
                </a:solidFill>
                <a:latin typeface="Arial" charset="0"/>
                <a:ea typeface="宋体" pitchFamily="2" charset="-122"/>
                <a:cs typeface="Arial" charset="0"/>
              </a:rPr>
              <a:t>test the </a:t>
            </a:r>
            <a:r>
              <a:rPr lang="en-US" altLang="zh-CN" baseline="0" dirty="0" smtClean="0"/>
              <a:t>robustness of our method, we evaluate it on another benchmark dataset Tiny one hundred thousand. This is the result of the encoding length of 16 bits and 32 bits.</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50</a:t>
            </a:fld>
            <a:endParaRPr lang="en-GB"/>
          </a:p>
        </p:txBody>
      </p:sp>
    </p:spTree>
    <p:extLst>
      <p:ext uri="{BB962C8B-B14F-4D97-AF65-F5344CB8AC3E}">
        <p14:creationId xmlns:p14="http://schemas.microsoft.com/office/powerpoint/2010/main" val="4270347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So does</a:t>
            </a:r>
            <a:r>
              <a:rPr lang="en-US" altLang="zh-CN" baseline="0" dirty="0" smtClean="0"/>
              <a:t> 48 bits and 64 bits. as we can see, our method also outperforms </a:t>
            </a:r>
            <a:r>
              <a:rPr lang="en-US" altLang="zh-CN" baseline="0" dirty="0" smtClean="0"/>
              <a:t> </a:t>
            </a:r>
            <a:r>
              <a:rPr lang="en-US" altLang="zh-CN" baseline="0" dirty="0" smtClean="0"/>
              <a:t>the others even if the encoding length increases.</a:t>
            </a:r>
            <a:endParaRPr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51</a:t>
            </a:fld>
            <a:endParaRPr lang="en-GB"/>
          </a:p>
        </p:txBody>
      </p:sp>
    </p:spTree>
    <p:extLst>
      <p:ext uri="{BB962C8B-B14F-4D97-AF65-F5344CB8AC3E}">
        <p14:creationId xmlns:p14="http://schemas.microsoft.com/office/powerpoint/2010/main" val="21422465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aseline="0" dirty="0" smtClean="0">
                <a:solidFill>
                  <a:schemeClr val="bg1"/>
                </a:solidFill>
              </a:rPr>
              <a:t>For the fixed number of the returned samples, the recall rate on tiny </a:t>
            </a:r>
            <a:r>
              <a:rPr lang="en-US" altLang="zh-CN" sz="1200" baseline="0" dirty="0" smtClean="0">
                <a:solidFill>
                  <a:schemeClr val="bg1"/>
                </a:solidFill>
              </a:rPr>
              <a:t>one hundred </a:t>
            </a:r>
            <a:r>
              <a:rPr lang="en-US" altLang="zh-CN" sz="1200" baseline="0" dirty="0" smtClean="0">
                <a:solidFill>
                  <a:schemeClr val="bg1"/>
                </a:solidFill>
              </a:rPr>
              <a:t>thousand is also higher than others.</a:t>
            </a:r>
            <a:endParaRPr lang="zh-CN" altLang="en-US" dirty="0" smtClean="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52</a:t>
            </a:fld>
            <a:endParaRPr lang="en-GB"/>
          </a:p>
        </p:txBody>
      </p:sp>
    </p:spTree>
    <p:extLst>
      <p:ext uri="{BB962C8B-B14F-4D97-AF65-F5344CB8AC3E}">
        <p14:creationId xmlns:p14="http://schemas.microsoft.com/office/powerpoint/2010/main" val="1456242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So does</a:t>
            </a:r>
            <a:r>
              <a:rPr lang="en-US" altLang="zh-CN" baseline="0" dirty="0" smtClean="0"/>
              <a:t> 48 bits and 64 bits</a:t>
            </a:r>
            <a:endParaRPr lang="zh-CN" altLang="en-US" dirty="0" smtClean="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53</a:t>
            </a:fld>
            <a:endParaRPr lang="en-GB"/>
          </a:p>
        </p:txBody>
      </p:sp>
    </p:spTree>
    <p:extLst>
      <p:ext uri="{BB962C8B-B14F-4D97-AF65-F5344CB8AC3E}">
        <p14:creationId xmlns:p14="http://schemas.microsoft.com/office/powerpoint/2010/main" val="6142219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aseline="0" dirty="0" smtClean="0">
                <a:solidFill>
                  <a:schemeClr val="bg1"/>
                </a:solidFill>
              </a:rPr>
              <a:t>For the fixed number of the returned samples, the precision rate is also higher than others on tiny one hundred thousand dataset. All of the experimental result curves get higher with the encoding length increasing, and the proposed method performance is better than the </a:t>
            </a:r>
            <a:r>
              <a:rPr lang="en-US" altLang="zh-CN" sz="1200" b="0" i="0" kern="1200" dirty="0" smtClean="0">
                <a:solidFill>
                  <a:schemeClr val="tx1"/>
                </a:solidFill>
                <a:effectLst/>
                <a:latin typeface="Arial" charset="0"/>
                <a:ea typeface="宋体" pitchFamily="2" charset="-122"/>
                <a:cs typeface="Arial" charset="0"/>
              </a:rPr>
              <a:t> </a:t>
            </a:r>
            <a:r>
              <a:rPr lang="en-US" altLang="zh-CN" sz="1200" b="0" i="0" u="none" strike="noStrike" kern="1200" dirty="0" smtClean="0">
                <a:solidFill>
                  <a:schemeClr val="tx1"/>
                </a:solidFill>
                <a:effectLst/>
                <a:latin typeface="Arial" charset="0"/>
                <a:ea typeface="宋体" pitchFamily="2" charset="-122"/>
                <a:cs typeface="Arial" charset="0"/>
              </a:rPr>
              <a:t>competitors.</a:t>
            </a:r>
            <a:r>
              <a:rPr lang="en-US" altLang="zh-CN" sz="1200" b="0" i="0" u="none" strike="noStrike" kern="1200" baseline="0" dirty="0" smtClean="0">
                <a:solidFill>
                  <a:schemeClr val="tx1"/>
                </a:solidFill>
                <a:effectLst/>
                <a:latin typeface="Arial" charset="0"/>
                <a:ea typeface="宋体" pitchFamily="2" charset="-122"/>
                <a:cs typeface="Arial" charset="0"/>
              </a:rPr>
              <a:t> It </a:t>
            </a:r>
            <a:r>
              <a:rPr lang="en-US" altLang="zh-CN" sz="1200" baseline="0" dirty="0" smtClean="0">
                <a:solidFill>
                  <a:schemeClr val="bg1"/>
                </a:solidFill>
              </a:rPr>
              <a:t>demonstrates that the proposed method to construct hash function is successful and effective.</a:t>
            </a:r>
            <a:endParaRPr lang="zh-CN" altLang="en-US" dirty="0" smtClean="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54</a:t>
            </a:fld>
            <a:endParaRPr lang="en-GB"/>
          </a:p>
        </p:txBody>
      </p:sp>
    </p:spTree>
    <p:extLst>
      <p:ext uri="{BB962C8B-B14F-4D97-AF65-F5344CB8AC3E}">
        <p14:creationId xmlns:p14="http://schemas.microsoft.com/office/powerpoint/2010/main" val="3837338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Arial" charset="0"/>
                <a:ea typeface="宋体" pitchFamily="2" charset="-122"/>
                <a:cs typeface="Arial" charset="0"/>
              </a:rPr>
              <a:t>We also visualize the retrieved result of the proposed method and the other methods on a airplane example image. The red rectangle are the false retrieval. From the visualized result, we can see that for the query image, our method can achieve a better result than others.</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55</a:t>
            </a:fld>
            <a:endParaRPr lang="en-GB"/>
          </a:p>
        </p:txBody>
      </p:sp>
    </p:spTree>
    <p:extLst>
      <p:ext uri="{BB962C8B-B14F-4D97-AF65-F5344CB8AC3E}">
        <p14:creationId xmlns:p14="http://schemas.microsoft.com/office/powerpoint/2010/main" val="40877892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Besides,</a:t>
            </a:r>
            <a:r>
              <a:rPr lang="en-US" altLang="zh-CN" baseline="0" dirty="0" smtClean="0"/>
              <a:t> </a:t>
            </a:r>
            <a:r>
              <a:rPr lang="en-US" altLang="zh-CN" dirty="0" smtClean="0"/>
              <a:t>To</a:t>
            </a:r>
            <a:r>
              <a:rPr lang="en-US" altLang="zh-CN" baseline="0" dirty="0" smtClean="0"/>
              <a:t> demonstrate the sparse reconstruction </a:t>
            </a:r>
            <a:r>
              <a:rPr lang="en-US" sz="1200" b="0" i="0" u="none" strike="noStrike" kern="1200" dirty="0" smtClean="0">
                <a:solidFill>
                  <a:schemeClr val="tx1"/>
                </a:solidFill>
                <a:latin typeface="Arial" charset="0"/>
                <a:ea typeface="宋体" pitchFamily="2" charset="-122"/>
                <a:cs typeface="Arial" charset="0"/>
              </a:rPr>
              <a:t>effectiveness</a:t>
            </a:r>
            <a:r>
              <a:rPr lang="en-US" altLang="zh-CN" baseline="0" dirty="0" smtClean="0"/>
              <a:t>, we also do experiments compared with l-two norm constraint. The result shows the sparse reconstruction indeed contribute to improving the performance.</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56</a:t>
            </a:fld>
            <a:endParaRPr lang="en-GB"/>
          </a:p>
        </p:txBody>
      </p:sp>
    </p:spTree>
    <p:extLst>
      <p:ext uri="{BB962C8B-B14F-4D97-AF65-F5344CB8AC3E}">
        <p14:creationId xmlns:p14="http://schemas.microsoft.com/office/powerpoint/2010/main" val="11353827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zh-CN" dirty="0" smtClean="0">
                <a:latin typeface="Arial" pitchFamily="34" charset="0"/>
                <a:cs typeface="Arial" pitchFamily="34" charset="0"/>
              </a:rPr>
              <a:t>Finally,</a:t>
            </a:r>
            <a:r>
              <a:rPr lang="en-GB" altLang="zh-CN" baseline="0" dirty="0" smtClean="0">
                <a:latin typeface="Arial" pitchFamily="34" charset="0"/>
                <a:cs typeface="Arial" pitchFamily="34" charset="0"/>
              </a:rPr>
              <a:t> we make a summary of our method.</a:t>
            </a:r>
            <a:endParaRPr lang="en-GB" altLang="zh-CN" dirty="0" smtClean="0">
              <a:latin typeface="Arial" pitchFamily="34" charset="0"/>
              <a:cs typeface="Arial" pitchFamily="34" charset="0"/>
            </a:endParaRPr>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57</a:t>
            </a:fld>
            <a:endParaRPr lang="en-GB"/>
          </a:p>
        </p:txBody>
      </p:sp>
    </p:spTree>
    <p:extLst>
      <p:ext uri="{BB962C8B-B14F-4D97-AF65-F5344CB8AC3E}">
        <p14:creationId xmlns:p14="http://schemas.microsoft.com/office/powerpoint/2010/main" val="556085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Arial" charset="0"/>
                <a:ea typeface="宋体" pitchFamily="2" charset="-122"/>
                <a:cs typeface="Arial" charset="0"/>
              </a:rPr>
              <a:t>In this paper, a novel sparse reconstruction is proposed by introducing the L2,1-norm into SSP framework to preserve potential discrimination information of hash functions. Moreover, we construct an objective function to incorporates to build a balance between the maximum of empirical accuracy combined with the information theory, manifold structure and the minimum of sparse reconstruction of data points. </a:t>
            </a:r>
          </a:p>
          <a:p>
            <a:r>
              <a:rPr lang="en-US" altLang="zh-CN" sz="1200" kern="1200" baseline="0" dirty="0" smtClean="0">
                <a:solidFill>
                  <a:schemeClr val="tx1"/>
                </a:solidFill>
                <a:latin typeface="Arial" charset="0"/>
                <a:ea typeface="宋体" pitchFamily="2" charset="-122"/>
                <a:cs typeface="Arial" charset="0"/>
              </a:rPr>
              <a:t>The experimental results on two large-scale benchmark datasets show the benefits of our method. In future work, more efficient structure models and labels information will be explored to solve </a:t>
            </a:r>
            <a:r>
              <a:rPr lang="en-US" altLang="zh-CN" sz="1200" kern="1200" baseline="0" dirty="0" smtClean="0">
                <a:solidFill>
                  <a:schemeClr val="tx1"/>
                </a:solidFill>
                <a:latin typeface="Arial" charset="0"/>
                <a:ea typeface="宋体" pitchFamily="2" charset="-122"/>
                <a:cs typeface="Arial" charset="0"/>
              </a:rPr>
              <a:t>the ANN </a:t>
            </a:r>
            <a:r>
              <a:rPr lang="en-US" altLang="zh-CN" sz="1200" kern="1200" baseline="0" dirty="0" smtClean="0">
                <a:solidFill>
                  <a:schemeClr val="tx1"/>
                </a:solidFill>
                <a:latin typeface="Arial" charset="0"/>
                <a:ea typeface="宋体" pitchFamily="2" charset="-122"/>
                <a:cs typeface="Arial" charset="0"/>
              </a:rPr>
              <a:t>search problem.</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58</a:t>
            </a:fld>
            <a:endParaRPr lang="en-GB"/>
          </a:p>
        </p:txBody>
      </p:sp>
    </p:spTree>
    <p:extLst>
      <p:ext uri="{BB962C8B-B14F-4D97-AF65-F5344CB8AC3E}">
        <p14:creationId xmlns:p14="http://schemas.microsoft.com/office/powerpoint/2010/main" val="23809315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r>
              <a:rPr lang="en-US" altLang="zh-CN" dirty="0" smtClean="0"/>
              <a:t>Thank</a:t>
            </a:r>
            <a:r>
              <a:rPr lang="en-US" altLang="zh-CN" baseline="0" dirty="0" smtClean="0"/>
              <a:t> you for your attention. If you have any question, feel free to ask me.</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59</a:t>
            </a:fld>
            <a:endParaRPr lang="en-GB"/>
          </a:p>
        </p:txBody>
      </p:sp>
    </p:spTree>
    <p:extLst>
      <p:ext uri="{BB962C8B-B14F-4D97-AF65-F5344CB8AC3E}">
        <p14:creationId xmlns:p14="http://schemas.microsoft.com/office/powerpoint/2010/main" val="416752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How</a:t>
            </a:r>
            <a:r>
              <a:rPr lang="en-US" altLang="zh-CN" baseline="0" dirty="0" smtClean="0"/>
              <a:t>ever, with the development of Internet and </a:t>
            </a:r>
            <a:r>
              <a:rPr lang="en-US" sz="1200" b="0" i="0" kern="1200" dirty="0" smtClean="0">
                <a:solidFill>
                  <a:schemeClr val="tx1"/>
                </a:solidFill>
                <a:latin typeface="Arial" charset="0"/>
                <a:ea typeface="宋体" pitchFamily="2" charset="-122"/>
                <a:cs typeface="Arial" charset="0"/>
              </a:rPr>
              <a:t>mobile digital devices,</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6</a:t>
            </a:fld>
            <a:endParaRPr lang="en-GB"/>
          </a:p>
        </p:txBody>
      </p:sp>
    </p:spTree>
    <p:extLst>
      <p:ext uri="{BB962C8B-B14F-4D97-AF65-F5344CB8AC3E}">
        <p14:creationId xmlns:p14="http://schemas.microsoft.com/office/powerpoint/2010/main" val="1153232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baseline="0" dirty="0" smtClean="0"/>
              <a:t>the database is bigger than the past, such the brute linear search not only wastes time but also requires large memory.</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7</a:t>
            </a:fld>
            <a:endParaRPr lang="en-GB"/>
          </a:p>
        </p:txBody>
      </p:sp>
    </p:spTree>
    <p:extLst>
      <p:ext uri="{BB962C8B-B14F-4D97-AF65-F5344CB8AC3E}">
        <p14:creationId xmlns:p14="http://schemas.microsoft.com/office/powerpoint/2010/main" val="241153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dirty="0" smtClean="0"/>
              <a:t>So</a:t>
            </a:r>
            <a:r>
              <a:rPr lang="en-US" altLang="zh-CN" baseline="0" dirty="0" smtClean="0"/>
              <a:t> how do a content based image retrieval engine search a query efficiently?</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8</a:t>
            </a:fld>
            <a:endParaRPr lang="en-GB"/>
          </a:p>
        </p:txBody>
      </p:sp>
    </p:spTree>
    <p:extLst>
      <p:ext uri="{BB962C8B-B14F-4D97-AF65-F5344CB8AC3E}">
        <p14:creationId xmlns:p14="http://schemas.microsoft.com/office/powerpoint/2010/main" val="199230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Arial" charset="0"/>
                <a:ea typeface="宋体" pitchFamily="2" charset="-122"/>
                <a:cs typeface="Arial" charset="0"/>
              </a:rPr>
              <a:t>To overcome these issues, </a:t>
            </a:r>
            <a:r>
              <a:rPr lang="en-US" altLang="zh-CN" baseline="0" dirty="0" smtClean="0"/>
              <a:t>many efforts have been devoted to investigating approximate nearest neighbor search such as tree-based methods, hashing-based methods. </a:t>
            </a:r>
            <a:endParaRPr lang="zh-CN" altLang="en-US" dirty="0"/>
          </a:p>
        </p:txBody>
      </p:sp>
      <p:sp>
        <p:nvSpPr>
          <p:cNvPr id="4" name="灯片编号占位符 3"/>
          <p:cNvSpPr>
            <a:spLocks noGrp="1"/>
          </p:cNvSpPr>
          <p:nvPr>
            <p:ph type="sldNum" sz="quarter" idx="10"/>
          </p:nvPr>
        </p:nvSpPr>
        <p:spPr/>
        <p:txBody>
          <a:bodyPr/>
          <a:lstStyle/>
          <a:p>
            <a:pPr>
              <a:defRPr/>
            </a:pPr>
            <a:fld id="{DFC24EF4-F24F-41F1-BFC8-E227D22EB7A1}" type="slidenum">
              <a:rPr lang="en-GB" smtClean="0"/>
              <a:pPr>
                <a:defRPr/>
              </a:pPr>
              <a:t>9</a:t>
            </a:fld>
            <a:endParaRPr lang="en-GB"/>
          </a:p>
        </p:txBody>
      </p:sp>
    </p:spTree>
    <p:extLst>
      <p:ext uri="{BB962C8B-B14F-4D97-AF65-F5344CB8AC3E}">
        <p14:creationId xmlns:p14="http://schemas.microsoft.com/office/powerpoint/2010/main" val="7743255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4" name="Rectangle 8" descr="Dark horizontal"/>
          <p:cNvSpPr>
            <a:spLocks noChangeArrowheads="1"/>
          </p:cNvSpPr>
          <p:nvPr/>
        </p:nvSpPr>
        <p:spPr bwMode="auto">
          <a:xfrm>
            <a:off x="0" y="0"/>
            <a:ext cx="9144000" cy="1916113"/>
          </a:xfrm>
          <a:prstGeom prst="rect">
            <a:avLst/>
          </a:prstGeom>
          <a:pattFill prst="dkHorz">
            <a:fgClr>
              <a:srgbClr val="103A84"/>
            </a:fgClr>
            <a:bgClr>
              <a:srgbClr val="071A3D"/>
            </a:bgClr>
          </a:pattFill>
          <a:ln w="9525">
            <a:noFill/>
            <a:miter lim="800000"/>
            <a:headEnd/>
            <a:tailEnd/>
          </a:ln>
        </p:spPr>
        <p:txBody>
          <a:bodyPr wrap="none" anchor="ctr"/>
          <a:lstStyle/>
          <a:p>
            <a:pPr>
              <a:defRPr/>
            </a:pPr>
            <a:endParaRPr lang="zh-CN" altLang="en-US">
              <a:latin typeface="Palatino Linotype" pitchFamily="18" charset="0"/>
              <a:ea typeface="黑体" pitchFamily="2" charset="-122"/>
            </a:endParaRPr>
          </a:p>
        </p:txBody>
      </p:sp>
      <p:sp>
        <p:nvSpPr>
          <p:cNvPr id="5" name="Rectangle 9" descr="Dark horizontal"/>
          <p:cNvSpPr>
            <a:spLocks noChangeArrowheads="1"/>
          </p:cNvSpPr>
          <p:nvPr/>
        </p:nvSpPr>
        <p:spPr bwMode="auto">
          <a:xfrm>
            <a:off x="0" y="6172200"/>
            <a:ext cx="9144000" cy="711200"/>
          </a:xfrm>
          <a:prstGeom prst="rect">
            <a:avLst/>
          </a:prstGeom>
          <a:pattFill prst="dkHorz">
            <a:fgClr>
              <a:srgbClr val="103A84"/>
            </a:fgClr>
            <a:bgClr>
              <a:srgbClr val="071A3D"/>
            </a:bgClr>
          </a:pattFill>
          <a:ln w="9525">
            <a:noFill/>
            <a:miter lim="800000"/>
            <a:headEnd/>
            <a:tailEnd/>
          </a:ln>
        </p:spPr>
        <p:txBody>
          <a:bodyPr wrap="none" anchor="ctr"/>
          <a:lstStyle/>
          <a:p>
            <a:pPr>
              <a:defRPr/>
            </a:pPr>
            <a:endParaRPr lang="zh-CN" altLang="en-US">
              <a:latin typeface="Palatino Linotype" pitchFamily="18" charset="0"/>
              <a:ea typeface="黑体" pitchFamily="2" charset="-122"/>
            </a:endParaRPr>
          </a:p>
        </p:txBody>
      </p:sp>
      <p:sp>
        <p:nvSpPr>
          <p:cNvPr id="6" name="Rectangle 10"/>
          <p:cNvSpPr>
            <a:spLocks noChangeArrowheads="1"/>
          </p:cNvSpPr>
          <p:nvPr/>
        </p:nvSpPr>
        <p:spPr bwMode="auto">
          <a:xfrm>
            <a:off x="0" y="1916113"/>
            <a:ext cx="9144000" cy="215900"/>
          </a:xfrm>
          <a:prstGeom prst="rect">
            <a:avLst/>
          </a:prstGeom>
          <a:solidFill>
            <a:schemeClr val="bg2"/>
          </a:solidFill>
          <a:ln w="9525">
            <a:noFill/>
            <a:miter lim="800000"/>
            <a:headEnd/>
            <a:tailEnd/>
          </a:ln>
          <a:effectLst/>
        </p:spPr>
        <p:txBody>
          <a:bodyPr wrap="none" anchor="ctr"/>
          <a:lstStyle/>
          <a:p>
            <a:pPr>
              <a:defRPr/>
            </a:pPr>
            <a:endParaRPr lang="zh-CN" altLang="en-US">
              <a:latin typeface="Palatino Linotype" pitchFamily="18" charset="0"/>
              <a:ea typeface="黑体" pitchFamily="2" charset="-122"/>
            </a:endParaRPr>
          </a:p>
        </p:txBody>
      </p:sp>
      <p:sp>
        <p:nvSpPr>
          <p:cNvPr id="7" name="TextBox 10"/>
          <p:cNvSpPr txBox="1"/>
          <p:nvPr/>
        </p:nvSpPr>
        <p:spPr>
          <a:xfrm>
            <a:off x="107950" y="258763"/>
            <a:ext cx="7812088" cy="1373187"/>
          </a:xfrm>
          <a:prstGeom prst="rect">
            <a:avLst/>
          </a:prstGeom>
          <a:noFill/>
        </p:spPr>
        <p:txBody>
          <a:bodyPr>
            <a:spAutoFit/>
          </a:bodyPr>
          <a:lstStyle/>
          <a:p>
            <a:pPr>
              <a:defRPr/>
            </a:pPr>
            <a:r>
              <a:rPr lang="en-US" altLang="zh-CN" sz="2600" dirty="0">
                <a:solidFill>
                  <a:srgbClr val="FF0000"/>
                </a:solidFill>
                <a:latin typeface="Arial Black" pitchFamily="34" charset="0"/>
                <a:ea typeface="黑体" pitchFamily="2" charset="-122"/>
              </a:rPr>
              <a:t>OPTIMAL</a:t>
            </a:r>
            <a:r>
              <a:rPr lang="en-US" altLang="zh-CN" sz="2600" dirty="0">
                <a:latin typeface="Palatino Linotype" pitchFamily="18" charset="0"/>
                <a:ea typeface="黑体" pitchFamily="2" charset="-122"/>
              </a:rPr>
              <a:t> </a:t>
            </a:r>
          </a:p>
          <a:p>
            <a:pPr>
              <a:defRPr/>
            </a:pPr>
            <a:r>
              <a:rPr lang="en-US" altLang="zh-CN" sz="2000" dirty="0">
                <a:latin typeface="Palatino Linotype" pitchFamily="18" charset="0"/>
                <a:ea typeface="黑体" pitchFamily="2" charset="-122"/>
              </a:rPr>
              <a:t>Center for </a:t>
            </a:r>
            <a:r>
              <a:rPr lang="en-US" altLang="zh-CN" sz="2000" b="1" dirty="0" err="1">
                <a:solidFill>
                  <a:srgbClr val="FFFF00"/>
                </a:solidFill>
                <a:latin typeface="Palatino Linotype" pitchFamily="18" charset="0"/>
                <a:ea typeface="黑体" pitchFamily="2" charset="-122"/>
              </a:rPr>
              <a:t>OPT</a:t>
            </a:r>
            <a:r>
              <a:rPr lang="en-US" altLang="zh-CN" sz="2000" dirty="0" err="1">
                <a:latin typeface="Palatino Linotype" pitchFamily="18" charset="0"/>
                <a:ea typeface="黑体" pitchFamily="2" charset="-122"/>
              </a:rPr>
              <a:t>ical</a:t>
            </a:r>
            <a:r>
              <a:rPr lang="en-US" altLang="zh-CN" sz="2000" dirty="0">
                <a:latin typeface="Palatino Linotype" pitchFamily="18" charset="0"/>
                <a:ea typeface="黑体" pitchFamily="2" charset="-122"/>
              </a:rPr>
              <a:t> </a:t>
            </a:r>
            <a:r>
              <a:rPr lang="en-US" altLang="zh-CN" sz="2000" b="1" dirty="0" err="1">
                <a:solidFill>
                  <a:srgbClr val="FFFF00"/>
                </a:solidFill>
                <a:latin typeface="Palatino Linotype" pitchFamily="18" charset="0"/>
                <a:ea typeface="黑体" pitchFamily="2" charset="-122"/>
              </a:rPr>
              <a:t>IM</a:t>
            </a:r>
            <a:r>
              <a:rPr lang="en-US" altLang="zh-CN" sz="2000" dirty="0" err="1">
                <a:latin typeface="Palatino Linotype" pitchFamily="18" charset="0"/>
                <a:ea typeface="黑体" pitchFamily="2" charset="-122"/>
              </a:rPr>
              <a:t>agery</a:t>
            </a:r>
            <a:r>
              <a:rPr lang="en-US" altLang="zh-CN" sz="2000" dirty="0">
                <a:latin typeface="Palatino Linotype" pitchFamily="18" charset="0"/>
                <a:ea typeface="黑体" pitchFamily="2" charset="-122"/>
              </a:rPr>
              <a:t> </a:t>
            </a:r>
            <a:r>
              <a:rPr lang="en-US" altLang="zh-CN" sz="2000" b="1" dirty="0">
                <a:solidFill>
                  <a:srgbClr val="FFFF00"/>
                </a:solidFill>
                <a:latin typeface="Palatino Linotype" pitchFamily="18" charset="0"/>
                <a:ea typeface="黑体" pitchFamily="2" charset="-122"/>
              </a:rPr>
              <a:t>A</a:t>
            </a:r>
            <a:r>
              <a:rPr lang="en-US" altLang="zh-CN" sz="2000" dirty="0">
                <a:latin typeface="Palatino Linotype" pitchFamily="18" charset="0"/>
                <a:ea typeface="黑体" pitchFamily="2" charset="-122"/>
              </a:rPr>
              <a:t>nalysis and </a:t>
            </a:r>
            <a:r>
              <a:rPr lang="en-US" altLang="zh-CN" sz="2000" b="1" dirty="0">
                <a:solidFill>
                  <a:srgbClr val="FFFF00"/>
                </a:solidFill>
                <a:latin typeface="Palatino Linotype" pitchFamily="18" charset="0"/>
                <a:ea typeface="黑体" pitchFamily="2" charset="-122"/>
              </a:rPr>
              <a:t>L</a:t>
            </a:r>
            <a:r>
              <a:rPr lang="en-US" altLang="zh-CN" sz="2000" dirty="0">
                <a:latin typeface="Palatino Linotype" pitchFamily="18" charset="0"/>
                <a:ea typeface="黑体" pitchFamily="2" charset="-122"/>
              </a:rPr>
              <a:t>earning, Xi’an, China</a:t>
            </a:r>
          </a:p>
          <a:p>
            <a:pPr>
              <a:spcBef>
                <a:spcPts val="1200"/>
              </a:spcBef>
              <a:defRPr/>
            </a:pPr>
            <a:r>
              <a:rPr lang="zh-CN" altLang="en-US" sz="2500" dirty="0">
                <a:solidFill>
                  <a:srgbClr val="FF0000"/>
                </a:solidFill>
                <a:latin typeface="Palatino Linotype" pitchFamily="18" charset="0"/>
                <a:ea typeface="黑体" pitchFamily="2" charset="-122"/>
              </a:rPr>
              <a:t>光學影像分析與學習中心</a:t>
            </a:r>
            <a:r>
              <a:rPr lang="zh-CN" altLang="en-US" sz="2500" b="1" dirty="0">
                <a:latin typeface="Palatino Linotype" pitchFamily="18" charset="0"/>
                <a:ea typeface="黑体" pitchFamily="2" charset="-122"/>
              </a:rPr>
              <a:t>  </a:t>
            </a:r>
            <a:r>
              <a:rPr lang="en-US" altLang="zh-CN" sz="2800" dirty="0">
                <a:latin typeface="Arial" charset="0"/>
              </a:rPr>
              <a:t>·</a:t>
            </a:r>
            <a:r>
              <a:rPr lang="en-US" altLang="zh-CN" sz="2500" dirty="0">
                <a:latin typeface="Arial" charset="0"/>
              </a:rPr>
              <a:t> </a:t>
            </a:r>
            <a:r>
              <a:rPr lang="zh-CN" altLang="en-US" sz="2500" dirty="0">
                <a:latin typeface="黑体" pitchFamily="2" charset="-122"/>
                <a:ea typeface="黑体" pitchFamily="2" charset="-122"/>
              </a:rPr>
              <a:t>中國西安</a:t>
            </a:r>
            <a:r>
              <a:rPr lang="zh-CN" altLang="en-US" sz="2800" dirty="0">
                <a:latin typeface="Palatino Linotype" pitchFamily="18" charset="0"/>
                <a:ea typeface="黑体" pitchFamily="2" charset="-122"/>
              </a:rPr>
              <a:t> </a:t>
            </a:r>
            <a:r>
              <a:rPr lang="en-US" altLang="zh-CN" sz="2800" dirty="0">
                <a:latin typeface="Arial" charset="0"/>
              </a:rPr>
              <a:t>·</a:t>
            </a:r>
            <a:endParaRPr lang="zh-CN" altLang="en-US" sz="2800" dirty="0">
              <a:latin typeface="Arial" charset="0"/>
            </a:endParaRPr>
          </a:p>
        </p:txBody>
      </p:sp>
      <p:sp>
        <p:nvSpPr>
          <p:cNvPr id="8" name="TextBox 11"/>
          <p:cNvSpPr txBox="1"/>
          <p:nvPr/>
        </p:nvSpPr>
        <p:spPr>
          <a:xfrm>
            <a:off x="5111750" y="6172200"/>
            <a:ext cx="3997325" cy="658813"/>
          </a:xfrm>
          <a:prstGeom prst="rect">
            <a:avLst/>
          </a:prstGeom>
          <a:noFill/>
        </p:spPr>
        <p:txBody>
          <a:bodyPr/>
          <a:lstStyle/>
          <a:p>
            <a:pPr>
              <a:defRPr/>
            </a:pPr>
            <a:r>
              <a:rPr lang="zh-TW" altLang="en-US">
                <a:solidFill>
                  <a:schemeClr val="bg2"/>
                </a:solidFill>
                <a:latin typeface="Palatino Linotype" pitchFamily="18" charset="0"/>
                <a:ea typeface="黑体" pitchFamily="2" charset="-122"/>
              </a:rPr>
              <a:t>中國科學院西安光學精密機械研究所</a:t>
            </a:r>
          </a:p>
          <a:p>
            <a:pPr>
              <a:defRPr/>
            </a:pPr>
            <a:r>
              <a:rPr lang="zh-TW" altLang="en-US">
                <a:solidFill>
                  <a:schemeClr val="bg2"/>
                </a:solidFill>
                <a:latin typeface="Palatino Linotype" pitchFamily="18" charset="0"/>
                <a:ea typeface="黑体" pitchFamily="2" charset="-122"/>
              </a:rPr>
              <a:t>瞬態光學與光子技術國家重點實驗室</a:t>
            </a:r>
            <a:endParaRPr lang="zh-CN" altLang="en-US">
              <a:solidFill>
                <a:schemeClr val="bg2"/>
              </a:solidFill>
              <a:latin typeface="Palatino Linotype" pitchFamily="18" charset="0"/>
              <a:ea typeface="黑体" pitchFamily="2" charset="-122"/>
            </a:endParaRPr>
          </a:p>
        </p:txBody>
      </p:sp>
      <p:pic>
        <p:nvPicPr>
          <p:cNvPr id="9" name="Picture 11" descr="西光影像_阴刻_双边"/>
          <p:cNvPicPr>
            <a:picLocks noChangeAspect="1" noChangeArrowheads="1"/>
          </p:cNvPicPr>
          <p:nvPr userDrawn="1"/>
        </p:nvPicPr>
        <p:blipFill>
          <a:blip r:embed="rId2"/>
          <a:srcRect/>
          <a:stretch>
            <a:fillRect/>
          </a:stretch>
        </p:blipFill>
        <p:spPr bwMode="auto">
          <a:xfrm>
            <a:off x="7826375" y="369888"/>
            <a:ext cx="1209675" cy="1187450"/>
          </a:xfrm>
          <a:prstGeom prst="rect">
            <a:avLst/>
          </a:prstGeom>
          <a:noFill/>
          <a:ln w="9525">
            <a:noFill/>
            <a:miter lim="800000"/>
            <a:headEnd/>
            <a:tailEnd/>
          </a:ln>
        </p:spPr>
      </p:pic>
      <p:sp>
        <p:nvSpPr>
          <p:cNvPr id="4102" name="Rectangle 6"/>
          <p:cNvSpPr>
            <a:spLocks noGrp="1" noChangeArrowheads="1"/>
          </p:cNvSpPr>
          <p:nvPr>
            <p:ph type="ctrTitle"/>
          </p:nvPr>
        </p:nvSpPr>
        <p:spPr>
          <a:xfrm>
            <a:off x="577057" y="2535238"/>
            <a:ext cx="7989887" cy="1655762"/>
          </a:xfrm>
        </p:spPr>
        <p:txBody>
          <a:bodyPr/>
          <a:lstStyle>
            <a:lvl1pPr algn="ctr">
              <a:defRPr sz="4000">
                <a:solidFill>
                  <a:schemeClr val="accent4">
                    <a:lumMod val="10000"/>
                  </a:schemeClr>
                </a:solidFill>
              </a:defRPr>
            </a:lvl1pPr>
          </a:lstStyle>
          <a:p>
            <a:r>
              <a:rPr lang="en-US" dirty="0" smtClean="0"/>
              <a:t>Click to edit Master title style</a:t>
            </a:r>
            <a:endParaRPr lang="en-US" dirty="0"/>
          </a:p>
        </p:txBody>
      </p:sp>
      <p:sp>
        <p:nvSpPr>
          <p:cNvPr id="4103" name="Rectangle 7"/>
          <p:cNvSpPr>
            <a:spLocks noGrp="1" noChangeArrowheads="1"/>
          </p:cNvSpPr>
          <p:nvPr>
            <p:ph type="subTitle" idx="1"/>
          </p:nvPr>
        </p:nvSpPr>
        <p:spPr>
          <a:xfrm>
            <a:off x="919957" y="4575448"/>
            <a:ext cx="7304087" cy="987152"/>
          </a:xfrm>
        </p:spPr>
        <p:txBody>
          <a:bodyPr/>
          <a:lstStyle>
            <a:lvl1pPr marL="0" indent="0" algn="ctr">
              <a:buFontTx/>
              <a:buNone/>
              <a:defRPr sz="2400" b="0">
                <a:solidFill>
                  <a:srgbClr val="103A84"/>
                </a:solidFill>
              </a:defRPr>
            </a:lvl1pPr>
          </a:lstStyle>
          <a:p>
            <a:r>
              <a:rPr lang="en-US" dirty="0" smtClean="0"/>
              <a:t>Click to edit Master subtitle style</a:t>
            </a:r>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27584" y="1124744"/>
            <a:ext cx="7488832" cy="47525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5" name="Title 4"/>
          <p:cNvSpPr>
            <a:spLocks noGrp="1"/>
          </p:cNvSpPr>
          <p:nvPr>
            <p:ph type="title"/>
          </p:nvPr>
        </p:nvSpPr>
        <p:spPr/>
        <p:txBody>
          <a:bodyPr/>
          <a:lstStyle/>
          <a:p>
            <a:r>
              <a:rPr lang="en-US" smtClean="0"/>
              <a:t>Click to edit Master title style</a:t>
            </a:r>
            <a:endParaRPr lang="en-US"/>
          </a:p>
        </p:txBody>
      </p:sp>
      <p:sp>
        <p:nvSpPr>
          <p:cNvPr id="7" name="Text Placeholder 3"/>
          <p:cNvSpPr>
            <a:spLocks noGrp="1"/>
          </p:cNvSpPr>
          <p:nvPr>
            <p:ph type="body" sz="half" idx="2"/>
          </p:nvPr>
        </p:nvSpPr>
        <p:spPr>
          <a:xfrm>
            <a:off x="1259632" y="6021288"/>
            <a:ext cx="6624736" cy="432048"/>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4864" y="260350"/>
            <a:ext cx="8211312" cy="57607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32104" y="1124712"/>
            <a:ext cx="7488936" cy="4754880"/>
          </a:xfrm>
        </p:spPr>
        <p:txBody>
          <a:bodyPr/>
          <a:lstStyle/>
          <a:p>
            <a:pPr lvl="0"/>
            <a:r>
              <a:rPr lang="en-US" noProof="0" smtClean="0"/>
              <a:t>Click icon to add table</a:t>
            </a:r>
            <a:endParaRPr lang="en-US" noProof="0"/>
          </a:p>
        </p:txBody>
      </p:sp>
      <p:sp>
        <p:nvSpPr>
          <p:cNvPr id="5" name="Text Placeholder 3"/>
          <p:cNvSpPr>
            <a:spLocks noGrp="1"/>
          </p:cNvSpPr>
          <p:nvPr>
            <p:ph type="body" sz="half" idx="2"/>
          </p:nvPr>
        </p:nvSpPr>
        <p:spPr>
          <a:xfrm>
            <a:off x="1259632" y="6021288"/>
            <a:ext cx="6624736" cy="432048"/>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54864" y="260350"/>
            <a:ext cx="8211312" cy="576072"/>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832104" y="1124712"/>
            <a:ext cx="7488936" cy="4754880"/>
          </a:xfrm>
        </p:spPr>
        <p:txBody>
          <a:bodyPr/>
          <a:lstStyle/>
          <a:p>
            <a:pPr lvl="0"/>
            <a:r>
              <a:rPr lang="en-US" noProof="0" smtClean="0"/>
              <a:t>Click icon to add chart</a:t>
            </a:r>
            <a:endParaRPr lang="en-US" noProof="0"/>
          </a:p>
        </p:txBody>
      </p:sp>
      <p:sp>
        <p:nvSpPr>
          <p:cNvPr id="5" name="Text Placeholder 3"/>
          <p:cNvSpPr>
            <a:spLocks noGrp="1"/>
          </p:cNvSpPr>
          <p:nvPr>
            <p:ph type="body" sz="half" idx="2"/>
          </p:nvPr>
        </p:nvSpPr>
        <p:spPr>
          <a:xfrm>
            <a:off x="1259632" y="6021288"/>
            <a:ext cx="6624736" cy="432048"/>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 y="260350"/>
            <a:ext cx="8211312" cy="57607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3528" y="1340768"/>
            <a:ext cx="4104456" cy="48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78114" y="1340768"/>
            <a:ext cx="4142358" cy="48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2388" y="260350"/>
            <a:ext cx="8208962" cy="576263"/>
          </a:xfrm>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Horizont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noFill/>
          <a:ln w="9525">
            <a:noFill/>
            <a:miter lim="800000"/>
            <a:headEnd/>
            <a:tailEnd/>
          </a:ln>
          <a:effectLst/>
        </p:spPr>
        <p:txBody>
          <a:bodyPr/>
          <a:lstStyle>
            <a:lvl1pPr algn="l" rtl="0" eaLnBrk="1" fontAlgn="base" hangingPunct="1">
              <a:spcBef>
                <a:spcPct val="20000"/>
              </a:spcBef>
              <a:spcAft>
                <a:spcPct val="0"/>
              </a:spcAft>
              <a:defRPr lang="en-US" sz="3200" smtClean="0">
                <a:solidFill>
                  <a:srgbClr val="103A84"/>
                </a:solidFill>
                <a:latin typeface="Palatino Linotype" pitchFamily="18" charset="0"/>
                <a:ea typeface="+mn-ea"/>
                <a:cs typeface="+mn-cs"/>
              </a:defRPr>
            </a:lvl1pPr>
            <a:lvl2pPr algn="l" rtl="0" eaLnBrk="1" fontAlgn="base" hangingPunct="1">
              <a:spcBef>
                <a:spcPct val="20000"/>
              </a:spcBef>
              <a:spcAft>
                <a:spcPct val="0"/>
              </a:spcAft>
              <a:defRPr lang="en-US" sz="2800" dirty="0" smtClean="0">
                <a:solidFill>
                  <a:srgbClr val="103A84"/>
                </a:solidFill>
                <a:latin typeface="Palatino Linotype" pitchFamily="18" charset="0"/>
                <a:cs typeface="+mn-cs"/>
              </a:defRPr>
            </a:lvl2pPr>
            <a:lvl3pPr algn="l" rtl="0" eaLnBrk="1" fontAlgn="base" hangingPunct="1">
              <a:spcBef>
                <a:spcPct val="20000"/>
              </a:spcBef>
              <a:spcAft>
                <a:spcPct val="0"/>
              </a:spcAft>
              <a:defRPr lang="en-US" sz="2400" dirty="0" smtClean="0">
                <a:solidFill>
                  <a:srgbClr val="103A84"/>
                </a:solidFill>
                <a:latin typeface="Palatino Linotype" pitchFamily="18" charset="0"/>
                <a:cs typeface="+mn-cs"/>
              </a:defRPr>
            </a:lvl3pPr>
            <a:lvl4pPr algn="l" rtl="0" eaLnBrk="1" fontAlgn="base" hangingPunct="1">
              <a:spcBef>
                <a:spcPct val="20000"/>
              </a:spcBef>
              <a:spcAft>
                <a:spcPct val="0"/>
              </a:spcAft>
              <a:defRPr lang="en-US" sz="2000" dirty="0" smtClean="0">
                <a:solidFill>
                  <a:srgbClr val="103A84"/>
                </a:solidFill>
                <a:latin typeface="Palatino Linotype" pitchFamily="18" charset="0"/>
                <a:ea typeface="黑体" pitchFamily="2" charset="-122"/>
                <a:cs typeface="+mn-cs"/>
              </a:defRPr>
            </a:lvl4pPr>
            <a:lvl5pPr algn="l" rtl="0" eaLnBrk="1" fontAlgn="base" hangingPunct="1">
              <a:spcBef>
                <a:spcPct val="20000"/>
              </a:spcBef>
              <a:spcAft>
                <a:spcPct val="0"/>
              </a:spcAft>
              <a:defRPr lang="en-US" sz="1800" dirty="0">
                <a:solidFill>
                  <a:srgbClr val="103A84"/>
                </a:solidFill>
                <a:latin typeface="Palatino Linotype" pitchFamily="18" charset="0"/>
                <a:ea typeface="黑体" pitchFamily="2" charset="-122"/>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中文标题和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noFill/>
          <a:ln w="9525">
            <a:noFill/>
            <a:miter lim="800000"/>
            <a:headEnd/>
            <a:tailEnd/>
          </a:ln>
          <a:effectLst/>
        </p:spPr>
        <p:txBody>
          <a:bodyPr/>
          <a:lstStyle>
            <a:lvl1pPr algn="l" rtl="0" eaLnBrk="1" fontAlgn="base" hangingPunct="1">
              <a:spcBef>
                <a:spcPct val="20000"/>
              </a:spcBef>
              <a:spcAft>
                <a:spcPct val="0"/>
              </a:spcAft>
              <a:defRPr lang="en-US" sz="3200" smtClean="0">
                <a:solidFill>
                  <a:srgbClr val="103A84"/>
                </a:solidFill>
                <a:latin typeface="+mn-lt"/>
                <a:ea typeface="SimHei" pitchFamily="2" charset="-122"/>
                <a:cs typeface="+mn-cs"/>
              </a:defRPr>
            </a:lvl1pPr>
            <a:lvl2pPr algn="l" rtl="0" eaLnBrk="1" fontAlgn="base" hangingPunct="1">
              <a:spcBef>
                <a:spcPct val="20000"/>
              </a:spcBef>
              <a:spcAft>
                <a:spcPct val="0"/>
              </a:spcAft>
              <a:defRPr lang="en-US" sz="2800" dirty="0" smtClean="0">
                <a:solidFill>
                  <a:srgbClr val="103A84"/>
                </a:solidFill>
                <a:latin typeface="+mn-lt"/>
                <a:ea typeface="SimHei" pitchFamily="2" charset="-122"/>
                <a:cs typeface="+mn-cs"/>
              </a:defRPr>
            </a:lvl2pPr>
            <a:lvl3pPr algn="l" rtl="0" eaLnBrk="1" fontAlgn="base" hangingPunct="1">
              <a:spcBef>
                <a:spcPct val="20000"/>
              </a:spcBef>
              <a:spcAft>
                <a:spcPct val="0"/>
              </a:spcAft>
              <a:defRPr lang="en-US" sz="2400" dirty="0" smtClean="0">
                <a:solidFill>
                  <a:srgbClr val="103A84"/>
                </a:solidFill>
                <a:latin typeface="+mn-lt"/>
                <a:ea typeface="SimHei" pitchFamily="2" charset="-122"/>
                <a:cs typeface="+mn-cs"/>
              </a:defRPr>
            </a:lvl3pPr>
            <a:lvl4pPr algn="l" rtl="0" eaLnBrk="1" fontAlgn="base" hangingPunct="1">
              <a:spcBef>
                <a:spcPct val="20000"/>
              </a:spcBef>
              <a:spcAft>
                <a:spcPct val="0"/>
              </a:spcAft>
              <a:defRPr lang="en-US" altLang="en-US" sz="2000" dirty="0" smtClean="0">
                <a:solidFill>
                  <a:schemeClr val="bg1"/>
                </a:solidFill>
                <a:latin typeface="Palatino Linotype" pitchFamily="18" charset="0"/>
                <a:ea typeface="黑体" pitchFamily="2" charset="-122"/>
                <a:cs typeface="+mn-cs"/>
              </a:defRPr>
            </a:lvl4pPr>
            <a:lvl5pPr algn="l" rtl="0" eaLnBrk="1" fontAlgn="base" hangingPunct="1">
              <a:spcBef>
                <a:spcPct val="20000"/>
              </a:spcBef>
              <a:spcAft>
                <a:spcPct val="0"/>
              </a:spcAft>
              <a:defRPr lang="en-US" altLang="en-US" sz="1800" dirty="0">
                <a:solidFill>
                  <a:schemeClr val="bg1"/>
                </a:solidFill>
                <a:latin typeface="Palatino Linotype" pitchFamily="18" charset="0"/>
                <a:ea typeface="黑体" pitchFamily="2" charset="-122"/>
                <a:cs typeface="+mn-cs"/>
              </a:defRPr>
            </a:lvl5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Palatino Linotype" pitchFamily="18" charset="0"/>
              </a:defRPr>
            </a:lvl1pPr>
            <a:lvl2pPr>
              <a:defRPr>
                <a:latin typeface="Palatino Linotype" pitchFamily="18" charset="0"/>
              </a:defRPr>
            </a:lvl2pPr>
            <a:lvl3pPr>
              <a:defRPr>
                <a:latin typeface="Palatino Linotype" pitchFamily="18" charset="0"/>
              </a:defRPr>
            </a:lvl3pPr>
            <a:lvl4pPr>
              <a:defRPr>
                <a:latin typeface="Palatino Linotype" pitchFamily="18" charset="0"/>
              </a:defRPr>
            </a:lvl4pPr>
            <a:lvl5pPr>
              <a:defRPr>
                <a:latin typeface="Palatino Linotype"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Horizont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noFill/>
          <a:ln w="9525">
            <a:noFill/>
            <a:miter lim="800000"/>
            <a:headEnd/>
            <a:tailEnd/>
          </a:ln>
          <a:effectLst/>
        </p:spPr>
        <p:txBody>
          <a:bodyPr/>
          <a:lstStyle>
            <a:lvl1pPr algn="l" rtl="0" eaLnBrk="1" fontAlgn="base" hangingPunct="1">
              <a:spcBef>
                <a:spcPct val="20000"/>
              </a:spcBef>
              <a:spcAft>
                <a:spcPct val="0"/>
              </a:spcAft>
              <a:defRPr lang="en-US" sz="3200" smtClean="0">
                <a:solidFill>
                  <a:srgbClr val="103A84"/>
                </a:solidFill>
                <a:latin typeface="Palatino Linotype" pitchFamily="18" charset="0"/>
                <a:ea typeface="+mn-ea"/>
                <a:cs typeface="+mn-cs"/>
              </a:defRPr>
            </a:lvl1pPr>
            <a:lvl2pPr algn="l" rtl="0" eaLnBrk="1" fontAlgn="base" hangingPunct="1">
              <a:spcBef>
                <a:spcPct val="20000"/>
              </a:spcBef>
              <a:spcAft>
                <a:spcPct val="0"/>
              </a:spcAft>
              <a:defRPr lang="en-US" sz="2800" dirty="0" smtClean="0">
                <a:solidFill>
                  <a:srgbClr val="103A84"/>
                </a:solidFill>
                <a:latin typeface="Palatino Linotype" pitchFamily="18" charset="0"/>
                <a:cs typeface="+mn-cs"/>
              </a:defRPr>
            </a:lvl2pPr>
            <a:lvl3pPr algn="l" rtl="0" eaLnBrk="1" fontAlgn="base" hangingPunct="1">
              <a:spcBef>
                <a:spcPct val="20000"/>
              </a:spcBef>
              <a:spcAft>
                <a:spcPct val="0"/>
              </a:spcAft>
              <a:defRPr lang="en-US" sz="2400" dirty="0" smtClean="0">
                <a:solidFill>
                  <a:srgbClr val="103A84"/>
                </a:solidFill>
                <a:latin typeface="Palatino Linotype" pitchFamily="18" charset="0"/>
                <a:cs typeface="+mn-cs"/>
              </a:defRPr>
            </a:lvl3pPr>
            <a:lvl4pPr algn="l" rtl="0" eaLnBrk="1" fontAlgn="base" hangingPunct="1">
              <a:spcBef>
                <a:spcPct val="20000"/>
              </a:spcBef>
              <a:spcAft>
                <a:spcPct val="0"/>
              </a:spcAft>
              <a:defRPr lang="en-US" sz="2000" dirty="0" smtClean="0">
                <a:solidFill>
                  <a:srgbClr val="103A84"/>
                </a:solidFill>
                <a:latin typeface="Palatino Linotype" pitchFamily="18" charset="0"/>
                <a:cs typeface="+mn-cs"/>
              </a:defRPr>
            </a:lvl4pPr>
            <a:lvl5pPr algn="l" rtl="0" eaLnBrk="1" fontAlgn="base" hangingPunct="1">
              <a:spcBef>
                <a:spcPct val="20000"/>
              </a:spcBef>
              <a:spcAft>
                <a:spcPct val="0"/>
              </a:spcAft>
              <a:defRPr lang="en-US" sz="1800" dirty="0">
                <a:solidFill>
                  <a:srgbClr val="103A84"/>
                </a:solidFill>
                <a:latin typeface="Palatino Linotype" pitchFamily="18" charset="0"/>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362" y="908719"/>
            <a:ext cx="4393630" cy="5615905"/>
          </a:xfrm>
        </p:spPr>
        <p:txBody>
          <a:bodyPr/>
          <a:lstStyle>
            <a:lvl1pPr>
              <a:defRPr sz="2800"/>
            </a:lvl1pPr>
            <a:lvl2pPr>
              <a:defRPr sz="2400"/>
            </a:lvl2pPr>
            <a:lvl3pPr>
              <a:defRPr sz="2000"/>
            </a:lvl3pPr>
            <a:lvl4pPr>
              <a:defRPr sz="1800">
                <a:latin typeface="Palatino Linotype" pitchFamily="18" charset="0"/>
              </a:defRPr>
            </a:lvl4pPr>
            <a:lvl5pPr>
              <a:defRPr sz="1800">
                <a:latin typeface="Palatino Linotype" pitchFamily="18"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78363" y="908719"/>
            <a:ext cx="4214117" cy="5615905"/>
          </a:xfrm>
        </p:spPr>
        <p:txBody>
          <a:bodyPr/>
          <a:lstStyle>
            <a:lvl1pPr>
              <a:defRPr sz="2800"/>
            </a:lvl1pPr>
            <a:lvl2pPr>
              <a:defRPr sz="2400"/>
            </a:lvl2pPr>
            <a:lvl3pPr>
              <a:defRPr sz="2000"/>
            </a:lvl3pPr>
            <a:lvl4pPr>
              <a:defRPr sz="1800">
                <a:latin typeface="Palatino Linotype" pitchFamily="18" charset="0"/>
              </a:defRPr>
            </a:lvl4pPr>
            <a:lvl5pPr>
              <a:defRPr sz="1800">
                <a:latin typeface="Palatino Linotype" pitchFamily="18"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a:noFill/>
          <a:ln w="9525">
            <a:noFill/>
            <a:miter lim="800000"/>
            <a:headEnd/>
            <a:tailEnd/>
          </a:ln>
        </p:spPr>
        <p:txBody>
          <a:bodyPr/>
          <a:lstStyle>
            <a:lvl1pPr algn="l" rtl="0" fontAlgn="base">
              <a:spcBef>
                <a:spcPct val="0"/>
              </a:spcBef>
              <a:spcAft>
                <a:spcPct val="0"/>
              </a:spcAft>
              <a:defRPr lang="en-US" sz="3600" b="1" smtClean="0">
                <a:solidFill>
                  <a:schemeClr val="bg1"/>
                </a:solidFill>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40768"/>
            <a:ext cx="4040188"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Palatino Linotype" pitchFamily="18" charset="0"/>
              </a:defRPr>
            </a:lvl4pPr>
            <a:lvl5pPr>
              <a:defRPr sz="1600">
                <a:latin typeface="Palatino Linotype" pitchFamily="18"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340768"/>
            <a:ext cx="4041775" cy="7620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Palatino Linotype" pitchFamily="18" charset="0"/>
              </a:defRPr>
            </a:lvl4pPr>
            <a:lvl5pPr>
              <a:defRPr sz="1600">
                <a:latin typeface="Palatino Linotype" pitchFamily="18"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中文仅有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559" y="384199"/>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491880" y="384199"/>
            <a:ext cx="5111750" cy="5853113"/>
          </a:xfrm>
        </p:spPr>
        <p:txBody>
          <a:bodyPr/>
          <a:lstStyle>
            <a:lvl1pPr>
              <a:defRPr sz="3200"/>
            </a:lvl1pPr>
            <a:lvl2pPr>
              <a:defRPr sz="2800"/>
            </a:lvl2pPr>
            <a:lvl3pPr>
              <a:defRPr sz="2400"/>
            </a:lvl3pPr>
            <a:lvl4pPr>
              <a:defRPr sz="2000">
                <a:latin typeface="+mn-lt"/>
              </a:defRPr>
            </a:lvl4pPr>
            <a:lvl5pPr>
              <a:defRPr sz="1800">
                <a:latin typeface="+mn-lt"/>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11559" y="1546249"/>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83568" y="260648"/>
            <a:ext cx="7776864" cy="58326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5" name="Title 1"/>
          <p:cNvSpPr>
            <a:spLocks noGrp="1"/>
          </p:cNvSpPr>
          <p:nvPr>
            <p:ph type="title"/>
          </p:nvPr>
        </p:nvSpPr>
        <p:spPr>
          <a:xfrm>
            <a:off x="1331640" y="6102622"/>
            <a:ext cx="6552728" cy="566738"/>
          </a:xfrm>
        </p:spPr>
        <p:txBody>
          <a:bodyPr anchor="b"/>
          <a:lstStyle>
            <a:lvl1pPr algn="l">
              <a:defRPr sz="1800" b="0"/>
            </a:lvl1pPr>
          </a:lstStyle>
          <a:p>
            <a:r>
              <a:rPr lang="en-US" altLang="zh-CN" smtClean="0"/>
              <a:t>Click to edit Master title style</a:t>
            </a:r>
            <a:endParaRPr lang="en-US" dirty="0"/>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中文图片与说明">
    <p:spTree>
      <p:nvGrpSpPr>
        <p:cNvPr id="1" name=""/>
        <p:cNvGrpSpPr/>
        <p:nvPr/>
      </p:nvGrpSpPr>
      <p:grpSpPr>
        <a:xfrm>
          <a:off x="0" y="0"/>
          <a:ext cx="0" cy="0"/>
          <a:chOff x="0" y="0"/>
          <a:chExt cx="0" cy="0"/>
        </a:xfrm>
      </p:grpSpPr>
      <p:sp>
        <p:nvSpPr>
          <p:cNvPr id="2" name="Title 1"/>
          <p:cNvSpPr>
            <a:spLocks noGrp="1"/>
          </p:cNvSpPr>
          <p:nvPr>
            <p:ph type="title"/>
          </p:nvPr>
        </p:nvSpPr>
        <p:spPr>
          <a:xfrm>
            <a:off x="1331640" y="6102622"/>
            <a:ext cx="6552728" cy="566738"/>
          </a:xfrm>
        </p:spPr>
        <p:txBody>
          <a:bodyPr anchor="b"/>
          <a:lstStyle>
            <a:lvl1pPr algn="l">
              <a:defRPr sz="1800" b="0">
                <a:latin typeface="SimHei" pitchFamily="2" charset="-122"/>
                <a:ea typeface="SimHei" pitchFamily="2" charset="-122"/>
              </a:defRPr>
            </a:lvl1pPr>
          </a:lstStyle>
          <a:p>
            <a:r>
              <a:rPr lang="en-US" altLang="zh-CN" dirty="0" smtClean="0"/>
              <a:t>Click to edit Master title style</a:t>
            </a:r>
            <a:endParaRPr lang="en-US" dirty="0"/>
          </a:p>
        </p:txBody>
      </p:sp>
      <p:sp>
        <p:nvSpPr>
          <p:cNvPr id="3" name="Picture Placeholder 2"/>
          <p:cNvSpPr>
            <a:spLocks noGrp="1"/>
          </p:cNvSpPr>
          <p:nvPr>
            <p:ph type="pic" idx="1"/>
          </p:nvPr>
        </p:nvSpPr>
        <p:spPr>
          <a:xfrm>
            <a:off x="683568" y="260648"/>
            <a:ext cx="7776864" cy="58326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Click icon to add picture</a:t>
            </a:r>
            <a:endParaRPr lang="en-US" noProof="0" dirty="0" smtClean="0"/>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685800" y="265176"/>
            <a:ext cx="7781544" cy="5833872"/>
          </a:xfrm>
        </p:spPr>
        <p:txBody>
          <a:bodyPr/>
          <a:lstStyle/>
          <a:p>
            <a:pPr lvl="0"/>
            <a:r>
              <a:rPr lang="en-US" noProof="0" smtClean="0"/>
              <a:t>Click icon to add table</a:t>
            </a:r>
            <a:endParaRPr lang="en-US" noProof="0"/>
          </a:p>
        </p:txBody>
      </p:sp>
      <p:sp>
        <p:nvSpPr>
          <p:cNvPr id="5" name="Title 1"/>
          <p:cNvSpPr>
            <a:spLocks noGrp="1"/>
          </p:cNvSpPr>
          <p:nvPr>
            <p:ph type="title"/>
          </p:nvPr>
        </p:nvSpPr>
        <p:spPr>
          <a:xfrm>
            <a:off x="1331640" y="6102622"/>
            <a:ext cx="6552728" cy="566738"/>
          </a:xfrm>
        </p:spPr>
        <p:txBody>
          <a:bodyPr anchor="b"/>
          <a:lstStyle>
            <a:lvl1pPr algn="l">
              <a:defRPr sz="1800" b="0"/>
            </a:lvl1pPr>
          </a:lstStyle>
          <a:p>
            <a:r>
              <a:rPr lang="en-US" altLang="zh-CN" smtClean="0"/>
              <a:t>Click to edit Master title style</a:t>
            </a:r>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reserve="1">
  <p:cSld name="中文标题和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noFill/>
          <a:ln w="9525">
            <a:noFill/>
            <a:miter lim="800000"/>
            <a:headEnd/>
            <a:tailEnd/>
          </a:ln>
          <a:effectLst/>
        </p:spPr>
        <p:txBody>
          <a:bodyPr/>
          <a:lstStyle>
            <a:lvl1pPr algn="l" rtl="0" eaLnBrk="1" fontAlgn="base" hangingPunct="1">
              <a:spcBef>
                <a:spcPct val="20000"/>
              </a:spcBef>
              <a:spcAft>
                <a:spcPct val="0"/>
              </a:spcAft>
              <a:defRPr lang="en-US" sz="3200" smtClean="0">
                <a:solidFill>
                  <a:srgbClr val="103A84"/>
                </a:solidFill>
                <a:latin typeface="SimHei" pitchFamily="2" charset="-122"/>
                <a:ea typeface="SimHei" pitchFamily="2" charset="-122"/>
                <a:cs typeface="+mn-cs"/>
              </a:defRPr>
            </a:lvl1pPr>
            <a:lvl2pPr algn="l" rtl="0" eaLnBrk="1" fontAlgn="base" hangingPunct="1">
              <a:spcBef>
                <a:spcPct val="20000"/>
              </a:spcBef>
              <a:spcAft>
                <a:spcPct val="0"/>
              </a:spcAft>
              <a:defRPr lang="en-US" sz="2800" dirty="0" smtClean="0">
                <a:solidFill>
                  <a:srgbClr val="103A84"/>
                </a:solidFill>
                <a:latin typeface="SimHei" pitchFamily="2" charset="-122"/>
                <a:ea typeface="SimHei" pitchFamily="2" charset="-122"/>
                <a:cs typeface="+mn-cs"/>
              </a:defRPr>
            </a:lvl2pPr>
            <a:lvl3pPr algn="l" rtl="0" eaLnBrk="1" fontAlgn="base" hangingPunct="1">
              <a:spcBef>
                <a:spcPct val="20000"/>
              </a:spcBef>
              <a:spcAft>
                <a:spcPct val="0"/>
              </a:spcAft>
              <a:defRPr lang="en-US" sz="2400" dirty="0" smtClean="0">
                <a:solidFill>
                  <a:srgbClr val="103A84"/>
                </a:solidFill>
                <a:latin typeface="SimHei" pitchFamily="2" charset="-122"/>
                <a:ea typeface="SimHei" pitchFamily="2" charset="-122"/>
                <a:cs typeface="+mn-cs"/>
              </a:defRPr>
            </a:lvl3pPr>
            <a:lvl4pPr algn="l" rtl="0" eaLnBrk="1" fontAlgn="base" hangingPunct="1">
              <a:spcBef>
                <a:spcPct val="20000"/>
              </a:spcBef>
              <a:spcAft>
                <a:spcPct val="0"/>
              </a:spcAft>
              <a:defRPr lang="en-US" sz="2000" dirty="0" smtClean="0">
                <a:solidFill>
                  <a:srgbClr val="103A84"/>
                </a:solidFill>
                <a:latin typeface="SimHei" pitchFamily="2" charset="-122"/>
                <a:ea typeface="SimHei" pitchFamily="2" charset="-122"/>
                <a:cs typeface="+mn-cs"/>
              </a:defRPr>
            </a:lvl4pPr>
            <a:lvl5pPr algn="l" rtl="0" eaLnBrk="1" fontAlgn="base" hangingPunct="1">
              <a:spcBef>
                <a:spcPct val="20000"/>
              </a:spcBef>
              <a:spcAft>
                <a:spcPct val="0"/>
              </a:spcAft>
              <a:defRPr lang="en-US" sz="1800" dirty="0">
                <a:solidFill>
                  <a:srgbClr val="103A84"/>
                </a:solidFill>
                <a:latin typeface="SimHei" pitchFamily="2" charset="-122"/>
                <a:ea typeface="SimHei" pitchFamily="2" charset="-122"/>
                <a:cs typeface="+mn-cs"/>
              </a:defRPr>
            </a:lvl5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685800" y="265176"/>
            <a:ext cx="7781544" cy="5833872"/>
          </a:xfrm>
        </p:spPr>
        <p:txBody>
          <a:bodyPr/>
          <a:lstStyle/>
          <a:p>
            <a:pPr lvl="0"/>
            <a:r>
              <a:rPr lang="en-US" noProof="0" smtClean="0"/>
              <a:t>Click icon to add chart</a:t>
            </a:r>
            <a:endParaRPr lang="en-US" noProof="0"/>
          </a:p>
        </p:txBody>
      </p:sp>
      <p:sp>
        <p:nvSpPr>
          <p:cNvPr id="5" name="Title 1"/>
          <p:cNvSpPr>
            <a:spLocks noGrp="1"/>
          </p:cNvSpPr>
          <p:nvPr>
            <p:ph type="title"/>
          </p:nvPr>
        </p:nvSpPr>
        <p:spPr>
          <a:xfrm>
            <a:off x="1331640" y="6102622"/>
            <a:ext cx="6552728" cy="566738"/>
          </a:xfrm>
        </p:spPr>
        <p:txBody>
          <a:bodyPr anchor="b"/>
          <a:lstStyle>
            <a:lvl1pPr algn="l">
              <a:defRPr sz="1800" b="0"/>
            </a:lvl1pPr>
          </a:lstStyle>
          <a:p>
            <a:r>
              <a:rPr lang="en-US" altLang="zh-CN" smtClean="0"/>
              <a:t>Click to edit Master title style</a:t>
            </a:r>
            <a:endParaRPr lang="en-US" dirty="0"/>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07504" y="980728"/>
            <a:ext cx="8424936" cy="5543896"/>
          </a:xfrm>
        </p:spPr>
        <p:txBody>
          <a:bodyPr vert="eaVert"/>
          <a:lstStyle>
            <a:lvl4pPr>
              <a:defRPr>
                <a:latin typeface="Palatino Linotype" pitchFamily="18" charset="0"/>
              </a:defRPr>
            </a:lvl4pPr>
            <a:lvl5pPr>
              <a:defRPr>
                <a:latin typeface="Palatino Linotype"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40352" y="320377"/>
            <a:ext cx="792088" cy="6276975"/>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107504" y="320377"/>
            <a:ext cx="7488832" cy="6276975"/>
          </a:xfrm>
        </p:spPr>
        <p:txBody>
          <a:bodyPr vert="eaVert"/>
          <a:lstStyle>
            <a:lvl4pPr>
              <a:defRPr>
                <a:latin typeface="Palatino Linotype" pitchFamily="18" charset="0"/>
              </a:defRPr>
            </a:lvl4pPr>
            <a:lvl5pPr>
              <a:defRPr>
                <a:latin typeface="Palatino Linotype"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9538" y="1268413"/>
            <a:ext cx="4391025" cy="5113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2963" y="1268413"/>
            <a:ext cx="4391025" cy="5113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 y="265176"/>
            <a:ext cx="8211312" cy="576072"/>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96088" y="320675"/>
            <a:ext cx="2247900" cy="60610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2388" y="320675"/>
            <a:ext cx="6591300" cy="60610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484313"/>
            <a:ext cx="4068763"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78363" y="1484313"/>
            <a:ext cx="4070350"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 y="265176"/>
            <a:ext cx="8211312" cy="576072"/>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412776"/>
            <a:ext cx="4040188" cy="762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276872"/>
            <a:ext cx="4040188" cy="38884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412776"/>
            <a:ext cx="4041775" cy="762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276872"/>
            <a:ext cx="4041775" cy="38884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中文仅有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imHei" pitchFamily="2" charset="-122"/>
                <a:ea typeface="SimHei" pitchFamily="2" charset="-122"/>
              </a:defRPr>
            </a:lvl1pPr>
          </a:lstStyle>
          <a:p>
            <a:r>
              <a:rPr lang="en-US" altLang="zh-CN" dirty="0" smtClean="0"/>
              <a:t>Click to edit Master title style</a:t>
            </a:r>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3.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6.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32" name="Rectangle 8" descr="Dark horizontal"/>
          <p:cNvSpPr>
            <a:spLocks noChangeArrowheads="1"/>
          </p:cNvSpPr>
          <p:nvPr/>
        </p:nvSpPr>
        <p:spPr bwMode="auto">
          <a:xfrm>
            <a:off x="-3175" y="0"/>
            <a:ext cx="9147175" cy="981075"/>
          </a:xfrm>
          <a:prstGeom prst="rect">
            <a:avLst/>
          </a:prstGeom>
          <a:pattFill prst="dkHorz">
            <a:fgClr>
              <a:srgbClr val="103A84"/>
            </a:fgClr>
            <a:bgClr>
              <a:srgbClr val="071A3D"/>
            </a:bgClr>
          </a:pattFill>
          <a:ln w="9525">
            <a:noFill/>
            <a:miter lim="800000"/>
            <a:headEnd/>
            <a:tailEnd/>
          </a:ln>
        </p:spPr>
        <p:txBody>
          <a:bodyPr wrap="none" anchor="ctr"/>
          <a:lstStyle/>
          <a:p>
            <a:pPr>
              <a:defRPr/>
            </a:pPr>
            <a:endParaRPr lang="zh-CN" altLang="en-US">
              <a:latin typeface="Arial" charset="0"/>
            </a:endParaRPr>
          </a:p>
        </p:txBody>
      </p:sp>
      <p:sp>
        <p:nvSpPr>
          <p:cNvPr id="1033" name="Rectangle 9" descr="Dark horizontal"/>
          <p:cNvSpPr>
            <a:spLocks noChangeArrowheads="1"/>
          </p:cNvSpPr>
          <p:nvPr/>
        </p:nvSpPr>
        <p:spPr bwMode="auto">
          <a:xfrm>
            <a:off x="0" y="6499225"/>
            <a:ext cx="9144000" cy="358775"/>
          </a:xfrm>
          <a:prstGeom prst="rect">
            <a:avLst/>
          </a:prstGeom>
          <a:pattFill prst="dkHorz">
            <a:fgClr>
              <a:srgbClr val="103A84"/>
            </a:fgClr>
            <a:bgClr>
              <a:srgbClr val="071A3D"/>
            </a:bgClr>
          </a:pattFill>
          <a:ln w="9525">
            <a:noFill/>
            <a:miter lim="800000"/>
            <a:headEnd/>
            <a:tailEnd/>
          </a:ln>
        </p:spPr>
        <p:txBody>
          <a:bodyPr wrap="none" anchor="ctr"/>
          <a:lstStyle/>
          <a:p>
            <a:pPr>
              <a:defRPr/>
            </a:pPr>
            <a:endParaRPr lang="zh-CN" altLang="en-US">
              <a:latin typeface="Arial" charset="0"/>
            </a:endParaRPr>
          </a:p>
        </p:txBody>
      </p:sp>
      <p:sp>
        <p:nvSpPr>
          <p:cNvPr id="1034" name="Rectangle 10"/>
          <p:cNvSpPr>
            <a:spLocks noChangeArrowheads="1"/>
          </p:cNvSpPr>
          <p:nvPr/>
        </p:nvSpPr>
        <p:spPr bwMode="auto">
          <a:xfrm>
            <a:off x="0" y="981075"/>
            <a:ext cx="9147175" cy="71438"/>
          </a:xfrm>
          <a:prstGeom prst="rect">
            <a:avLst/>
          </a:prstGeom>
          <a:solidFill>
            <a:schemeClr val="bg2"/>
          </a:solidFill>
          <a:ln w="9525">
            <a:noFill/>
            <a:miter lim="800000"/>
            <a:headEnd/>
            <a:tailEnd/>
          </a:ln>
          <a:effectLst/>
        </p:spPr>
        <p:txBody>
          <a:bodyPr wrap="none" anchor="ctr"/>
          <a:lstStyle/>
          <a:p>
            <a:pPr>
              <a:defRPr/>
            </a:pPr>
            <a:endParaRPr lang="zh-CN" altLang="en-US">
              <a:latin typeface="Arial" charset="0"/>
            </a:endParaRPr>
          </a:p>
        </p:txBody>
      </p:sp>
      <p:sp>
        <p:nvSpPr>
          <p:cNvPr id="6149" name="Rectangle 2"/>
          <p:cNvSpPr>
            <a:spLocks noGrp="1" noChangeArrowheads="1"/>
          </p:cNvSpPr>
          <p:nvPr>
            <p:ph type="title"/>
          </p:nvPr>
        </p:nvSpPr>
        <p:spPr bwMode="auto">
          <a:xfrm>
            <a:off x="52388" y="260350"/>
            <a:ext cx="8208962" cy="5762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50" name="Rectangle 3"/>
          <p:cNvSpPr>
            <a:spLocks noGrp="1" noChangeArrowheads="1"/>
          </p:cNvSpPr>
          <p:nvPr>
            <p:ph type="body" idx="1"/>
          </p:nvPr>
        </p:nvSpPr>
        <p:spPr bwMode="auto">
          <a:xfrm>
            <a:off x="107950" y="1123950"/>
            <a:ext cx="89281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6151" name="Picture 18" descr="西光影像_阳刻_双边"/>
          <p:cNvPicPr>
            <a:picLocks noChangeAspect="1" noChangeArrowheads="1"/>
          </p:cNvPicPr>
          <p:nvPr userDrawn="1"/>
        </p:nvPicPr>
        <p:blipFill>
          <a:blip r:embed="rId17"/>
          <a:srcRect/>
          <a:stretch>
            <a:fillRect/>
          </a:stretch>
        </p:blipFill>
        <p:spPr bwMode="auto">
          <a:xfrm>
            <a:off x="8304213" y="90488"/>
            <a:ext cx="795337" cy="795337"/>
          </a:xfrm>
          <a:prstGeom prst="rect">
            <a:avLst/>
          </a:prstGeom>
          <a:noFill/>
          <a:ln w="9525">
            <a:noFill/>
            <a:miter lim="800000"/>
            <a:headEnd/>
            <a:tailEnd/>
          </a:ln>
        </p:spPr>
      </p:pic>
      <p:sp>
        <p:nvSpPr>
          <p:cNvPr id="1046" name="Rectangle 22"/>
          <p:cNvSpPr>
            <a:spLocks noChangeArrowheads="1"/>
          </p:cNvSpPr>
          <p:nvPr userDrawn="1"/>
        </p:nvSpPr>
        <p:spPr bwMode="auto">
          <a:xfrm>
            <a:off x="2771775" y="6523038"/>
            <a:ext cx="6372225" cy="336550"/>
          </a:xfrm>
          <a:prstGeom prst="rect">
            <a:avLst/>
          </a:prstGeom>
          <a:noFill/>
          <a:ln w="9525">
            <a:noFill/>
            <a:miter lim="800000"/>
            <a:headEnd/>
            <a:tailEnd/>
          </a:ln>
          <a:effectLst/>
        </p:spPr>
        <p:txBody>
          <a:bodyPr>
            <a:spAutoFit/>
          </a:bodyPr>
          <a:lstStyle/>
          <a:p>
            <a:pPr>
              <a:defRPr/>
            </a:pPr>
            <a:r>
              <a:rPr lang="en-US" altLang="zh-CN" sz="1600" b="1" dirty="0">
                <a:solidFill>
                  <a:schemeClr val="bg2"/>
                </a:solidFill>
                <a:latin typeface="Arial" charset="0"/>
                <a:ea typeface="黑体" pitchFamily="2" charset="-122"/>
              </a:rPr>
              <a:t>OPTIMAL, Xi’an, China    </a:t>
            </a:r>
            <a:r>
              <a:rPr lang="zh-CN" altLang="en-US" sz="1600" dirty="0">
                <a:solidFill>
                  <a:schemeClr val="bg2"/>
                </a:solidFill>
                <a:latin typeface="Arial" charset="0"/>
                <a:ea typeface="黑体" pitchFamily="2" charset="-122"/>
              </a:rPr>
              <a:t>光學影像分析與學習中心 </a:t>
            </a:r>
            <a:r>
              <a:rPr lang="en-US" altLang="zh-CN" sz="1600" dirty="0">
                <a:solidFill>
                  <a:schemeClr val="bg2"/>
                </a:solidFill>
                <a:latin typeface="Arial" charset="0"/>
                <a:ea typeface="黑体" pitchFamily="2" charset="-122"/>
              </a:rPr>
              <a:t>· </a:t>
            </a:r>
            <a:r>
              <a:rPr lang="zh-CN" altLang="en-US" sz="1600" dirty="0">
                <a:solidFill>
                  <a:schemeClr val="bg2"/>
                </a:solidFill>
                <a:latin typeface="Arial" charset="0"/>
                <a:ea typeface="黑体" pitchFamily="2" charset="-122"/>
              </a:rPr>
              <a:t>中國西安 </a:t>
            </a:r>
            <a:r>
              <a:rPr lang="en-US" altLang="zh-CN" sz="1600" dirty="0">
                <a:solidFill>
                  <a:schemeClr val="bg2"/>
                </a:solidFill>
                <a:latin typeface="Arial" charset="0"/>
                <a:ea typeface="黑体" pitchFamily="2" charset="-122"/>
              </a:rPr>
              <a:t>·</a:t>
            </a:r>
            <a:endParaRPr lang="zh-CN" altLang="en-US" sz="1600" dirty="0">
              <a:solidFill>
                <a:schemeClr val="bg2"/>
              </a:solidFill>
              <a:latin typeface="Arial" charset="0"/>
              <a:ea typeface="黑体" pitchFamily="2" charset="-122"/>
            </a:endParaRPr>
          </a:p>
        </p:txBody>
      </p:sp>
    </p:spTree>
  </p:cSld>
  <p:clrMap bg1="dk2" tx1="lt1" bg2="dk1" tx2="lt2" accent1="accent1" accent2="accent2" accent3="accent3" accent4="accent4" accent5="accent5" accent6="accent6" hlink="hlink" folHlink="folHlink"/>
  <p:sldLayoutIdLst>
    <p:sldLayoutId id="2147484262"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 id="2147484244" r:id="rId14"/>
    <p:sldLayoutId id="2147484263" r:id="rId15"/>
  </p:sldLayoutIdLst>
  <p:transition/>
  <p:hf hdr="0" dt="0"/>
  <p:txStyles>
    <p:titleStyle>
      <a:lvl1pPr algn="l" rtl="0" eaLnBrk="0" fontAlgn="base" hangingPunct="0">
        <a:spcBef>
          <a:spcPct val="0"/>
        </a:spcBef>
        <a:spcAft>
          <a:spcPct val="0"/>
        </a:spcAft>
        <a:defRPr sz="3600" b="1">
          <a:solidFill>
            <a:schemeClr val="tx2"/>
          </a:solidFill>
          <a:latin typeface="Palatino Linotype" pitchFamily="18" charset="0"/>
          <a:ea typeface="黑体" pitchFamily="2" charset="-122"/>
          <a:cs typeface="+mj-cs"/>
        </a:defRPr>
      </a:lvl1pPr>
      <a:lvl2pPr algn="l" rtl="0" eaLnBrk="0" fontAlgn="base" hangingPunct="0">
        <a:spcBef>
          <a:spcPct val="0"/>
        </a:spcBef>
        <a:spcAft>
          <a:spcPct val="0"/>
        </a:spcAft>
        <a:defRPr sz="3600" b="1">
          <a:solidFill>
            <a:schemeClr val="tx2"/>
          </a:solidFill>
          <a:latin typeface="Palatino Linotype" pitchFamily="18" charset="0"/>
          <a:ea typeface="黑体" pitchFamily="2" charset="-122"/>
          <a:cs typeface="Arial" charset="0"/>
        </a:defRPr>
      </a:lvl2pPr>
      <a:lvl3pPr algn="l" rtl="0" eaLnBrk="0" fontAlgn="base" hangingPunct="0">
        <a:spcBef>
          <a:spcPct val="0"/>
        </a:spcBef>
        <a:spcAft>
          <a:spcPct val="0"/>
        </a:spcAft>
        <a:defRPr sz="3600" b="1">
          <a:solidFill>
            <a:schemeClr val="tx2"/>
          </a:solidFill>
          <a:latin typeface="Palatino Linotype" pitchFamily="18" charset="0"/>
          <a:ea typeface="黑体" pitchFamily="2" charset="-122"/>
          <a:cs typeface="Arial" charset="0"/>
        </a:defRPr>
      </a:lvl3pPr>
      <a:lvl4pPr algn="l" rtl="0" eaLnBrk="0" fontAlgn="base" hangingPunct="0">
        <a:spcBef>
          <a:spcPct val="0"/>
        </a:spcBef>
        <a:spcAft>
          <a:spcPct val="0"/>
        </a:spcAft>
        <a:defRPr sz="3600" b="1">
          <a:solidFill>
            <a:schemeClr val="tx2"/>
          </a:solidFill>
          <a:latin typeface="Palatino Linotype" pitchFamily="18" charset="0"/>
          <a:ea typeface="黑体" pitchFamily="2" charset="-122"/>
          <a:cs typeface="Arial" charset="0"/>
        </a:defRPr>
      </a:lvl4pPr>
      <a:lvl5pPr algn="l" rtl="0" eaLnBrk="0" fontAlgn="base" hangingPunct="0">
        <a:spcBef>
          <a:spcPct val="0"/>
        </a:spcBef>
        <a:spcAft>
          <a:spcPct val="0"/>
        </a:spcAft>
        <a:defRPr sz="3600" b="1">
          <a:solidFill>
            <a:schemeClr val="tx2"/>
          </a:solidFill>
          <a:latin typeface="Palatino Linotype" pitchFamily="18" charset="0"/>
          <a:ea typeface="黑体" pitchFamily="2" charset="-122"/>
          <a:cs typeface="Arial" charset="0"/>
        </a:defRPr>
      </a:lvl5pPr>
      <a:lvl6pPr marL="457200" algn="l" rtl="0" eaLnBrk="1" fontAlgn="base" hangingPunct="1">
        <a:spcBef>
          <a:spcPct val="0"/>
        </a:spcBef>
        <a:spcAft>
          <a:spcPct val="0"/>
        </a:spcAft>
        <a:defRPr sz="4400">
          <a:solidFill>
            <a:schemeClr val="tx2"/>
          </a:solidFill>
          <a:latin typeface="Arial" charset="0"/>
          <a:cs typeface="Arial" charset="0"/>
        </a:defRPr>
      </a:lvl6pPr>
      <a:lvl7pPr marL="914400" algn="l" rtl="0" eaLnBrk="1" fontAlgn="base" hangingPunct="1">
        <a:spcBef>
          <a:spcPct val="0"/>
        </a:spcBef>
        <a:spcAft>
          <a:spcPct val="0"/>
        </a:spcAft>
        <a:defRPr sz="4400">
          <a:solidFill>
            <a:schemeClr val="tx2"/>
          </a:solidFill>
          <a:latin typeface="Arial" charset="0"/>
          <a:cs typeface="Arial" charset="0"/>
        </a:defRPr>
      </a:lvl7pPr>
      <a:lvl8pPr marL="1371600" algn="l" rtl="0" eaLnBrk="1" fontAlgn="base" hangingPunct="1">
        <a:spcBef>
          <a:spcPct val="0"/>
        </a:spcBef>
        <a:spcAft>
          <a:spcPct val="0"/>
        </a:spcAft>
        <a:defRPr sz="4400">
          <a:solidFill>
            <a:schemeClr val="tx2"/>
          </a:solidFill>
          <a:latin typeface="Arial" charset="0"/>
          <a:cs typeface="Arial" charset="0"/>
        </a:defRPr>
      </a:lvl8pPr>
      <a:lvl9pPr marL="1828800" algn="l"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rgbClr val="000066"/>
        </a:buClr>
        <a:buSzPct val="80000"/>
        <a:buFont typeface="Wingdings" pitchFamily="2" charset="2"/>
        <a:buChar char="n"/>
        <a:defRPr sz="3200">
          <a:solidFill>
            <a:schemeClr val="bg1"/>
          </a:solidFill>
          <a:latin typeface="Palatino Linotype" pitchFamily="18" charset="0"/>
          <a:ea typeface="黑体" pitchFamily="2" charset="-122"/>
          <a:cs typeface="+mn-cs"/>
        </a:defRPr>
      </a:lvl1pPr>
      <a:lvl2pPr marL="742950" indent="-285750" algn="l" rtl="0" eaLnBrk="0" fontAlgn="base" hangingPunct="0">
        <a:spcBef>
          <a:spcPct val="20000"/>
        </a:spcBef>
        <a:spcAft>
          <a:spcPct val="0"/>
        </a:spcAft>
        <a:buClr>
          <a:srgbClr val="0000CC"/>
        </a:buClr>
        <a:buSzPct val="80000"/>
        <a:buFont typeface="Wingdings" pitchFamily="2" charset="2"/>
        <a:buChar char="n"/>
        <a:defRPr sz="2800">
          <a:solidFill>
            <a:schemeClr val="bg1"/>
          </a:solidFill>
          <a:latin typeface="Palatino Linotype" pitchFamily="18" charset="0"/>
          <a:ea typeface="黑体" pitchFamily="2" charset="-122"/>
          <a:cs typeface="+mn-cs"/>
        </a:defRPr>
      </a:lvl2pPr>
      <a:lvl3pPr marL="1143000" indent="-228600" algn="l" rtl="0" eaLnBrk="0" fontAlgn="base" hangingPunct="0">
        <a:spcBef>
          <a:spcPct val="20000"/>
        </a:spcBef>
        <a:spcAft>
          <a:spcPct val="0"/>
        </a:spcAft>
        <a:buClr>
          <a:srgbClr val="3333FF"/>
        </a:buClr>
        <a:buSzPct val="80000"/>
        <a:buFont typeface="Wingdings" pitchFamily="2" charset="2"/>
        <a:buChar char="n"/>
        <a:defRPr sz="2400">
          <a:solidFill>
            <a:schemeClr val="bg1"/>
          </a:solidFill>
          <a:latin typeface="Palatino Linotype" pitchFamily="18" charset="0"/>
          <a:ea typeface="黑体" pitchFamily="2" charset="-122"/>
          <a:cs typeface="+mn-cs"/>
        </a:defRPr>
      </a:lvl3pPr>
      <a:lvl4pPr marL="1600200" indent="-228600" algn="l" rtl="0" eaLnBrk="0" fontAlgn="base" hangingPunct="0">
        <a:spcBef>
          <a:spcPct val="20000"/>
        </a:spcBef>
        <a:spcAft>
          <a:spcPct val="0"/>
        </a:spcAft>
        <a:buClr>
          <a:srgbClr val="6699FF"/>
        </a:buClr>
        <a:buSzPct val="80000"/>
        <a:buFont typeface="Wingdings" pitchFamily="2" charset="2"/>
        <a:buChar char="n"/>
        <a:defRPr sz="2000">
          <a:solidFill>
            <a:schemeClr val="bg1"/>
          </a:solidFill>
          <a:latin typeface="Palatino Linotype" pitchFamily="18" charset="0"/>
          <a:ea typeface="黑体" pitchFamily="2" charset="-122"/>
          <a:cs typeface="+mn-cs"/>
        </a:defRPr>
      </a:lvl4pPr>
      <a:lvl5pPr marL="2057400" indent="-228600" algn="l" rtl="0" eaLnBrk="0" fontAlgn="base" hangingPunct="0">
        <a:spcBef>
          <a:spcPct val="20000"/>
        </a:spcBef>
        <a:spcAft>
          <a:spcPct val="0"/>
        </a:spcAft>
        <a:buClr>
          <a:schemeClr val="bg2"/>
        </a:buClr>
        <a:buSzPct val="80000"/>
        <a:buFont typeface="Wingdings" pitchFamily="2" charset="2"/>
        <a:buChar char="n"/>
        <a:defRPr sz="2000">
          <a:solidFill>
            <a:schemeClr val="bg1"/>
          </a:solidFill>
          <a:latin typeface="Palatino Linotype" pitchFamily="18" charset="0"/>
          <a:ea typeface="黑体" pitchFamily="2" charset="-122"/>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34" name="Rectangle 10"/>
          <p:cNvSpPr>
            <a:spLocks noChangeArrowheads="1"/>
          </p:cNvSpPr>
          <p:nvPr/>
        </p:nvSpPr>
        <p:spPr bwMode="auto">
          <a:xfrm>
            <a:off x="0" y="103188"/>
            <a:ext cx="9147175" cy="71437"/>
          </a:xfrm>
          <a:prstGeom prst="rect">
            <a:avLst/>
          </a:prstGeom>
          <a:solidFill>
            <a:schemeClr val="bg2"/>
          </a:solidFill>
          <a:ln w="9525">
            <a:noFill/>
            <a:miter lim="800000"/>
            <a:headEnd/>
            <a:tailEnd/>
          </a:ln>
          <a:effectLst/>
        </p:spPr>
        <p:txBody>
          <a:bodyPr wrap="none" anchor="ctr"/>
          <a:lstStyle/>
          <a:p>
            <a:pPr>
              <a:defRPr/>
            </a:pPr>
            <a:endParaRPr lang="zh-CN" altLang="en-US">
              <a:latin typeface="Arial" charset="0"/>
            </a:endParaRPr>
          </a:p>
        </p:txBody>
      </p:sp>
      <p:sp>
        <p:nvSpPr>
          <p:cNvPr id="7171" name="Rectangle 2"/>
          <p:cNvSpPr>
            <a:spLocks noGrp="1" noChangeArrowheads="1"/>
          </p:cNvSpPr>
          <p:nvPr>
            <p:ph type="title"/>
          </p:nvPr>
        </p:nvSpPr>
        <p:spPr bwMode="auto">
          <a:xfrm>
            <a:off x="107950" y="247650"/>
            <a:ext cx="8424863" cy="5889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72" name="Rectangle 3"/>
          <p:cNvSpPr>
            <a:spLocks noGrp="1" noChangeArrowheads="1"/>
          </p:cNvSpPr>
          <p:nvPr>
            <p:ph type="body" idx="1"/>
          </p:nvPr>
        </p:nvSpPr>
        <p:spPr bwMode="auto">
          <a:xfrm>
            <a:off x="107950" y="981075"/>
            <a:ext cx="8856663" cy="5543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3" name="Rectangle 9" descr="Dark horizontal"/>
          <p:cNvSpPr>
            <a:spLocks noChangeArrowheads="1"/>
          </p:cNvSpPr>
          <p:nvPr userDrawn="1"/>
        </p:nvSpPr>
        <p:spPr bwMode="auto">
          <a:xfrm>
            <a:off x="0" y="-12700"/>
            <a:ext cx="9144000" cy="115888"/>
          </a:xfrm>
          <a:prstGeom prst="rect">
            <a:avLst/>
          </a:prstGeom>
          <a:pattFill prst="dkHorz">
            <a:fgClr>
              <a:srgbClr val="103A84"/>
            </a:fgClr>
            <a:bgClr>
              <a:srgbClr val="071A3D"/>
            </a:bgClr>
          </a:pattFill>
          <a:ln w="9525">
            <a:noFill/>
            <a:miter lim="800000"/>
            <a:headEnd/>
            <a:tailEnd/>
          </a:ln>
        </p:spPr>
        <p:txBody>
          <a:bodyPr wrap="none" anchor="ctr"/>
          <a:lstStyle/>
          <a:p>
            <a:pPr>
              <a:defRPr/>
            </a:pPr>
            <a:endParaRPr lang="zh-CN" altLang="en-US">
              <a:latin typeface="Arial" charset="0"/>
            </a:endParaRPr>
          </a:p>
        </p:txBody>
      </p:sp>
      <p:sp>
        <p:nvSpPr>
          <p:cNvPr id="2" name="Rectangle 9" descr="Dark horizontal"/>
          <p:cNvSpPr>
            <a:spLocks noChangeArrowheads="1"/>
          </p:cNvSpPr>
          <p:nvPr userDrawn="1"/>
        </p:nvSpPr>
        <p:spPr bwMode="auto">
          <a:xfrm>
            <a:off x="0" y="6781800"/>
            <a:ext cx="9144000" cy="115888"/>
          </a:xfrm>
          <a:prstGeom prst="rect">
            <a:avLst/>
          </a:prstGeom>
          <a:pattFill prst="dkHorz">
            <a:fgClr>
              <a:srgbClr val="103A84"/>
            </a:fgClr>
            <a:bgClr>
              <a:srgbClr val="071A3D"/>
            </a:bgClr>
          </a:pattFill>
          <a:ln w="9525">
            <a:noFill/>
            <a:miter lim="800000"/>
            <a:headEnd/>
            <a:tailEnd/>
          </a:ln>
        </p:spPr>
        <p:txBody>
          <a:bodyPr wrap="none" anchor="ctr"/>
          <a:lstStyle/>
          <a:p>
            <a:pPr>
              <a:defRPr/>
            </a:pPr>
            <a:endParaRPr lang="zh-CN" altLang="en-US">
              <a:latin typeface="Arial" charset="0"/>
            </a:endParaRPr>
          </a:p>
        </p:txBody>
      </p:sp>
      <p:pic>
        <p:nvPicPr>
          <p:cNvPr id="7175" name="Picture 12" descr="西光影像_阴刻"/>
          <p:cNvPicPr>
            <a:picLocks noChangeAspect="1" noChangeArrowheads="1"/>
          </p:cNvPicPr>
          <p:nvPr userDrawn="1"/>
        </p:nvPicPr>
        <p:blipFill>
          <a:blip r:embed="rId19"/>
          <a:srcRect/>
          <a:stretch>
            <a:fillRect/>
          </a:stretch>
        </p:blipFill>
        <p:spPr bwMode="auto">
          <a:xfrm>
            <a:off x="8667750" y="188913"/>
            <a:ext cx="466725" cy="463550"/>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Lst>
  <p:transition/>
  <p:hf hdr="0" dt="0"/>
  <p:txStyles>
    <p:titleStyle>
      <a:lvl1pPr algn="l" rtl="0" eaLnBrk="0" fontAlgn="base" hangingPunct="0">
        <a:spcBef>
          <a:spcPct val="0"/>
        </a:spcBef>
        <a:spcAft>
          <a:spcPct val="0"/>
        </a:spcAft>
        <a:defRPr sz="3600" b="1">
          <a:solidFill>
            <a:schemeClr val="bg1"/>
          </a:solidFill>
          <a:latin typeface="+mj-lt"/>
          <a:ea typeface="+mj-ea"/>
          <a:cs typeface="+mj-cs"/>
        </a:defRPr>
      </a:lvl1pPr>
      <a:lvl2pPr algn="l" rtl="0" eaLnBrk="0" fontAlgn="base" hangingPunct="0">
        <a:spcBef>
          <a:spcPct val="0"/>
        </a:spcBef>
        <a:spcAft>
          <a:spcPct val="0"/>
        </a:spcAft>
        <a:defRPr sz="3600" b="1">
          <a:solidFill>
            <a:schemeClr val="bg1"/>
          </a:solidFill>
          <a:latin typeface="Palatino Linotype" pitchFamily="18" charset="0"/>
          <a:ea typeface="黑体" pitchFamily="2" charset="-122"/>
          <a:cs typeface="Arial" charset="0"/>
        </a:defRPr>
      </a:lvl2pPr>
      <a:lvl3pPr algn="l" rtl="0" eaLnBrk="0" fontAlgn="base" hangingPunct="0">
        <a:spcBef>
          <a:spcPct val="0"/>
        </a:spcBef>
        <a:spcAft>
          <a:spcPct val="0"/>
        </a:spcAft>
        <a:defRPr sz="3600" b="1">
          <a:solidFill>
            <a:schemeClr val="bg1"/>
          </a:solidFill>
          <a:latin typeface="Palatino Linotype" pitchFamily="18" charset="0"/>
          <a:ea typeface="黑体" pitchFamily="2" charset="-122"/>
          <a:cs typeface="Arial" charset="0"/>
        </a:defRPr>
      </a:lvl3pPr>
      <a:lvl4pPr algn="l" rtl="0" eaLnBrk="0" fontAlgn="base" hangingPunct="0">
        <a:spcBef>
          <a:spcPct val="0"/>
        </a:spcBef>
        <a:spcAft>
          <a:spcPct val="0"/>
        </a:spcAft>
        <a:defRPr sz="3600" b="1">
          <a:solidFill>
            <a:schemeClr val="bg1"/>
          </a:solidFill>
          <a:latin typeface="Palatino Linotype" pitchFamily="18" charset="0"/>
          <a:ea typeface="黑体" pitchFamily="2" charset="-122"/>
          <a:cs typeface="Arial" charset="0"/>
        </a:defRPr>
      </a:lvl4pPr>
      <a:lvl5pPr algn="l" rtl="0" eaLnBrk="0" fontAlgn="base" hangingPunct="0">
        <a:spcBef>
          <a:spcPct val="0"/>
        </a:spcBef>
        <a:spcAft>
          <a:spcPct val="0"/>
        </a:spcAft>
        <a:defRPr sz="3600" b="1">
          <a:solidFill>
            <a:schemeClr val="bg1"/>
          </a:solidFill>
          <a:latin typeface="Palatino Linotype" pitchFamily="18" charset="0"/>
          <a:ea typeface="黑体" pitchFamily="2" charset="-122"/>
          <a:cs typeface="Arial" charset="0"/>
        </a:defRPr>
      </a:lvl5pPr>
      <a:lvl6pPr marL="457200" algn="l" rtl="0" fontAlgn="base">
        <a:spcBef>
          <a:spcPct val="0"/>
        </a:spcBef>
        <a:spcAft>
          <a:spcPct val="0"/>
        </a:spcAft>
        <a:defRPr sz="3600" b="1">
          <a:solidFill>
            <a:schemeClr val="bg1"/>
          </a:solidFill>
          <a:latin typeface="Palatino Linotype" pitchFamily="18" charset="0"/>
          <a:ea typeface="黑体" pitchFamily="2" charset="-122"/>
          <a:cs typeface="Arial" charset="0"/>
        </a:defRPr>
      </a:lvl6pPr>
      <a:lvl7pPr marL="914400" algn="l" rtl="0" fontAlgn="base">
        <a:spcBef>
          <a:spcPct val="0"/>
        </a:spcBef>
        <a:spcAft>
          <a:spcPct val="0"/>
        </a:spcAft>
        <a:defRPr sz="3600" b="1">
          <a:solidFill>
            <a:schemeClr val="bg1"/>
          </a:solidFill>
          <a:latin typeface="Palatino Linotype" pitchFamily="18" charset="0"/>
          <a:ea typeface="黑体" pitchFamily="2" charset="-122"/>
          <a:cs typeface="Arial" charset="0"/>
        </a:defRPr>
      </a:lvl7pPr>
      <a:lvl8pPr marL="1371600" algn="l" rtl="0" fontAlgn="base">
        <a:spcBef>
          <a:spcPct val="0"/>
        </a:spcBef>
        <a:spcAft>
          <a:spcPct val="0"/>
        </a:spcAft>
        <a:defRPr sz="3600" b="1">
          <a:solidFill>
            <a:schemeClr val="bg1"/>
          </a:solidFill>
          <a:latin typeface="Palatino Linotype" pitchFamily="18" charset="0"/>
          <a:ea typeface="黑体" pitchFamily="2" charset="-122"/>
          <a:cs typeface="Arial" charset="0"/>
        </a:defRPr>
      </a:lvl8pPr>
      <a:lvl9pPr marL="1828800" algn="l" rtl="0" fontAlgn="base">
        <a:spcBef>
          <a:spcPct val="0"/>
        </a:spcBef>
        <a:spcAft>
          <a:spcPct val="0"/>
        </a:spcAft>
        <a:defRPr sz="3600" b="1">
          <a:solidFill>
            <a:schemeClr val="bg1"/>
          </a:solidFill>
          <a:latin typeface="Palatino Linotype" pitchFamily="18" charset="0"/>
          <a:ea typeface="黑体" pitchFamily="2" charset="-122"/>
          <a:cs typeface="Arial" charset="0"/>
        </a:defRPr>
      </a:lvl9pPr>
    </p:titleStyle>
    <p:bodyStyle>
      <a:lvl1pPr marL="342900" indent="-342900" algn="l" rtl="0" eaLnBrk="0" fontAlgn="base" hangingPunct="0">
        <a:spcBef>
          <a:spcPct val="20000"/>
        </a:spcBef>
        <a:spcAft>
          <a:spcPct val="0"/>
        </a:spcAft>
        <a:buClr>
          <a:srgbClr val="000066"/>
        </a:buClr>
        <a:buSzPct val="80000"/>
        <a:buFont typeface="Wingdings" pitchFamily="2" charset="2"/>
        <a:buChar char="n"/>
        <a:defRPr sz="3200">
          <a:solidFill>
            <a:schemeClr val="bg1"/>
          </a:solidFill>
          <a:latin typeface="+mn-lt"/>
          <a:ea typeface="+mn-ea"/>
          <a:cs typeface="+mn-cs"/>
        </a:defRPr>
      </a:lvl1pPr>
      <a:lvl2pPr marL="742950" indent="-285750" algn="l" rtl="0" eaLnBrk="0" fontAlgn="base" hangingPunct="0">
        <a:spcBef>
          <a:spcPct val="20000"/>
        </a:spcBef>
        <a:spcAft>
          <a:spcPct val="0"/>
        </a:spcAft>
        <a:buClr>
          <a:srgbClr val="0000CC"/>
        </a:buClr>
        <a:buSzPct val="80000"/>
        <a:buFont typeface="Wingdings" pitchFamily="2" charset="2"/>
        <a:buChar char="n"/>
        <a:defRPr sz="2800">
          <a:solidFill>
            <a:schemeClr val="bg1"/>
          </a:solidFill>
          <a:latin typeface="+mn-lt"/>
          <a:ea typeface="+mn-ea"/>
          <a:cs typeface="+mn-cs"/>
        </a:defRPr>
      </a:lvl2pPr>
      <a:lvl3pPr marL="1143000" indent="-228600" algn="l" rtl="0" eaLnBrk="0" fontAlgn="base" hangingPunct="0">
        <a:spcBef>
          <a:spcPct val="20000"/>
        </a:spcBef>
        <a:spcAft>
          <a:spcPct val="0"/>
        </a:spcAft>
        <a:buClr>
          <a:srgbClr val="3333FF"/>
        </a:buClr>
        <a:buSzPct val="80000"/>
        <a:buFont typeface="Wingdings" pitchFamily="2" charset="2"/>
        <a:buChar char="n"/>
        <a:defRPr sz="2400">
          <a:solidFill>
            <a:schemeClr val="bg1"/>
          </a:solidFill>
          <a:latin typeface="+mn-lt"/>
          <a:ea typeface="+mn-ea"/>
          <a:cs typeface="+mn-cs"/>
        </a:defRPr>
      </a:lvl3pPr>
      <a:lvl4pPr marL="1600200" indent="-228600" algn="l" rtl="0" eaLnBrk="0" fontAlgn="base" hangingPunct="0">
        <a:spcBef>
          <a:spcPct val="20000"/>
        </a:spcBef>
        <a:spcAft>
          <a:spcPct val="0"/>
        </a:spcAft>
        <a:buClr>
          <a:srgbClr val="6699FF"/>
        </a:buClr>
        <a:buSzPct val="80000"/>
        <a:buFont typeface="Wingdings" pitchFamily="2" charset="2"/>
        <a:buChar char="n"/>
        <a:defRPr lang="zh-CN" altLang="en-US" sz="2000" dirty="0">
          <a:solidFill>
            <a:srgbClr val="103A84"/>
          </a:solidFill>
          <a:latin typeface="黑体" pitchFamily="2" charset="-122"/>
          <a:ea typeface="黑体" pitchFamily="2" charset="-122"/>
          <a:cs typeface="+mn-cs"/>
        </a:defRPr>
      </a:lvl4pPr>
      <a:lvl5pPr marL="2057400" indent="-228600" algn="l" rtl="0" eaLnBrk="0" fontAlgn="base" hangingPunct="0">
        <a:spcBef>
          <a:spcPct val="20000"/>
        </a:spcBef>
        <a:spcAft>
          <a:spcPct val="0"/>
        </a:spcAft>
        <a:buClr>
          <a:schemeClr val="bg2"/>
        </a:buClr>
        <a:buSzPct val="80000"/>
        <a:buFont typeface="Wingdings" pitchFamily="2" charset="2"/>
        <a:buChar char="n"/>
        <a:defRPr lang="zh-CN" altLang="en-US" sz="2000" dirty="0">
          <a:solidFill>
            <a:srgbClr val="103A84"/>
          </a:solidFill>
          <a:latin typeface="黑体" pitchFamily="2" charset="-122"/>
          <a:ea typeface="黑体" pitchFamily="2" charset="-122"/>
          <a:cs typeface="+mn-cs"/>
        </a:defRPr>
      </a:lvl5pPr>
      <a:lvl6pPr marL="2514600" indent="-228600" algn="l" rtl="0" fontAlgn="base">
        <a:spcBef>
          <a:spcPct val="20000"/>
        </a:spcBef>
        <a:spcAft>
          <a:spcPct val="0"/>
        </a:spcAft>
        <a:buClr>
          <a:schemeClr val="bg2"/>
        </a:buClr>
        <a:buSzPct val="80000"/>
        <a:buFont typeface="Wingdings" pitchFamily="2" charset="2"/>
        <a:buChar char="n"/>
        <a:defRPr sz="2000">
          <a:solidFill>
            <a:schemeClr val="bg1"/>
          </a:solidFill>
          <a:latin typeface="+mn-lt"/>
          <a:ea typeface="+mn-ea"/>
          <a:cs typeface="+mn-cs"/>
        </a:defRPr>
      </a:lvl6pPr>
      <a:lvl7pPr marL="2971800" indent="-228600" algn="l" rtl="0" fontAlgn="base">
        <a:spcBef>
          <a:spcPct val="20000"/>
        </a:spcBef>
        <a:spcAft>
          <a:spcPct val="0"/>
        </a:spcAft>
        <a:buClr>
          <a:schemeClr val="bg2"/>
        </a:buClr>
        <a:buSzPct val="80000"/>
        <a:buFont typeface="Wingdings" pitchFamily="2" charset="2"/>
        <a:buChar char="n"/>
        <a:defRPr sz="2000">
          <a:solidFill>
            <a:schemeClr val="bg1"/>
          </a:solidFill>
          <a:latin typeface="+mn-lt"/>
          <a:ea typeface="+mn-ea"/>
          <a:cs typeface="+mn-cs"/>
        </a:defRPr>
      </a:lvl7pPr>
      <a:lvl8pPr marL="3429000" indent="-228600" algn="l" rtl="0" fontAlgn="base">
        <a:spcBef>
          <a:spcPct val="20000"/>
        </a:spcBef>
        <a:spcAft>
          <a:spcPct val="0"/>
        </a:spcAft>
        <a:buClr>
          <a:schemeClr val="bg2"/>
        </a:buClr>
        <a:buSzPct val="80000"/>
        <a:buFont typeface="Wingdings" pitchFamily="2" charset="2"/>
        <a:buChar char="n"/>
        <a:defRPr sz="2000">
          <a:solidFill>
            <a:schemeClr val="bg1"/>
          </a:solidFill>
          <a:latin typeface="+mn-lt"/>
          <a:ea typeface="+mn-ea"/>
          <a:cs typeface="+mn-cs"/>
        </a:defRPr>
      </a:lvl8pPr>
      <a:lvl9pPr marL="3886200" indent="-228600" algn="l" rtl="0" fontAlgn="base">
        <a:spcBef>
          <a:spcPct val="20000"/>
        </a:spcBef>
        <a:spcAft>
          <a:spcPct val="0"/>
        </a:spcAft>
        <a:buClr>
          <a:schemeClr val="bg2"/>
        </a:buClr>
        <a:buSzPct val="80000"/>
        <a:buFont typeface="Wingdings" pitchFamily="2" charset="2"/>
        <a:buChar char="n"/>
        <a:defRPr sz="20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8" descr="深色横线"/>
          <p:cNvSpPr>
            <a:spLocks noChangeArrowheads="1"/>
          </p:cNvSpPr>
          <p:nvPr/>
        </p:nvSpPr>
        <p:spPr bwMode="auto">
          <a:xfrm>
            <a:off x="0" y="0"/>
            <a:ext cx="9144000" cy="1125538"/>
          </a:xfrm>
          <a:prstGeom prst="rect">
            <a:avLst/>
          </a:prstGeom>
          <a:blipFill dpi="0" rotWithShape="1">
            <a:blip r:embed="rId13"/>
            <a:srcRect/>
            <a:tile tx="0" ty="0" sx="100000" sy="100000" flip="none" algn="tl"/>
          </a:blipFill>
          <a:ln w="9525">
            <a:noFill/>
            <a:miter lim="800000"/>
            <a:headEnd/>
            <a:tailEnd/>
          </a:ln>
        </p:spPr>
        <p:txBody>
          <a:bodyPr wrap="none" anchor="ctr"/>
          <a:lstStyle/>
          <a:p>
            <a:pPr fontAlgn="base"/>
            <a:endParaRPr lang="zh-CN" altLang="zh-CN">
              <a:solidFill>
                <a:srgbClr val="FFFFFF"/>
              </a:solidFill>
              <a:latin typeface="Arial" pitchFamily="34" charset="0"/>
            </a:endParaRPr>
          </a:p>
        </p:txBody>
      </p:sp>
      <p:sp>
        <p:nvSpPr>
          <p:cNvPr id="1027" name="Rectangle 9" descr="Dark horizontal"/>
          <p:cNvSpPr>
            <a:spLocks noChangeArrowheads="1"/>
          </p:cNvSpPr>
          <p:nvPr/>
        </p:nvSpPr>
        <p:spPr bwMode="auto">
          <a:xfrm>
            <a:off x="0" y="6499225"/>
            <a:ext cx="9144000" cy="358775"/>
          </a:xfrm>
          <a:prstGeom prst="rect">
            <a:avLst/>
          </a:prstGeom>
          <a:blipFill dpi="0" rotWithShape="1">
            <a:blip r:embed="rId14"/>
            <a:srcRect/>
            <a:tile tx="0" ty="0" sx="100000" sy="100000" flip="none" algn="tl"/>
          </a:blipFill>
          <a:ln w="9525">
            <a:noFill/>
            <a:miter lim="800000"/>
            <a:headEnd/>
            <a:tailEnd/>
          </a:ln>
        </p:spPr>
        <p:txBody>
          <a:bodyPr wrap="none" anchor="ctr"/>
          <a:lstStyle/>
          <a:p>
            <a:pPr fontAlgn="base"/>
            <a:endParaRPr lang="zh-CN" altLang="zh-CN">
              <a:solidFill>
                <a:srgbClr val="FFFFFF"/>
              </a:solidFill>
              <a:latin typeface="Arial" pitchFamily="34" charset="0"/>
            </a:endParaRPr>
          </a:p>
        </p:txBody>
      </p:sp>
      <p:sp>
        <p:nvSpPr>
          <p:cNvPr id="1028" name="Rectangle 10"/>
          <p:cNvSpPr>
            <a:spLocks noChangeArrowheads="1"/>
          </p:cNvSpPr>
          <p:nvPr/>
        </p:nvSpPr>
        <p:spPr bwMode="auto">
          <a:xfrm>
            <a:off x="0" y="1054100"/>
            <a:ext cx="9147175" cy="71438"/>
          </a:xfrm>
          <a:prstGeom prst="rect">
            <a:avLst/>
          </a:prstGeom>
          <a:solidFill>
            <a:schemeClr val="bg1"/>
          </a:solidFill>
          <a:ln w="9525">
            <a:noFill/>
            <a:miter lim="800000"/>
            <a:headEnd/>
            <a:tailEnd/>
          </a:ln>
        </p:spPr>
        <p:txBody>
          <a:bodyPr wrap="none" anchor="ctr"/>
          <a:lstStyle/>
          <a:p>
            <a:pPr fontAlgn="base"/>
            <a:endParaRPr lang="zh-CN" altLang="zh-CN">
              <a:solidFill>
                <a:srgbClr val="FFFFFF"/>
              </a:solidFill>
              <a:latin typeface="Arial" pitchFamily="34" charset="0"/>
            </a:endParaRPr>
          </a:p>
        </p:txBody>
      </p:sp>
      <p:sp>
        <p:nvSpPr>
          <p:cNvPr id="1029" name="Rectangle 2"/>
          <p:cNvSpPr>
            <a:spLocks noGrp="1" noChangeArrowheads="1"/>
          </p:cNvSpPr>
          <p:nvPr>
            <p:ph type="title" idx="4294967295"/>
          </p:nvPr>
        </p:nvSpPr>
        <p:spPr bwMode="auto">
          <a:xfrm>
            <a:off x="52388" y="320675"/>
            <a:ext cx="8208962" cy="5746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smtClean="0">
                <a:sym typeface="Arial" pitchFamily="34" charset="0"/>
              </a:rPr>
              <a:t>单击此处编辑母版标题样式</a:t>
            </a:r>
          </a:p>
        </p:txBody>
      </p:sp>
      <p:sp>
        <p:nvSpPr>
          <p:cNvPr id="1030" name="Rectangle 3"/>
          <p:cNvSpPr>
            <a:spLocks noGrp="1" noChangeArrowheads="1"/>
          </p:cNvSpPr>
          <p:nvPr>
            <p:ph type="body" idx="1"/>
          </p:nvPr>
        </p:nvSpPr>
        <p:spPr bwMode="auto">
          <a:xfrm>
            <a:off x="109538" y="1268413"/>
            <a:ext cx="8934450" cy="51133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smtClean="0">
                <a:sym typeface="Arial" pitchFamily="34" charset="0"/>
              </a:rPr>
              <a:t>单击此处编辑母版文本样式</a:t>
            </a:r>
          </a:p>
          <a:p>
            <a:pPr lvl="1"/>
            <a:r>
              <a:rPr lang="zh-CN" smtClean="0">
                <a:sym typeface="Arial" pitchFamily="34" charset="0"/>
              </a:rPr>
              <a:t>第二级</a:t>
            </a:r>
          </a:p>
          <a:p>
            <a:pPr lvl="2"/>
            <a:r>
              <a:rPr lang="zh-CN" smtClean="0">
                <a:sym typeface="Arial" pitchFamily="34" charset="0"/>
              </a:rPr>
              <a:t>第三级</a:t>
            </a:r>
          </a:p>
          <a:p>
            <a:pPr lvl="3"/>
            <a:r>
              <a:rPr lang="zh-CN" smtClean="0">
                <a:sym typeface="Arial" pitchFamily="34" charset="0"/>
              </a:rPr>
              <a:t>第四级</a:t>
            </a:r>
          </a:p>
          <a:p>
            <a:pPr lvl="4"/>
            <a:r>
              <a:rPr lang="zh-CN" smtClean="0">
                <a:sym typeface="Arial" pitchFamily="34" charset="0"/>
              </a:rPr>
              <a:t>第五级</a:t>
            </a:r>
          </a:p>
        </p:txBody>
      </p:sp>
      <p:sp>
        <p:nvSpPr>
          <p:cNvPr id="1031" name="Rectangle 9" descr="Dark horizontal"/>
          <p:cNvSpPr>
            <a:spLocks noChangeArrowheads="1"/>
          </p:cNvSpPr>
          <p:nvPr/>
        </p:nvSpPr>
        <p:spPr bwMode="auto">
          <a:xfrm>
            <a:off x="0" y="0"/>
            <a:ext cx="9144000" cy="177800"/>
          </a:xfrm>
          <a:prstGeom prst="rect">
            <a:avLst/>
          </a:prstGeom>
          <a:blipFill dpi="0" rotWithShape="1">
            <a:blip r:embed="rId14"/>
            <a:srcRect/>
            <a:tile tx="0" ty="0" sx="100000" sy="100000" flip="none" algn="tl"/>
          </a:blipFill>
          <a:ln w="9525">
            <a:noFill/>
            <a:miter lim="800000"/>
            <a:headEnd/>
            <a:tailEnd/>
          </a:ln>
        </p:spPr>
        <p:txBody>
          <a:bodyPr wrap="none" anchor="ctr"/>
          <a:lstStyle/>
          <a:p>
            <a:pPr fontAlgn="base"/>
            <a:endParaRPr lang="zh-CN" altLang="zh-CN">
              <a:solidFill>
                <a:srgbClr val="FFFFFF"/>
              </a:solidFill>
              <a:latin typeface="Arial" pitchFamily="34" charset="0"/>
            </a:endParaRPr>
          </a:p>
        </p:txBody>
      </p:sp>
      <p:pic>
        <p:nvPicPr>
          <p:cNvPr id="1032" name="Picture 13" descr="西光影像_阴刻"/>
          <p:cNvPicPr>
            <a:picLocks noChangeAspect="1" noChangeArrowheads="1"/>
          </p:cNvPicPr>
          <p:nvPr/>
        </p:nvPicPr>
        <p:blipFill>
          <a:blip r:embed="rId15"/>
          <a:srcRect/>
          <a:stretch>
            <a:fillRect/>
          </a:stretch>
        </p:blipFill>
        <p:spPr bwMode="auto">
          <a:xfrm>
            <a:off x="8334375" y="242888"/>
            <a:ext cx="719138" cy="715962"/>
          </a:xfrm>
          <a:prstGeom prst="rect">
            <a:avLst/>
          </a:prstGeom>
          <a:noFill/>
          <a:ln w="9525">
            <a:noFill/>
            <a:miter lim="800000"/>
            <a:headEnd/>
            <a:tailEnd/>
          </a:ln>
        </p:spPr>
      </p:pic>
      <p:sp>
        <p:nvSpPr>
          <p:cNvPr id="1033" name="Rectangle 16"/>
          <p:cNvSpPr>
            <a:spLocks noChangeArrowheads="1"/>
          </p:cNvSpPr>
          <p:nvPr/>
        </p:nvSpPr>
        <p:spPr bwMode="auto">
          <a:xfrm>
            <a:off x="2771775" y="6523038"/>
            <a:ext cx="6372225" cy="334962"/>
          </a:xfrm>
          <a:prstGeom prst="rect">
            <a:avLst/>
          </a:prstGeom>
          <a:noFill/>
          <a:ln w="9525">
            <a:noFill/>
            <a:miter lim="800000"/>
            <a:headEnd/>
            <a:tailEnd/>
          </a:ln>
        </p:spPr>
        <p:txBody>
          <a:bodyPr>
            <a:spAutoFit/>
          </a:bodyPr>
          <a:lstStyle/>
          <a:p>
            <a:pPr fontAlgn="base"/>
            <a:r>
              <a:rPr lang="en-US" sz="1600" b="1">
                <a:solidFill>
                  <a:schemeClr val="bg2"/>
                </a:solidFill>
                <a:latin typeface="Arial" pitchFamily="34" charset="0"/>
                <a:ea typeface="黑体" pitchFamily="49" charset="-122"/>
                <a:sym typeface="Arial" pitchFamily="34" charset="0"/>
              </a:rPr>
              <a:t>OPTIMAL, Xi’an, China    </a:t>
            </a:r>
            <a:r>
              <a:rPr lang="zh-CN" altLang="en-US" sz="1600">
                <a:solidFill>
                  <a:schemeClr val="bg2"/>
                </a:solidFill>
                <a:latin typeface="Arial" pitchFamily="34" charset="0"/>
                <a:ea typeface="黑体" pitchFamily="49" charset="-122"/>
                <a:sym typeface="Arial" pitchFamily="34" charset="0"/>
              </a:rPr>
              <a:t>光學影像分析與學習中心 </a:t>
            </a:r>
            <a:r>
              <a:rPr lang="en-US" sz="1600">
                <a:solidFill>
                  <a:schemeClr val="bg2"/>
                </a:solidFill>
                <a:latin typeface="Arial" pitchFamily="34" charset="0"/>
                <a:ea typeface="黑体" pitchFamily="49" charset="-122"/>
                <a:sym typeface="Arial" pitchFamily="34" charset="0"/>
              </a:rPr>
              <a:t>· </a:t>
            </a:r>
            <a:r>
              <a:rPr lang="zh-CN" altLang="en-US" sz="1600">
                <a:solidFill>
                  <a:schemeClr val="bg2"/>
                </a:solidFill>
                <a:latin typeface="Arial" pitchFamily="34" charset="0"/>
                <a:ea typeface="黑体" pitchFamily="49" charset="-122"/>
                <a:sym typeface="Arial" pitchFamily="34" charset="0"/>
              </a:rPr>
              <a:t>中國西安 </a:t>
            </a:r>
            <a:r>
              <a:rPr lang="en-US" sz="1600">
                <a:solidFill>
                  <a:schemeClr val="bg2"/>
                </a:solidFill>
                <a:latin typeface="Arial" pitchFamily="34" charset="0"/>
                <a:ea typeface="黑体" pitchFamily="49" charset="-122"/>
                <a:sym typeface="Arial" pitchFamily="34" charset="0"/>
              </a:rPr>
              <a:t>·</a:t>
            </a:r>
            <a:endParaRPr lang="zh-CN" altLang="en-US">
              <a:latin typeface="Arial" pitchFamily="34" charset="0"/>
              <a:ea typeface="黑体" pitchFamily="49" charset="-122"/>
            </a:endParaRPr>
          </a:p>
        </p:txBody>
      </p:sp>
    </p:spTree>
  </p:cSld>
  <p:clrMap bg1="dk2" tx1="lt1" bg2="dk1" tx2="lt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Lst>
  <p:transition/>
  <p:txStyles>
    <p:titleStyle>
      <a:lvl1pPr algn="l" rtl="0" eaLnBrk="0" fontAlgn="base" hangingPunct="0">
        <a:spcBef>
          <a:spcPct val="0"/>
        </a:spcBef>
        <a:spcAft>
          <a:spcPct val="0"/>
        </a:spcAft>
        <a:defRPr sz="3600" b="1">
          <a:solidFill>
            <a:srgbClr val="000066"/>
          </a:solidFill>
          <a:latin typeface="+mj-lt"/>
          <a:ea typeface="+mj-ea"/>
          <a:cs typeface="+mj-cs"/>
          <a:sym typeface="Arial" pitchFamily="34" charset="0"/>
        </a:defRPr>
      </a:lvl1pPr>
      <a:lvl2pPr algn="l" rtl="0" eaLnBrk="0" fontAlgn="base" hangingPunct="0">
        <a:spcBef>
          <a:spcPct val="0"/>
        </a:spcBef>
        <a:spcAft>
          <a:spcPct val="0"/>
        </a:spcAft>
        <a:defRPr sz="3600" b="1">
          <a:solidFill>
            <a:srgbClr val="000066"/>
          </a:solidFill>
          <a:latin typeface="Palatino Linotype" pitchFamily="18" charset="0"/>
          <a:ea typeface="黑体" pitchFamily="49" charset="-122"/>
          <a:sym typeface="Arial" pitchFamily="34" charset="0"/>
        </a:defRPr>
      </a:lvl2pPr>
      <a:lvl3pPr algn="l" rtl="0" eaLnBrk="0" fontAlgn="base" hangingPunct="0">
        <a:spcBef>
          <a:spcPct val="0"/>
        </a:spcBef>
        <a:spcAft>
          <a:spcPct val="0"/>
        </a:spcAft>
        <a:defRPr sz="3600" b="1">
          <a:solidFill>
            <a:srgbClr val="000066"/>
          </a:solidFill>
          <a:latin typeface="Palatino Linotype" pitchFamily="18" charset="0"/>
          <a:ea typeface="黑体" pitchFamily="49" charset="-122"/>
          <a:sym typeface="Arial" pitchFamily="34" charset="0"/>
        </a:defRPr>
      </a:lvl3pPr>
      <a:lvl4pPr algn="l" rtl="0" eaLnBrk="0" fontAlgn="base" hangingPunct="0">
        <a:spcBef>
          <a:spcPct val="0"/>
        </a:spcBef>
        <a:spcAft>
          <a:spcPct val="0"/>
        </a:spcAft>
        <a:defRPr sz="3600" b="1">
          <a:solidFill>
            <a:srgbClr val="000066"/>
          </a:solidFill>
          <a:latin typeface="Palatino Linotype" pitchFamily="18" charset="0"/>
          <a:ea typeface="黑体" pitchFamily="49" charset="-122"/>
          <a:sym typeface="Arial" pitchFamily="34" charset="0"/>
        </a:defRPr>
      </a:lvl4pPr>
      <a:lvl5pPr algn="l" rtl="0" eaLnBrk="0" fontAlgn="base" hangingPunct="0">
        <a:spcBef>
          <a:spcPct val="0"/>
        </a:spcBef>
        <a:spcAft>
          <a:spcPct val="0"/>
        </a:spcAft>
        <a:defRPr sz="3600" b="1">
          <a:solidFill>
            <a:srgbClr val="000066"/>
          </a:solidFill>
          <a:latin typeface="Palatino Linotype" pitchFamily="18" charset="0"/>
          <a:ea typeface="黑体" pitchFamily="49" charset="-122"/>
          <a:sym typeface="Arial" pitchFamily="34" charset="0"/>
        </a:defRPr>
      </a:lvl5pPr>
      <a:lvl6pPr marL="457200" algn="l" rtl="0" eaLnBrk="0" fontAlgn="base" hangingPunct="0">
        <a:spcBef>
          <a:spcPct val="0"/>
        </a:spcBef>
        <a:spcAft>
          <a:spcPct val="0"/>
        </a:spcAft>
        <a:defRPr sz="3600" b="1">
          <a:solidFill>
            <a:srgbClr val="000066"/>
          </a:solidFill>
          <a:latin typeface="Palatino Linotype" pitchFamily="18" charset="0"/>
          <a:ea typeface="黑体" pitchFamily="49" charset="-122"/>
          <a:sym typeface="Arial" pitchFamily="34" charset="0"/>
        </a:defRPr>
      </a:lvl6pPr>
      <a:lvl7pPr marL="914400" algn="l" rtl="0" eaLnBrk="0" fontAlgn="base" hangingPunct="0">
        <a:spcBef>
          <a:spcPct val="0"/>
        </a:spcBef>
        <a:spcAft>
          <a:spcPct val="0"/>
        </a:spcAft>
        <a:defRPr sz="3600" b="1">
          <a:solidFill>
            <a:srgbClr val="000066"/>
          </a:solidFill>
          <a:latin typeface="Palatino Linotype" pitchFamily="18" charset="0"/>
          <a:ea typeface="黑体" pitchFamily="49" charset="-122"/>
          <a:sym typeface="Arial" pitchFamily="34" charset="0"/>
        </a:defRPr>
      </a:lvl7pPr>
      <a:lvl8pPr marL="1371600" algn="l" rtl="0" eaLnBrk="0" fontAlgn="base" hangingPunct="0">
        <a:spcBef>
          <a:spcPct val="0"/>
        </a:spcBef>
        <a:spcAft>
          <a:spcPct val="0"/>
        </a:spcAft>
        <a:defRPr sz="3600" b="1">
          <a:solidFill>
            <a:srgbClr val="000066"/>
          </a:solidFill>
          <a:latin typeface="Palatino Linotype" pitchFamily="18" charset="0"/>
          <a:ea typeface="黑体" pitchFamily="49" charset="-122"/>
          <a:sym typeface="Arial" pitchFamily="34" charset="0"/>
        </a:defRPr>
      </a:lvl8pPr>
      <a:lvl9pPr marL="1828800" algn="l" rtl="0" eaLnBrk="0" fontAlgn="base" hangingPunct="0">
        <a:spcBef>
          <a:spcPct val="0"/>
        </a:spcBef>
        <a:spcAft>
          <a:spcPct val="0"/>
        </a:spcAft>
        <a:defRPr sz="3600" b="1">
          <a:solidFill>
            <a:srgbClr val="000066"/>
          </a:solidFill>
          <a:latin typeface="Palatino Linotype" pitchFamily="18" charset="0"/>
          <a:ea typeface="黑体" pitchFamily="49" charset="-122"/>
          <a:sym typeface="Arial" pitchFamily="34" charset="0"/>
        </a:defRPr>
      </a:lvl9pPr>
    </p:titleStyle>
    <p:bodyStyle>
      <a:lvl1pPr marL="342900" indent="-342900" algn="l" defTabSz="0" rtl="0" eaLnBrk="0" fontAlgn="base" hangingPunct="0">
        <a:spcBef>
          <a:spcPct val="20000"/>
        </a:spcBef>
        <a:spcAft>
          <a:spcPct val="0"/>
        </a:spcAft>
        <a:buClr>
          <a:srgbClr val="000066"/>
        </a:buClr>
        <a:buSzPct val="80000"/>
        <a:buFont typeface="Wingdings" pitchFamily="2" charset="2"/>
        <a:buChar char="n"/>
        <a:defRPr sz="3200">
          <a:solidFill>
            <a:schemeClr val="bg1"/>
          </a:solidFill>
          <a:latin typeface="+mn-lt"/>
          <a:ea typeface="+mn-ea"/>
          <a:cs typeface="+mn-cs"/>
          <a:sym typeface="Arial" pitchFamily="34" charset="0"/>
        </a:defRPr>
      </a:lvl1pPr>
      <a:lvl2pPr marL="742950" indent="-285750" algn="l" defTabSz="0" rtl="0" eaLnBrk="0" fontAlgn="base" hangingPunct="0">
        <a:spcBef>
          <a:spcPct val="20000"/>
        </a:spcBef>
        <a:spcAft>
          <a:spcPct val="0"/>
        </a:spcAft>
        <a:buClr>
          <a:srgbClr val="0000CC"/>
        </a:buClr>
        <a:buSzPct val="80000"/>
        <a:buFont typeface="Wingdings" pitchFamily="2" charset="2"/>
        <a:buChar char="n"/>
        <a:defRPr sz="2800">
          <a:solidFill>
            <a:schemeClr val="bg1"/>
          </a:solidFill>
          <a:latin typeface="+mn-lt"/>
          <a:ea typeface="+mn-ea"/>
          <a:sym typeface="Arial" pitchFamily="34" charset="0"/>
        </a:defRPr>
      </a:lvl2pPr>
      <a:lvl3pPr marL="1143000" indent="-228600" algn="l" defTabSz="0" rtl="0" eaLnBrk="0" fontAlgn="base" hangingPunct="0">
        <a:spcBef>
          <a:spcPct val="20000"/>
        </a:spcBef>
        <a:spcAft>
          <a:spcPct val="0"/>
        </a:spcAft>
        <a:buClr>
          <a:srgbClr val="3333FF"/>
        </a:buClr>
        <a:buSzPct val="80000"/>
        <a:buFont typeface="Wingdings" pitchFamily="2" charset="2"/>
        <a:buChar char="n"/>
        <a:defRPr sz="2400">
          <a:solidFill>
            <a:srgbClr val="103A84"/>
          </a:solidFill>
          <a:latin typeface="+mn-ea"/>
          <a:ea typeface="+mn-ea"/>
          <a:sym typeface="Arial" pitchFamily="34" charset="0"/>
        </a:defRPr>
      </a:lvl3pPr>
      <a:lvl4pPr marL="1600200" indent="-228600" algn="l" defTabSz="0" rtl="0" eaLnBrk="0" fontAlgn="base" hangingPunct="0">
        <a:spcBef>
          <a:spcPct val="20000"/>
        </a:spcBef>
        <a:spcAft>
          <a:spcPct val="0"/>
        </a:spcAft>
        <a:buClr>
          <a:srgbClr val="3333FF"/>
        </a:buClr>
        <a:buSzPct val="80000"/>
        <a:buFont typeface="Wingdings" pitchFamily="2" charset="2"/>
        <a:buChar char="–"/>
        <a:defRPr>
          <a:solidFill>
            <a:srgbClr val="103A84"/>
          </a:solidFill>
          <a:latin typeface="+mn-ea"/>
          <a:ea typeface="+mn-ea"/>
          <a:sym typeface="Arial" pitchFamily="34" charset="0"/>
        </a:defRPr>
      </a:lvl4pPr>
      <a:lvl5pPr marL="2057400" indent="-228600" algn="l" defTabSz="0" rtl="0" eaLnBrk="0" fontAlgn="base" hangingPunct="0">
        <a:spcBef>
          <a:spcPct val="20000"/>
        </a:spcBef>
        <a:spcAft>
          <a:spcPct val="0"/>
        </a:spcAft>
        <a:buClr>
          <a:srgbClr val="3333FF"/>
        </a:buClr>
        <a:buSzPct val="80000"/>
        <a:buFont typeface="Wingdings" pitchFamily="2" charset="2"/>
        <a:buChar char="»"/>
        <a:defRPr>
          <a:solidFill>
            <a:schemeClr val="bg1"/>
          </a:solidFill>
          <a:latin typeface="+mn-lt"/>
          <a:ea typeface="+mn-ea"/>
          <a:sym typeface="Arial" pitchFamily="34" charset="0"/>
        </a:defRPr>
      </a:lvl5pPr>
      <a:lvl6pPr marL="2514600" indent="-228600" algn="l" defTabSz="0" rtl="0" eaLnBrk="0" fontAlgn="base" hangingPunct="0">
        <a:spcBef>
          <a:spcPct val="20000"/>
        </a:spcBef>
        <a:spcAft>
          <a:spcPct val="0"/>
        </a:spcAft>
        <a:buClr>
          <a:srgbClr val="3333FF"/>
        </a:buClr>
        <a:buSzPct val="80000"/>
        <a:buFont typeface="Wingdings" pitchFamily="2" charset="2"/>
        <a:buChar char="»"/>
        <a:defRPr>
          <a:solidFill>
            <a:schemeClr val="bg1"/>
          </a:solidFill>
          <a:latin typeface="+mn-lt"/>
          <a:ea typeface="+mn-ea"/>
          <a:sym typeface="Arial" pitchFamily="34" charset="0"/>
        </a:defRPr>
      </a:lvl6pPr>
      <a:lvl7pPr marL="2971800" indent="-228600" algn="l" defTabSz="0" rtl="0" eaLnBrk="0" fontAlgn="base" hangingPunct="0">
        <a:spcBef>
          <a:spcPct val="20000"/>
        </a:spcBef>
        <a:spcAft>
          <a:spcPct val="0"/>
        </a:spcAft>
        <a:buClr>
          <a:srgbClr val="3333FF"/>
        </a:buClr>
        <a:buSzPct val="80000"/>
        <a:buFont typeface="Wingdings" pitchFamily="2" charset="2"/>
        <a:buChar char="»"/>
        <a:defRPr>
          <a:solidFill>
            <a:schemeClr val="bg1"/>
          </a:solidFill>
          <a:latin typeface="+mn-lt"/>
          <a:ea typeface="+mn-ea"/>
          <a:sym typeface="Arial" pitchFamily="34" charset="0"/>
        </a:defRPr>
      </a:lvl7pPr>
      <a:lvl8pPr marL="3429000" indent="-228600" algn="l" defTabSz="0" rtl="0" eaLnBrk="0" fontAlgn="base" hangingPunct="0">
        <a:spcBef>
          <a:spcPct val="20000"/>
        </a:spcBef>
        <a:spcAft>
          <a:spcPct val="0"/>
        </a:spcAft>
        <a:buClr>
          <a:srgbClr val="3333FF"/>
        </a:buClr>
        <a:buSzPct val="80000"/>
        <a:buFont typeface="Wingdings" pitchFamily="2" charset="2"/>
        <a:buChar char="»"/>
        <a:defRPr>
          <a:solidFill>
            <a:schemeClr val="bg1"/>
          </a:solidFill>
          <a:latin typeface="+mn-lt"/>
          <a:ea typeface="+mn-ea"/>
          <a:sym typeface="Arial" pitchFamily="34" charset="0"/>
        </a:defRPr>
      </a:lvl8pPr>
      <a:lvl9pPr marL="3886200" indent="-228600" algn="l" defTabSz="0" rtl="0" eaLnBrk="0" fontAlgn="base" hangingPunct="0">
        <a:spcBef>
          <a:spcPct val="20000"/>
        </a:spcBef>
        <a:spcAft>
          <a:spcPct val="0"/>
        </a:spcAft>
        <a:buClr>
          <a:srgbClr val="3333FF"/>
        </a:buClr>
        <a:buSzPct val="80000"/>
        <a:buFont typeface="Wingdings" pitchFamily="2" charset="2"/>
        <a:buChar char="»"/>
        <a:defRPr>
          <a:solidFill>
            <a:schemeClr val="bg1"/>
          </a:solidFill>
          <a:latin typeface="+mn-lt"/>
          <a:ea typeface="+mn-ea"/>
          <a:sym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10.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21.jpeg"/><Relationship Id="rId4" Type="http://schemas.openxmlformats.org/officeDocument/2006/relationships/image" Target="../media/image9.png"/><Relationship Id="rId9" Type="http://schemas.openxmlformats.org/officeDocument/2006/relationships/image" Target="../media/image20.wmf"/></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1.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9.png"/><Relationship Id="rId5" Type="http://schemas.openxmlformats.org/officeDocument/2006/relationships/image" Target="../media/image20.wmf"/><Relationship Id="rId10" Type="http://schemas.openxmlformats.org/officeDocument/2006/relationships/image" Target="../media/image18.png"/><Relationship Id="rId4" Type="http://schemas.openxmlformats.org/officeDocument/2006/relationships/oleObject" Target="../embeddings/oleObject2.bin"/><Relationship Id="rId9" Type="http://schemas.openxmlformats.org/officeDocument/2006/relationships/image" Target="../media/image21.jpe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12.xm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19.png"/><Relationship Id="rId5" Type="http://schemas.openxmlformats.org/officeDocument/2006/relationships/image" Target="../media/image20.wmf"/><Relationship Id="rId10" Type="http://schemas.openxmlformats.org/officeDocument/2006/relationships/image" Target="../media/image18.png"/><Relationship Id="rId4" Type="http://schemas.openxmlformats.org/officeDocument/2006/relationships/oleObject" Target="../embeddings/oleObject4.bin"/><Relationship Id="rId9" Type="http://schemas.openxmlformats.org/officeDocument/2006/relationships/image" Target="../media/image21.jpeg"/></Relationships>
</file>

<file path=ppt/slides/_rels/slide13.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18" Type="http://schemas.openxmlformats.org/officeDocument/2006/relationships/image" Target="../media/image38.jpeg"/><Relationship Id="rId3" Type="http://schemas.openxmlformats.org/officeDocument/2006/relationships/image" Target="../media/image23.jpeg"/><Relationship Id="rId21" Type="http://schemas.openxmlformats.org/officeDocument/2006/relationships/image" Target="../media/image41.jpeg"/><Relationship Id="rId7" Type="http://schemas.openxmlformats.org/officeDocument/2006/relationships/image" Target="../media/image27.jpeg"/><Relationship Id="rId12" Type="http://schemas.openxmlformats.org/officeDocument/2006/relationships/image" Target="../media/image32.jpeg"/><Relationship Id="rId17" Type="http://schemas.openxmlformats.org/officeDocument/2006/relationships/image" Target="../media/image37.jpeg"/><Relationship Id="rId2" Type="http://schemas.openxmlformats.org/officeDocument/2006/relationships/notesSlide" Target="../notesSlides/notesSlide13.xml"/><Relationship Id="rId16" Type="http://schemas.openxmlformats.org/officeDocument/2006/relationships/image" Target="../media/image36.jpeg"/><Relationship Id="rId20"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5" Type="http://schemas.openxmlformats.org/officeDocument/2006/relationships/image" Target="../media/image35.jpeg"/><Relationship Id="rId10" Type="http://schemas.openxmlformats.org/officeDocument/2006/relationships/image" Target="../media/image30.jpeg"/><Relationship Id="rId19" Type="http://schemas.openxmlformats.org/officeDocument/2006/relationships/image" Target="../media/image39.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jpeg"/><Relationship Id="rId22" Type="http://schemas.openxmlformats.org/officeDocument/2006/relationships/image" Target="../media/image42.jpeg"/></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18" Type="http://schemas.openxmlformats.org/officeDocument/2006/relationships/image" Target="../media/image37.jpeg"/><Relationship Id="rId26" Type="http://schemas.openxmlformats.org/officeDocument/2006/relationships/image" Target="../media/image44.jpeg"/><Relationship Id="rId3" Type="http://schemas.openxmlformats.org/officeDocument/2006/relationships/notesSlide" Target="../notesSlides/notesSlide14.xml"/><Relationship Id="rId21" Type="http://schemas.openxmlformats.org/officeDocument/2006/relationships/image" Target="../media/image40.jpeg"/><Relationship Id="rId7" Type="http://schemas.openxmlformats.org/officeDocument/2006/relationships/image" Target="../media/image26.jpeg"/><Relationship Id="rId12" Type="http://schemas.openxmlformats.org/officeDocument/2006/relationships/image" Target="../media/image31.jpeg"/><Relationship Id="rId17" Type="http://schemas.openxmlformats.org/officeDocument/2006/relationships/image" Target="../media/image36.jpeg"/><Relationship Id="rId25" Type="http://schemas.openxmlformats.org/officeDocument/2006/relationships/image" Target="../media/image43.wmf"/><Relationship Id="rId2" Type="http://schemas.openxmlformats.org/officeDocument/2006/relationships/slideLayout" Target="../slideLayouts/slideLayout2.xml"/><Relationship Id="rId16" Type="http://schemas.openxmlformats.org/officeDocument/2006/relationships/image" Target="../media/image35.jpeg"/><Relationship Id="rId20" Type="http://schemas.openxmlformats.org/officeDocument/2006/relationships/image" Target="../media/image39.jpeg"/><Relationship Id="rId29" Type="http://schemas.openxmlformats.org/officeDocument/2006/relationships/image" Target="../media/image47.jpeg"/><Relationship Id="rId1" Type="http://schemas.openxmlformats.org/officeDocument/2006/relationships/vmlDrawing" Target="../drawings/vmlDrawing4.vml"/><Relationship Id="rId6" Type="http://schemas.openxmlformats.org/officeDocument/2006/relationships/image" Target="../media/image25.jpeg"/><Relationship Id="rId11" Type="http://schemas.openxmlformats.org/officeDocument/2006/relationships/image" Target="../media/image30.jpeg"/><Relationship Id="rId24" Type="http://schemas.openxmlformats.org/officeDocument/2006/relationships/oleObject" Target="../embeddings/oleObject6.bin"/><Relationship Id="rId5" Type="http://schemas.openxmlformats.org/officeDocument/2006/relationships/image" Target="../media/image24.jpeg"/><Relationship Id="rId15" Type="http://schemas.openxmlformats.org/officeDocument/2006/relationships/image" Target="../media/image34.jpeg"/><Relationship Id="rId23" Type="http://schemas.openxmlformats.org/officeDocument/2006/relationships/image" Target="../media/image42.jpeg"/><Relationship Id="rId28" Type="http://schemas.openxmlformats.org/officeDocument/2006/relationships/image" Target="../media/image46.jpeg"/><Relationship Id="rId10" Type="http://schemas.openxmlformats.org/officeDocument/2006/relationships/image" Target="../media/image29.jpeg"/><Relationship Id="rId19" Type="http://schemas.openxmlformats.org/officeDocument/2006/relationships/image" Target="../media/image38.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 Id="rId22" Type="http://schemas.openxmlformats.org/officeDocument/2006/relationships/image" Target="../media/image41.jpeg"/><Relationship Id="rId27" Type="http://schemas.openxmlformats.org/officeDocument/2006/relationships/image" Target="../media/image45.jpeg"/></Relationships>
</file>

<file path=ppt/slides/_rels/slide15.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18" Type="http://schemas.openxmlformats.org/officeDocument/2006/relationships/image" Target="../media/image37.jpeg"/><Relationship Id="rId26" Type="http://schemas.openxmlformats.org/officeDocument/2006/relationships/image" Target="../media/image49.jpeg"/><Relationship Id="rId3" Type="http://schemas.openxmlformats.org/officeDocument/2006/relationships/notesSlide" Target="../notesSlides/notesSlide15.xml"/><Relationship Id="rId21" Type="http://schemas.openxmlformats.org/officeDocument/2006/relationships/image" Target="../media/image40.jpeg"/><Relationship Id="rId7" Type="http://schemas.openxmlformats.org/officeDocument/2006/relationships/image" Target="../media/image26.jpeg"/><Relationship Id="rId12" Type="http://schemas.openxmlformats.org/officeDocument/2006/relationships/image" Target="../media/image31.jpeg"/><Relationship Id="rId17" Type="http://schemas.openxmlformats.org/officeDocument/2006/relationships/image" Target="../media/image36.jpeg"/><Relationship Id="rId25" Type="http://schemas.openxmlformats.org/officeDocument/2006/relationships/image" Target="../media/image43.wmf"/><Relationship Id="rId2" Type="http://schemas.openxmlformats.org/officeDocument/2006/relationships/slideLayout" Target="../slideLayouts/slideLayout2.xml"/><Relationship Id="rId16" Type="http://schemas.openxmlformats.org/officeDocument/2006/relationships/image" Target="../media/image35.jpeg"/><Relationship Id="rId20" Type="http://schemas.openxmlformats.org/officeDocument/2006/relationships/image" Target="../media/image39.jpeg"/><Relationship Id="rId29" Type="http://schemas.openxmlformats.org/officeDocument/2006/relationships/image" Target="../media/image44.jpeg"/><Relationship Id="rId1" Type="http://schemas.openxmlformats.org/officeDocument/2006/relationships/vmlDrawing" Target="../drawings/vmlDrawing5.vml"/><Relationship Id="rId6" Type="http://schemas.openxmlformats.org/officeDocument/2006/relationships/image" Target="../media/image25.jpeg"/><Relationship Id="rId11" Type="http://schemas.openxmlformats.org/officeDocument/2006/relationships/image" Target="../media/image30.jpeg"/><Relationship Id="rId24" Type="http://schemas.openxmlformats.org/officeDocument/2006/relationships/oleObject" Target="../embeddings/oleObject7.bin"/><Relationship Id="rId32" Type="http://schemas.openxmlformats.org/officeDocument/2006/relationships/image" Target="../media/image47.jpeg"/><Relationship Id="rId5" Type="http://schemas.openxmlformats.org/officeDocument/2006/relationships/image" Target="../media/image24.jpeg"/><Relationship Id="rId15" Type="http://schemas.openxmlformats.org/officeDocument/2006/relationships/image" Target="../media/image34.jpeg"/><Relationship Id="rId23" Type="http://schemas.openxmlformats.org/officeDocument/2006/relationships/image" Target="../media/image42.jpeg"/><Relationship Id="rId28" Type="http://schemas.openxmlformats.org/officeDocument/2006/relationships/image" Target="../media/image48.wmf"/><Relationship Id="rId10" Type="http://schemas.openxmlformats.org/officeDocument/2006/relationships/image" Target="../media/image29.jpeg"/><Relationship Id="rId19" Type="http://schemas.openxmlformats.org/officeDocument/2006/relationships/image" Target="../media/image38.jpeg"/><Relationship Id="rId31" Type="http://schemas.openxmlformats.org/officeDocument/2006/relationships/image" Target="../media/image46.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 Id="rId22" Type="http://schemas.openxmlformats.org/officeDocument/2006/relationships/image" Target="../media/image41.jpeg"/><Relationship Id="rId27" Type="http://schemas.openxmlformats.org/officeDocument/2006/relationships/oleObject" Target="../embeddings/oleObject8.bin"/><Relationship Id="rId30" Type="http://schemas.openxmlformats.org/officeDocument/2006/relationships/image" Target="../media/image45.jpeg"/></Relationships>
</file>

<file path=ppt/slides/_rels/slide16.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18" Type="http://schemas.openxmlformats.org/officeDocument/2006/relationships/image" Target="../media/image37.jpeg"/><Relationship Id="rId26" Type="http://schemas.openxmlformats.org/officeDocument/2006/relationships/image" Target="../media/image49.jpeg"/><Relationship Id="rId3" Type="http://schemas.openxmlformats.org/officeDocument/2006/relationships/notesSlide" Target="../notesSlides/notesSlide16.xml"/><Relationship Id="rId21" Type="http://schemas.openxmlformats.org/officeDocument/2006/relationships/image" Target="../media/image40.jpeg"/><Relationship Id="rId7" Type="http://schemas.openxmlformats.org/officeDocument/2006/relationships/image" Target="../media/image26.jpeg"/><Relationship Id="rId12" Type="http://schemas.openxmlformats.org/officeDocument/2006/relationships/image" Target="../media/image31.jpeg"/><Relationship Id="rId17" Type="http://schemas.openxmlformats.org/officeDocument/2006/relationships/image" Target="../media/image36.jpeg"/><Relationship Id="rId25" Type="http://schemas.openxmlformats.org/officeDocument/2006/relationships/image" Target="../media/image43.wmf"/><Relationship Id="rId2" Type="http://schemas.openxmlformats.org/officeDocument/2006/relationships/slideLayout" Target="../slideLayouts/slideLayout2.xml"/><Relationship Id="rId16" Type="http://schemas.openxmlformats.org/officeDocument/2006/relationships/image" Target="../media/image35.jpeg"/><Relationship Id="rId20" Type="http://schemas.openxmlformats.org/officeDocument/2006/relationships/image" Target="../media/image39.jpeg"/><Relationship Id="rId29" Type="http://schemas.openxmlformats.org/officeDocument/2006/relationships/image" Target="../media/image44.jpeg"/><Relationship Id="rId1" Type="http://schemas.openxmlformats.org/officeDocument/2006/relationships/vmlDrawing" Target="../drawings/vmlDrawing6.vml"/><Relationship Id="rId6" Type="http://schemas.openxmlformats.org/officeDocument/2006/relationships/image" Target="../media/image25.jpeg"/><Relationship Id="rId11" Type="http://schemas.openxmlformats.org/officeDocument/2006/relationships/image" Target="../media/image30.jpeg"/><Relationship Id="rId24" Type="http://schemas.openxmlformats.org/officeDocument/2006/relationships/oleObject" Target="../embeddings/oleObject9.bin"/><Relationship Id="rId32" Type="http://schemas.openxmlformats.org/officeDocument/2006/relationships/image" Target="../media/image47.jpeg"/><Relationship Id="rId5" Type="http://schemas.openxmlformats.org/officeDocument/2006/relationships/image" Target="../media/image24.jpeg"/><Relationship Id="rId15" Type="http://schemas.openxmlformats.org/officeDocument/2006/relationships/image" Target="../media/image34.jpeg"/><Relationship Id="rId23" Type="http://schemas.openxmlformats.org/officeDocument/2006/relationships/image" Target="../media/image42.jpeg"/><Relationship Id="rId28" Type="http://schemas.openxmlformats.org/officeDocument/2006/relationships/image" Target="../media/image48.wmf"/><Relationship Id="rId10" Type="http://schemas.openxmlformats.org/officeDocument/2006/relationships/image" Target="../media/image29.jpeg"/><Relationship Id="rId19" Type="http://schemas.openxmlformats.org/officeDocument/2006/relationships/image" Target="../media/image38.jpeg"/><Relationship Id="rId31" Type="http://schemas.openxmlformats.org/officeDocument/2006/relationships/image" Target="../media/image46.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 Id="rId22" Type="http://schemas.openxmlformats.org/officeDocument/2006/relationships/image" Target="../media/image41.jpeg"/><Relationship Id="rId27" Type="http://schemas.openxmlformats.org/officeDocument/2006/relationships/oleObject" Target="../embeddings/oleObject10.bin"/><Relationship Id="rId30" Type="http://schemas.openxmlformats.org/officeDocument/2006/relationships/image" Target="../media/image45.jpeg"/></Relationships>
</file>

<file path=ppt/slides/_rels/slide17.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18" Type="http://schemas.openxmlformats.org/officeDocument/2006/relationships/image" Target="../media/image37.jpeg"/><Relationship Id="rId26" Type="http://schemas.openxmlformats.org/officeDocument/2006/relationships/image" Target="../media/image48.wmf"/><Relationship Id="rId3" Type="http://schemas.openxmlformats.org/officeDocument/2006/relationships/notesSlide" Target="../notesSlides/notesSlide17.xml"/><Relationship Id="rId21" Type="http://schemas.openxmlformats.org/officeDocument/2006/relationships/image" Target="../media/image40.jpeg"/><Relationship Id="rId7" Type="http://schemas.openxmlformats.org/officeDocument/2006/relationships/image" Target="../media/image26.jpeg"/><Relationship Id="rId12" Type="http://schemas.openxmlformats.org/officeDocument/2006/relationships/image" Target="../media/image31.jpeg"/><Relationship Id="rId17" Type="http://schemas.openxmlformats.org/officeDocument/2006/relationships/image" Target="../media/image36.jpeg"/><Relationship Id="rId25"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image" Target="../media/image35.jpeg"/><Relationship Id="rId20" Type="http://schemas.openxmlformats.org/officeDocument/2006/relationships/image" Target="../media/image39.jpeg"/><Relationship Id="rId29" Type="http://schemas.openxmlformats.org/officeDocument/2006/relationships/image" Target="../media/image46.jpeg"/><Relationship Id="rId1" Type="http://schemas.openxmlformats.org/officeDocument/2006/relationships/vmlDrawing" Target="../drawings/vmlDrawing7.vml"/><Relationship Id="rId6" Type="http://schemas.openxmlformats.org/officeDocument/2006/relationships/image" Target="../media/image25.jpeg"/><Relationship Id="rId11" Type="http://schemas.openxmlformats.org/officeDocument/2006/relationships/image" Target="../media/image30.jpeg"/><Relationship Id="rId24" Type="http://schemas.openxmlformats.org/officeDocument/2006/relationships/image" Target="../media/image49.jpeg"/><Relationship Id="rId32" Type="http://schemas.openxmlformats.org/officeDocument/2006/relationships/image" Target="../media/image43.wmf"/><Relationship Id="rId5" Type="http://schemas.openxmlformats.org/officeDocument/2006/relationships/image" Target="../media/image24.jpeg"/><Relationship Id="rId15" Type="http://schemas.openxmlformats.org/officeDocument/2006/relationships/image" Target="../media/image34.jpeg"/><Relationship Id="rId23" Type="http://schemas.openxmlformats.org/officeDocument/2006/relationships/image" Target="../media/image42.jpeg"/><Relationship Id="rId28" Type="http://schemas.openxmlformats.org/officeDocument/2006/relationships/image" Target="../media/image45.jpeg"/><Relationship Id="rId10" Type="http://schemas.openxmlformats.org/officeDocument/2006/relationships/image" Target="../media/image29.jpeg"/><Relationship Id="rId19" Type="http://schemas.openxmlformats.org/officeDocument/2006/relationships/image" Target="../media/image38.jpeg"/><Relationship Id="rId31" Type="http://schemas.openxmlformats.org/officeDocument/2006/relationships/oleObject" Target="../embeddings/oleObject12.bin"/><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 Id="rId22" Type="http://schemas.openxmlformats.org/officeDocument/2006/relationships/image" Target="../media/image41.jpeg"/><Relationship Id="rId27" Type="http://schemas.openxmlformats.org/officeDocument/2006/relationships/image" Target="../media/image44.jpeg"/><Relationship Id="rId30" Type="http://schemas.openxmlformats.org/officeDocument/2006/relationships/image" Target="../media/image47.jpe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image" Target="../media/image59.wmf"/><Relationship Id="rId18" Type="http://schemas.openxmlformats.org/officeDocument/2006/relationships/image" Target="../media/image67.jpeg"/><Relationship Id="rId26" Type="http://schemas.openxmlformats.org/officeDocument/2006/relationships/image" Target="../media/image75.jpeg"/><Relationship Id="rId39" Type="http://schemas.openxmlformats.org/officeDocument/2006/relationships/image" Target="../media/image88.jpeg"/><Relationship Id="rId3" Type="http://schemas.openxmlformats.org/officeDocument/2006/relationships/notesSlide" Target="../notesSlides/notesSlide22.xml"/><Relationship Id="rId21" Type="http://schemas.openxmlformats.org/officeDocument/2006/relationships/image" Target="../media/image70.jpeg"/><Relationship Id="rId34" Type="http://schemas.openxmlformats.org/officeDocument/2006/relationships/image" Target="../media/image83.jpeg"/><Relationship Id="rId42" Type="http://schemas.openxmlformats.org/officeDocument/2006/relationships/image" Target="../media/image91.jpeg"/><Relationship Id="rId7" Type="http://schemas.openxmlformats.org/officeDocument/2006/relationships/oleObject" Target="../embeddings/oleObject14.bin"/><Relationship Id="rId12" Type="http://schemas.openxmlformats.org/officeDocument/2006/relationships/oleObject" Target="../embeddings/oleObject16.bin"/><Relationship Id="rId17" Type="http://schemas.openxmlformats.org/officeDocument/2006/relationships/image" Target="../media/image66.jpeg"/><Relationship Id="rId25" Type="http://schemas.openxmlformats.org/officeDocument/2006/relationships/image" Target="../media/image74.jpeg"/><Relationship Id="rId33" Type="http://schemas.openxmlformats.org/officeDocument/2006/relationships/image" Target="../media/image82.jpeg"/><Relationship Id="rId38" Type="http://schemas.openxmlformats.org/officeDocument/2006/relationships/image" Target="../media/image87.jpeg"/><Relationship Id="rId46" Type="http://schemas.openxmlformats.org/officeDocument/2006/relationships/image" Target="../media/image93.png"/><Relationship Id="rId2" Type="http://schemas.openxmlformats.org/officeDocument/2006/relationships/slideLayout" Target="../slideLayouts/slideLayout15.xml"/><Relationship Id="rId16" Type="http://schemas.openxmlformats.org/officeDocument/2006/relationships/image" Target="../media/image65.jpeg"/><Relationship Id="rId20" Type="http://schemas.openxmlformats.org/officeDocument/2006/relationships/image" Target="../media/image69.jpeg"/><Relationship Id="rId29" Type="http://schemas.openxmlformats.org/officeDocument/2006/relationships/image" Target="../media/image78.jpeg"/><Relationship Id="rId41" Type="http://schemas.openxmlformats.org/officeDocument/2006/relationships/image" Target="../media/image90.jpeg"/><Relationship Id="rId1" Type="http://schemas.openxmlformats.org/officeDocument/2006/relationships/vmlDrawing" Target="../drawings/vmlDrawing8.vml"/><Relationship Id="rId6" Type="http://schemas.openxmlformats.org/officeDocument/2006/relationships/image" Target="../media/image56.wmf"/><Relationship Id="rId11" Type="http://schemas.openxmlformats.org/officeDocument/2006/relationships/image" Target="../media/image62.jpeg"/><Relationship Id="rId24" Type="http://schemas.openxmlformats.org/officeDocument/2006/relationships/image" Target="../media/image73.jpeg"/><Relationship Id="rId32" Type="http://schemas.openxmlformats.org/officeDocument/2006/relationships/image" Target="../media/image81.jpeg"/><Relationship Id="rId37" Type="http://schemas.openxmlformats.org/officeDocument/2006/relationships/image" Target="../media/image86.jpeg"/><Relationship Id="rId40" Type="http://schemas.openxmlformats.org/officeDocument/2006/relationships/image" Target="../media/image89.jpeg"/><Relationship Id="rId45" Type="http://schemas.openxmlformats.org/officeDocument/2006/relationships/image" Target="../media/image60.wmf"/><Relationship Id="rId5" Type="http://schemas.openxmlformats.org/officeDocument/2006/relationships/oleObject" Target="../embeddings/oleObject13.bin"/><Relationship Id="rId15" Type="http://schemas.openxmlformats.org/officeDocument/2006/relationships/image" Target="../media/image64.jpeg"/><Relationship Id="rId23" Type="http://schemas.openxmlformats.org/officeDocument/2006/relationships/image" Target="../media/image72.jpeg"/><Relationship Id="rId28" Type="http://schemas.openxmlformats.org/officeDocument/2006/relationships/image" Target="../media/image77.jpeg"/><Relationship Id="rId36" Type="http://schemas.openxmlformats.org/officeDocument/2006/relationships/image" Target="../media/image85.jpeg"/><Relationship Id="rId10" Type="http://schemas.openxmlformats.org/officeDocument/2006/relationships/image" Target="../media/image58.wmf"/><Relationship Id="rId19" Type="http://schemas.openxmlformats.org/officeDocument/2006/relationships/image" Target="../media/image68.jpeg"/><Relationship Id="rId31" Type="http://schemas.openxmlformats.org/officeDocument/2006/relationships/image" Target="../media/image80.jpeg"/><Relationship Id="rId44" Type="http://schemas.openxmlformats.org/officeDocument/2006/relationships/oleObject" Target="../embeddings/oleObject17.bin"/><Relationship Id="rId4" Type="http://schemas.openxmlformats.org/officeDocument/2006/relationships/image" Target="../media/image61.png"/><Relationship Id="rId9" Type="http://schemas.openxmlformats.org/officeDocument/2006/relationships/oleObject" Target="../embeddings/oleObject15.bin"/><Relationship Id="rId14" Type="http://schemas.openxmlformats.org/officeDocument/2006/relationships/image" Target="../media/image63.jpeg"/><Relationship Id="rId22" Type="http://schemas.openxmlformats.org/officeDocument/2006/relationships/image" Target="../media/image71.jpeg"/><Relationship Id="rId27" Type="http://schemas.openxmlformats.org/officeDocument/2006/relationships/image" Target="../media/image76.jpeg"/><Relationship Id="rId30" Type="http://schemas.openxmlformats.org/officeDocument/2006/relationships/image" Target="../media/image79.jpeg"/><Relationship Id="rId35" Type="http://schemas.openxmlformats.org/officeDocument/2006/relationships/image" Target="../media/image84.jpeg"/><Relationship Id="rId43" Type="http://schemas.openxmlformats.org/officeDocument/2006/relationships/image" Target="../media/image9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94.wmf"/><Relationship Id="rId4" Type="http://schemas.openxmlformats.org/officeDocument/2006/relationships/oleObject" Target="../embeddings/oleObject18.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24.xml"/><Relationship Id="rId7"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0.bin"/><Relationship Id="rId11" Type="http://schemas.openxmlformats.org/officeDocument/2006/relationships/image" Target="../media/image97.wmf"/><Relationship Id="rId5" Type="http://schemas.openxmlformats.org/officeDocument/2006/relationships/image" Target="../media/image94.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96.wmf"/></Relationships>
</file>

<file path=ppt/slides/_rels/slide25.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106.jpeg"/><Relationship Id="rId18" Type="http://schemas.openxmlformats.org/officeDocument/2006/relationships/image" Target="../media/image111.jpeg"/><Relationship Id="rId26" Type="http://schemas.openxmlformats.org/officeDocument/2006/relationships/image" Target="../media/image119.jpeg"/><Relationship Id="rId39" Type="http://schemas.openxmlformats.org/officeDocument/2006/relationships/image" Target="../media/image94.wmf"/><Relationship Id="rId3" Type="http://schemas.openxmlformats.org/officeDocument/2006/relationships/notesSlide" Target="../notesSlides/notesSlide25.xml"/><Relationship Id="rId21" Type="http://schemas.openxmlformats.org/officeDocument/2006/relationships/image" Target="../media/image114.jpeg"/><Relationship Id="rId34" Type="http://schemas.openxmlformats.org/officeDocument/2006/relationships/image" Target="../media/image127.jpeg"/><Relationship Id="rId42" Type="http://schemas.openxmlformats.org/officeDocument/2006/relationships/oleObject" Target="../embeddings/oleObject26.bin"/><Relationship Id="rId7" Type="http://schemas.openxmlformats.org/officeDocument/2006/relationships/image" Target="../media/image100.jpeg"/><Relationship Id="rId12" Type="http://schemas.openxmlformats.org/officeDocument/2006/relationships/image" Target="../media/image105.jpeg"/><Relationship Id="rId17" Type="http://schemas.openxmlformats.org/officeDocument/2006/relationships/image" Target="../media/image110.jpeg"/><Relationship Id="rId25" Type="http://schemas.openxmlformats.org/officeDocument/2006/relationships/image" Target="../media/image118.jpeg"/><Relationship Id="rId33" Type="http://schemas.openxmlformats.org/officeDocument/2006/relationships/image" Target="../media/image126.jpeg"/><Relationship Id="rId38" Type="http://schemas.openxmlformats.org/officeDocument/2006/relationships/oleObject" Target="../embeddings/oleObject24.bin"/><Relationship Id="rId2" Type="http://schemas.openxmlformats.org/officeDocument/2006/relationships/slideLayout" Target="../slideLayouts/slideLayout2.xml"/><Relationship Id="rId16" Type="http://schemas.openxmlformats.org/officeDocument/2006/relationships/image" Target="../media/image109.jpeg"/><Relationship Id="rId20" Type="http://schemas.openxmlformats.org/officeDocument/2006/relationships/image" Target="../media/image113.jpeg"/><Relationship Id="rId29" Type="http://schemas.openxmlformats.org/officeDocument/2006/relationships/image" Target="../media/image122.jpeg"/><Relationship Id="rId41" Type="http://schemas.openxmlformats.org/officeDocument/2006/relationships/image" Target="../media/image95.wmf"/><Relationship Id="rId1" Type="http://schemas.openxmlformats.org/officeDocument/2006/relationships/vmlDrawing" Target="../drawings/vmlDrawing11.vml"/><Relationship Id="rId6" Type="http://schemas.openxmlformats.org/officeDocument/2006/relationships/image" Target="../media/image99.jpeg"/><Relationship Id="rId11" Type="http://schemas.openxmlformats.org/officeDocument/2006/relationships/image" Target="../media/image104.jpeg"/><Relationship Id="rId24" Type="http://schemas.openxmlformats.org/officeDocument/2006/relationships/image" Target="../media/image117.jpeg"/><Relationship Id="rId32" Type="http://schemas.openxmlformats.org/officeDocument/2006/relationships/image" Target="../media/image125.jpeg"/><Relationship Id="rId37" Type="http://schemas.openxmlformats.org/officeDocument/2006/relationships/image" Target="../media/image130.jpeg"/><Relationship Id="rId40" Type="http://schemas.openxmlformats.org/officeDocument/2006/relationships/oleObject" Target="../embeddings/oleObject25.bin"/><Relationship Id="rId45" Type="http://schemas.openxmlformats.org/officeDocument/2006/relationships/image" Target="../media/image97.wmf"/><Relationship Id="rId5" Type="http://schemas.openxmlformats.org/officeDocument/2006/relationships/image" Target="../media/image98.wmf"/><Relationship Id="rId15" Type="http://schemas.openxmlformats.org/officeDocument/2006/relationships/image" Target="../media/image108.jpeg"/><Relationship Id="rId23" Type="http://schemas.openxmlformats.org/officeDocument/2006/relationships/image" Target="../media/image116.jpeg"/><Relationship Id="rId28" Type="http://schemas.openxmlformats.org/officeDocument/2006/relationships/image" Target="../media/image121.jpeg"/><Relationship Id="rId36" Type="http://schemas.openxmlformats.org/officeDocument/2006/relationships/image" Target="../media/image129.jpeg"/><Relationship Id="rId10" Type="http://schemas.openxmlformats.org/officeDocument/2006/relationships/image" Target="../media/image103.jpeg"/><Relationship Id="rId19" Type="http://schemas.openxmlformats.org/officeDocument/2006/relationships/image" Target="../media/image112.jpeg"/><Relationship Id="rId31" Type="http://schemas.openxmlformats.org/officeDocument/2006/relationships/image" Target="../media/image124.jpeg"/><Relationship Id="rId44" Type="http://schemas.openxmlformats.org/officeDocument/2006/relationships/oleObject" Target="../embeddings/oleObject27.bin"/><Relationship Id="rId4" Type="http://schemas.openxmlformats.org/officeDocument/2006/relationships/oleObject" Target="../embeddings/oleObject23.bin"/><Relationship Id="rId9" Type="http://schemas.openxmlformats.org/officeDocument/2006/relationships/image" Target="../media/image102.jpeg"/><Relationship Id="rId14" Type="http://schemas.openxmlformats.org/officeDocument/2006/relationships/image" Target="../media/image107.jpeg"/><Relationship Id="rId22" Type="http://schemas.openxmlformats.org/officeDocument/2006/relationships/image" Target="../media/image115.jpeg"/><Relationship Id="rId27" Type="http://schemas.openxmlformats.org/officeDocument/2006/relationships/image" Target="../media/image120.jpeg"/><Relationship Id="rId30" Type="http://schemas.openxmlformats.org/officeDocument/2006/relationships/image" Target="../media/image123.jpeg"/><Relationship Id="rId35" Type="http://schemas.openxmlformats.org/officeDocument/2006/relationships/image" Target="../media/image128.jpeg"/><Relationship Id="rId43" Type="http://schemas.openxmlformats.org/officeDocument/2006/relationships/image" Target="../media/image96.wmf"/></Relationships>
</file>

<file path=ppt/slides/_rels/slide26.xml.rels><?xml version="1.0" encoding="UTF-8" standalone="yes"?>
<Relationships xmlns="http://schemas.openxmlformats.org/package/2006/relationships"><Relationship Id="rId8" Type="http://schemas.openxmlformats.org/officeDocument/2006/relationships/image" Target="../media/image99.jpeg"/><Relationship Id="rId13" Type="http://schemas.openxmlformats.org/officeDocument/2006/relationships/image" Target="../media/image104.jpeg"/><Relationship Id="rId18" Type="http://schemas.openxmlformats.org/officeDocument/2006/relationships/image" Target="../media/image109.jpeg"/><Relationship Id="rId26" Type="http://schemas.openxmlformats.org/officeDocument/2006/relationships/image" Target="../media/image117.jpeg"/><Relationship Id="rId39" Type="http://schemas.openxmlformats.org/officeDocument/2006/relationships/image" Target="../media/image130.jpeg"/><Relationship Id="rId3" Type="http://schemas.openxmlformats.org/officeDocument/2006/relationships/notesSlide" Target="../notesSlides/notesSlide26.xml"/><Relationship Id="rId21" Type="http://schemas.openxmlformats.org/officeDocument/2006/relationships/image" Target="../media/image112.jpeg"/><Relationship Id="rId34" Type="http://schemas.openxmlformats.org/officeDocument/2006/relationships/image" Target="../media/image125.jpeg"/><Relationship Id="rId42" Type="http://schemas.openxmlformats.org/officeDocument/2006/relationships/oleObject" Target="../embeddings/oleObject31.bin"/><Relationship Id="rId47" Type="http://schemas.openxmlformats.org/officeDocument/2006/relationships/image" Target="../media/image97.wmf"/><Relationship Id="rId7" Type="http://schemas.openxmlformats.org/officeDocument/2006/relationships/image" Target="../media/image131.wmf"/><Relationship Id="rId12" Type="http://schemas.openxmlformats.org/officeDocument/2006/relationships/image" Target="../media/image103.jpeg"/><Relationship Id="rId17" Type="http://schemas.openxmlformats.org/officeDocument/2006/relationships/image" Target="../media/image108.jpeg"/><Relationship Id="rId25" Type="http://schemas.openxmlformats.org/officeDocument/2006/relationships/image" Target="../media/image116.jpeg"/><Relationship Id="rId33" Type="http://schemas.openxmlformats.org/officeDocument/2006/relationships/image" Target="../media/image124.jpeg"/><Relationship Id="rId38" Type="http://schemas.openxmlformats.org/officeDocument/2006/relationships/image" Target="../media/image129.jpeg"/><Relationship Id="rId46" Type="http://schemas.openxmlformats.org/officeDocument/2006/relationships/oleObject" Target="../embeddings/oleObject33.bin"/><Relationship Id="rId2" Type="http://schemas.openxmlformats.org/officeDocument/2006/relationships/slideLayout" Target="../slideLayouts/slideLayout2.xml"/><Relationship Id="rId16" Type="http://schemas.openxmlformats.org/officeDocument/2006/relationships/image" Target="../media/image107.jpeg"/><Relationship Id="rId20" Type="http://schemas.openxmlformats.org/officeDocument/2006/relationships/image" Target="../media/image111.jpeg"/><Relationship Id="rId29" Type="http://schemas.openxmlformats.org/officeDocument/2006/relationships/image" Target="../media/image120.jpeg"/><Relationship Id="rId41" Type="http://schemas.openxmlformats.org/officeDocument/2006/relationships/image" Target="../media/image94.wmf"/><Relationship Id="rId1" Type="http://schemas.openxmlformats.org/officeDocument/2006/relationships/vmlDrawing" Target="../drawings/vmlDrawing12.vml"/><Relationship Id="rId6" Type="http://schemas.openxmlformats.org/officeDocument/2006/relationships/oleObject" Target="../embeddings/oleObject29.bin"/><Relationship Id="rId11" Type="http://schemas.openxmlformats.org/officeDocument/2006/relationships/image" Target="../media/image102.jpeg"/><Relationship Id="rId24" Type="http://schemas.openxmlformats.org/officeDocument/2006/relationships/image" Target="../media/image115.jpeg"/><Relationship Id="rId32" Type="http://schemas.openxmlformats.org/officeDocument/2006/relationships/image" Target="../media/image123.jpeg"/><Relationship Id="rId37" Type="http://schemas.openxmlformats.org/officeDocument/2006/relationships/image" Target="../media/image128.jpeg"/><Relationship Id="rId40" Type="http://schemas.openxmlformats.org/officeDocument/2006/relationships/oleObject" Target="../embeddings/oleObject30.bin"/><Relationship Id="rId45" Type="http://schemas.openxmlformats.org/officeDocument/2006/relationships/image" Target="../media/image96.wmf"/><Relationship Id="rId5" Type="http://schemas.openxmlformats.org/officeDocument/2006/relationships/image" Target="../media/image98.wmf"/><Relationship Id="rId15" Type="http://schemas.openxmlformats.org/officeDocument/2006/relationships/image" Target="../media/image106.jpeg"/><Relationship Id="rId23" Type="http://schemas.openxmlformats.org/officeDocument/2006/relationships/image" Target="../media/image114.jpeg"/><Relationship Id="rId28" Type="http://schemas.openxmlformats.org/officeDocument/2006/relationships/image" Target="../media/image119.jpeg"/><Relationship Id="rId36" Type="http://schemas.openxmlformats.org/officeDocument/2006/relationships/image" Target="../media/image127.jpeg"/><Relationship Id="rId10" Type="http://schemas.openxmlformats.org/officeDocument/2006/relationships/image" Target="../media/image101.jpeg"/><Relationship Id="rId19" Type="http://schemas.openxmlformats.org/officeDocument/2006/relationships/image" Target="../media/image110.jpeg"/><Relationship Id="rId31" Type="http://schemas.openxmlformats.org/officeDocument/2006/relationships/image" Target="../media/image122.jpeg"/><Relationship Id="rId44" Type="http://schemas.openxmlformats.org/officeDocument/2006/relationships/oleObject" Target="../embeddings/oleObject32.bin"/><Relationship Id="rId4" Type="http://schemas.openxmlformats.org/officeDocument/2006/relationships/oleObject" Target="../embeddings/oleObject28.bin"/><Relationship Id="rId9" Type="http://schemas.openxmlformats.org/officeDocument/2006/relationships/image" Target="../media/image100.jpeg"/><Relationship Id="rId14" Type="http://schemas.openxmlformats.org/officeDocument/2006/relationships/image" Target="../media/image105.jpeg"/><Relationship Id="rId22" Type="http://schemas.openxmlformats.org/officeDocument/2006/relationships/image" Target="../media/image113.jpeg"/><Relationship Id="rId27" Type="http://schemas.openxmlformats.org/officeDocument/2006/relationships/image" Target="../media/image118.jpeg"/><Relationship Id="rId30" Type="http://schemas.openxmlformats.org/officeDocument/2006/relationships/image" Target="../media/image121.jpeg"/><Relationship Id="rId35" Type="http://schemas.openxmlformats.org/officeDocument/2006/relationships/image" Target="../media/image126.jpeg"/><Relationship Id="rId43" Type="http://schemas.openxmlformats.org/officeDocument/2006/relationships/image" Target="../media/image95.wmf"/></Relationships>
</file>

<file path=ppt/slides/_rels/slide27.xml.rels><?xml version="1.0" encoding="UTF-8" standalone="yes"?>
<Relationships xmlns="http://schemas.openxmlformats.org/package/2006/relationships"><Relationship Id="rId13" Type="http://schemas.openxmlformats.org/officeDocument/2006/relationships/image" Target="../media/image104.jpeg"/><Relationship Id="rId18" Type="http://schemas.openxmlformats.org/officeDocument/2006/relationships/image" Target="../media/image109.jpeg"/><Relationship Id="rId26" Type="http://schemas.openxmlformats.org/officeDocument/2006/relationships/image" Target="../media/image117.jpeg"/><Relationship Id="rId39" Type="http://schemas.openxmlformats.org/officeDocument/2006/relationships/image" Target="../media/image130.jpeg"/><Relationship Id="rId3" Type="http://schemas.openxmlformats.org/officeDocument/2006/relationships/notesSlide" Target="../notesSlides/notesSlide27.xml"/><Relationship Id="rId21" Type="http://schemas.openxmlformats.org/officeDocument/2006/relationships/image" Target="../media/image112.jpeg"/><Relationship Id="rId34" Type="http://schemas.openxmlformats.org/officeDocument/2006/relationships/image" Target="../media/image125.jpeg"/><Relationship Id="rId42" Type="http://schemas.openxmlformats.org/officeDocument/2006/relationships/oleObject" Target="../embeddings/oleObject37.bin"/><Relationship Id="rId47" Type="http://schemas.openxmlformats.org/officeDocument/2006/relationships/image" Target="../media/image96.wmf"/><Relationship Id="rId7" Type="http://schemas.openxmlformats.org/officeDocument/2006/relationships/image" Target="../media/image131.wmf"/><Relationship Id="rId12" Type="http://schemas.openxmlformats.org/officeDocument/2006/relationships/image" Target="../media/image103.jpeg"/><Relationship Id="rId17" Type="http://schemas.openxmlformats.org/officeDocument/2006/relationships/image" Target="../media/image108.jpeg"/><Relationship Id="rId25" Type="http://schemas.openxmlformats.org/officeDocument/2006/relationships/image" Target="../media/image116.jpeg"/><Relationship Id="rId33" Type="http://schemas.openxmlformats.org/officeDocument/2006/relationships/image" Target="../media/image124.jpeg"/><Relationship Id="rId38" Type="http://schemas.openxmlformats.org/officeDocument/2006/relationships/image" Target="../media/image129.jpeg"/><Relationship Id="rId46" Type="http://schemas.openxmlformats.org/officeDocument/2006/relationships/oleObject" Target="../embeddings/oleObject39.bin"/><Relationship Id="rId2" Type="http://schemas.openxmlformats.org/officeDocument/2006/relationships/slideLayout" Target="../slideLayouts/slideLayout2.xml"/><Relationship Id="rId16" Type="http://schemas.openxmlformats.org/officeDocument/2006/relationships/image" Target="../media/image107.jpeg"/><Relationship Id="rId20" Type="http://schemas.openxmlformats.org/officeDocument/2006/relationships/image" Target="../media/image111.jpeg"/><Relationship Id="rId29" Type="http://schemas.openxmlformats.org/officeDocument/2006/relationships/image" Target="../media/image120.jpeg"/><Relationship Id="rId41" Type="http://schemas.openxmlformats.org/officeDocument/2006/relationships/image" Target="../media/image132.wmf"/><Relationship Id="rId1" Type="http://schemas.openxmlformats.org/officeDocument/2006/relationships/vmlDrawing" Target="../drawings/vmlDrawing13.vml"/><Relationship Id="rId6" Type="http://schemas.openxmlformats.org/officeDocument/2006/relationships/oleObject" Target="../embeddings/oleObject35.bin"/><Relationship Id="rId11" Type="http://schemas.openxmlformats.org/officeDocument/2006/relationships/image" Target="../media/image102.jpeg"/><Relationship Id="rId24" Type="http://schemas.openxmlformats.org/officeDocument/2006/relationships/image" Target="../media/image115.jpeg"/><Relationship Id="rId32" Type="http://schemas.openxmlformats.org/officeDocument/2006/relationships/image" Target="../media/image123.jpeg"/><Relationship Id="rId37" Type="http://schemas.openxmlformats.org/officeDocument/2006/relationships/image" Target="../media/image128.jpeg"/><Relationship Id="rId40" Type="http://schemas.openxmlformats.org/officeDocument/2006/relationships/oleObject" Target="../embeddings/oleObject36.bin"/><Relationship Id="rId45" Type="http://schemas.openxmlformats.org/officeDocument/2006/relationships/image" Target="../media/image95.wmf"/><Relationship Id="rId5" Type="http://schemas.openxmlformats.org/officeDocument/2006/relationships/image" Target="../media/image98.wmf"/><Relationship Id="rId15" Type="http://schemas.openxmlformats.org/officeDocument/2006/relationships/image" Target="../media/image106.jpeg"/><Relationship Id="rId23" Type="http://schemas.openxmlformats.org/officeDocument/2006/relationships/image" Target="../media/image114.jpeg"/><Relationship Id="rId28" Type="http://schemas.openxmlformats.org/officeDocument/2006/relationships/image" Target="../media/image119.jpeg"/><Relationship Id="rId36" Type="http://schemas.openxmlformats.org/officeDocument/2006/relationships/image" Target="../media/image127.jpeg"/><Relationship Id="rId49" Type="http://schemas.openxmlformats.org/officeDocument/2006/relationships/image" Target="../media/image97.wmf"/><Relationship Id="rId10" Type="http://schemas.openxmlformats.org/officeDocument/2006/relationships/image" Target="../media/image101.jpeg"/><Relationship Id="rId19" Type="http://schemas.openxmlformats.org/officeDocument/2006/relationships/image" Target="../media/image110.jpeg"/><Relationship Id="rId31" Type="http://schemas.openxmlformats.org/officeDocument/2006/relationships/image" Target="../media/image122.jpeg"/><Relationship Id="rId44" Type="http://schemas.openxmlformats.org/officeDocument/2006/relationships/oleObject" Target="../embeddings/oleObject38.bin"/><Relationship Id="rId4" Type="http://schemas.openxmlformats.org/officeDocument/2006/relationships/oleObject" Target="../embeddings/oleObject34.bin"/><Relationship Id="rId9" Type="http://schemas.openxmlformats.org/officeDocument/2006/relationships/image" Target="../media/image100.jpeg"/><Relationship Id="rId14" Type="http://schemas.openxmlformats.org/officeDocument/2006/relationships/image" Target="../media/image105.jpeg"/><Relationship Id="rId22" Type="http://schemas.openxmlformats.org/officeDocument/2006/relationships/image" Target="../media/image113.jpeg"/><Relationship Id="rId27" Type="http://schemas.openxmlformats.org/officeDocument/2006/relationships/image" Target="../media/image118.jpeg"/><Relationship Id="rId30" Type="http://schemas.openxmlformats.org/officeDocument/2006/relationships/image" Target="../media/image121.jpeg"/><Relationship Id="rId35" Type="http://schemas.openxmlformats.org/officeDocument/2006/relationships/image" Target="../media/image126.jpeg"/><Relationship Id="rId43" Type="http://schemas.openxmlformats.org/officeDocument/2006/relationships/image" Target="../media/image94.wmf"/><Relationship Id="rId48" Type="http://schemas.openxmlformats.org/officeDocument/2006/relationships/oleObject" Target="../embeddings/oleObject40.bin"/><Relationship Id="rId8" Type="http://schemas.openxmlformats.org/officeDocument/2006/relationships/image" Target="../media/image99.jpeg"/></Relationships>
</file>

<file path=ppt/slides/_rels/slide28.xml.rels><?xml version="1.0" encoding="UTF-8" standalone="yes"?>
<Relationships xmlns="http://schemas.openxmlformats.org/package/2006/relationships"><Relationship Id="rId13" Type="http://schemas.openxmlformats.org/officeDocument/2006/relationships/image" Target="../media/image104.jpeg"/><Relationship Id="rId18" Type="http://schemas.openxmlformats.org/officeDocument/2006/relationships/image" Target="../media/image109.jpeg"/><Relationship Id="rId26" Type="http://schemas.openxmlformats.org/officeDocument/2006/relationships/image" Target="../media/image117.jpeg"/><Relationship Id="rId39" Type="http://schemas.openxmlformats.org/officeDocument/2006/relationships/image" Target="../media/image130.jpeg"/><Relationship Id="rId3" Type="http://schemas.openxmlformats.org/officeDocument/2006/relationships/notesSlide" Target="../notesSlides/notesSlide28.xml"/><Relationship Id="rId21" Type="http://schemas.openxmlformats.org/officeDocument/2006/relationships/image" Target="../media/image112.jpeg"/><Relationship Id="rId34" Type="http://schemas.openxmlformats.org/officeDocument/2006/relationships/image" Target="../media/image125.jpeg"/><Relationship Id="rId42" Type="http://schemas.openxmlformats.org/officeDocument/2006/relationships/oleObject" Target="../embeddings/oleObject44.bin"/><Relationship Id="rId47" Type="http://schemas.openxmlformats.org/officeDocument/2006/relationships/image" Target="../media/image97.wmf"/><Relationship Id="rId7" Type="http://schemas.openxmlformats.org/officeDocument/2006/relationships/image" Target="../media/image131.wmf"/><Relationship Id="rId12" Type="http://schemas.openxmlformats.org/officeDocument/2006/relationships/image" Target="../media/image103.jpeg"/><Relationship Id="rId17" Type="http://schemas.openxmlformats.org/officeDocument/2006/relationships/image" Target="../media/image108.jpeg"/><Relationship Id="rId25" Type="http://schemas.openxmlformats.org/officeDocument/2006/relationships/image" Target="../media/image116.jpeg"/><Relationship Id="rId33" Type="http://schemas.openxmlformats.org/officeDocument/2006/relationships/image" Target="../media/image124.jpeg"/><Relationship Id="rId38" Type="http://schemas.openxmlformats.org/officeDocument/2006/relationships/image" Target="../media/image129.jpeg"/><Relationship Id="rId46" Type="http://schemas.openxmlformats.org/officeDocument/2006/relationships/oleObject" Target="../embeddings/oleObject46.bin"/><Relationship Id="rId2" Type="http://schemas.openxmlformats.org/officeDocument/2006/relationships/slideLayout" Target="../slideLayouts/slideLayout2.xml"/><Relationship Id="rId16" Type="http://schemas.openxmlformats.org/officeDocument/2006/relationships/image" Target="../media/image107.jpeg"/><Relationship Id="rId20" Type="http://schemas.openxmlformats.org/officeDocument/2006/relationships/image" Target="../media/image111.jpeg"/><Relationship Id="rId29" Type="http://schemas.openxmlformats.org/officeDocument/2006/relationships/image" Target="../media/image120.jpeg"/><Relationship Id="rId41" Type="http://schemas.openxmlformats.org/officeDocument/2006/relationships/image" Target="../media/image94.wmf"/><Relationship Id="rId1" Type="http://schemas.openxmlformats.org/officeDocument/2006/relationships/vmlDrawing" Target="../drawings/vmlDrawing14.vml"/><Relationship Id="rId6" Type="http://schemas.openxmlformats.org/officeDocument/2006/relationships/oleObject" Target="../embeddings/oleObject42.bin"/><Relationship Id="rId11" Type="http://schemas.openxmlformats.org/officeDocument/2006/relationships/image" Target="../media/image102.jpeg"/><Relationship Id="rId24" Type="http://schemas.openxmlformats.org/officeDocument/2006/relationships/image" Target="../media/image115.jpeg"/><Relationship Id="rId32" Type="http://schemas.openxmlformats.org/officeDocument/2006/relationships/image" Target="../media/image123.jpeg"/><Relationship Id="rId37" Type="http://schemas.openxmlformats.org/officeDocument/2006/relationships/image" Target="../media/image128.jpeg"/><Relationship Id="rId40" Type="http://schemas.openxmlformats.org/officeDocument/2006/relationships/oleObject" Target="../embeddings/oleObject43.bin"/><Relationship Id="rId45" Type="http://schemas.openxmlformats.org/officeDocument/2006/relationships/image" Target="../media/image96.wmf"/><Relationship Id="rId5" Type="http://schemas.openxmlformats.org/officeDocument/2006/relationships/image" Target="../media/image98.wmf"/><Relationship Id="rId15" Type="http://schemas.openxmlformats.org/officeDocument/2006/relationships/image" Target="../media/image106.jpeg"/><Relationship Id="rId23" Type="http://schemas.openxmlformats.org/officeDocument/2006/relationships/image" Target="../media/image114.jpeg"/><Relationship Id="rId28" Type="http://schemas.openxmlformats.org/officeDocument/2006/relationships/image" Target="../media/image119.jpeg"/><Relationship Id="rId36" Type="http://schemas.openxmlformats.org/officeDocument/2006/relationships/image" Target="../media/image127.jpeg"/><Relationship Id="rId49" Type="http://schemas.openxmlformats.org/officeDocument/2006/relationships/image" Target="../media/image132.wmf"/><Relationship Id="rId10" Type="http://schemas.openxmlformats.org/officeDocument/2006/relationships/image" Target="../media/image101.jpeg"/><Relationship Id="rId19" Type="http://schemas.openxmlformats.org/officeDocument/2006/relationships/image" Target="../media/image110.jpeg"/><Relationship Id="rId31" Type="http://schemas.openxmlformats.org/officeDocument/2006/relationships/image" Target="../media/image122.jpeg"/><Relationship Id="rId44" Type="http://schemas.openxmlformats.org/officeDocument/2006/relationships/oleObject" Target="../embeddings/oleObject45.bin"/><Relationship Id="rId4" Type="http://schemas.openxmlformats.org/officeDocument/2006/relationships/oleObject" Target="../embeddings/oleObject41.bin"/><Relationship Id="rId9" Type="http://schemas.openxmlformats.org/officeDocument/2006/relationships/image" Target="../media/image100.jpeg"/><Relationship Id="rId14" Type="http://schemas.openxmlformats.org/officeDocument/2006/relationships/image" Target="../media/image105.jpeg"/><Relationship Id="rId22" Type="http://schemas.openxmlformats.org/officeDocument/2006/relationships/image" Target="../media/image113.jpeg"/><Relationship Id="rId27" Type="http://schemas.openxmlformats.org/officeDocument/2006/relationships/image" Target="../media/image118.jpeg"/><Relationship Id="rId30" Type="http://schemas.openxmlformats.org/officeDocument/2006/relationships/image" Target="../media/image121.jpeg"/><Relationship Id="rId35" Type="http://schemas.openxmlformats.org/officeDocument/2006/relationships/image" Target="../media/image126.jpeg"/><Relationship Id="rId43" Type="http://schemas.openxmlformats.org/officeDocument/2006/relationships/image" Target="../media/image95.wmf"/><Relationship Id="rId48" Type="http://schemas.openxmlformats.org/officeDocument/2006/relationships/oleObject" Target="../embeddings/oleObject47.bin"/><Relationship Id="rId8" Type="http://schemas.openxmlformats.org/officeDocument/2006/relationships/image" Target="../media/image99.jpeg"/></Relationships>
</file>

<file path=ppt/slides/_rels/slide29.xml.rels><?xml version="1.0" encoding="UTF-8" standalone="yes"?>
<Relationships xmlns="http://schemas.openxmlformats.org/package/2006/relationships"><Relationship Id="rId13" Type="http://schemas.openxmlformats.org/officeDocument/2006/relationships/image" Target="../media/image104.jpeg"/><Relationship Id="rId18" Type="http://schemas.openxmlformats.org/officeDocument/2006/relationships/image" Target="../media/image109.jpeg"/><Relationship Id="rId26" Type="http://schemas.openxmlformats.org/officeDocument/2006/relationships/image" Target="../media/image117.jpeg"/><Relationship Id="rId39" Type="http://schemas.openxmlformats.org/officeDocument/2006/relationships/image" Target="../media/image130.jpeg"/><Relationship Id="rId3" Type="http://schemas.openxmlformats.org/officeDocument/2006/relationships/notesSlide" Target="../notesSlides/notesSlide29.xml"/><Relationship Id="rId21" Type="http://schemas.openxmlformats.org/officeDocument/2006/relationships/image" Target="../media/image112.jpeg"/><Relationship Id="rId34" Type="http://schemas.openxmlformats.org/officeDocument/2006/relationships/image" Target="../media/image125.jpeg"/><Relationship Id="rId42" Type="http://schemas.openxmlformats.org/officeDocument/2006/relationships/oleObject" Target="../embeddings/oleObject51.bin"/><Relationship Id="rId47" Type="http://schemas.openxmlformats.org/officeDocument/2006/relationships/image" Target="../media/image97.wmf"/><Relationship Id="rId7" Type="http://schemas.openxmlformats.org/officeDocument/2006/relationships/image" Target="../media/image131.wmf"/><Relationship Id="rId12" Type="http://schemas.openxmlformats.org/officeDocument/2006/relationships/image" Target="../media/image103.jpeg"/><Relationship Id="rId17" Type="http://schemas.openxmlformats.org/officeDocument/2006/relationships/image" Target="../media/image108.jpeg"/><Relationship Id="rId25" Type="http://schemas.openxmlformats.org/officeDocument/2006/relationships/image" Target="../media/image116.jpeg"/><Relationship Id="rId33" Type="http://schemas.openxmlformats.org/officeDocument/2006/relationships/image" Target="../media/image124.jpeg"/><Relationship Id="rId38" Type="http://schemas.openxmlformats.org/officeDocument/2006/relationships/image" Target="../media/image129.jpeg"/><Relationship Id="rId46" Type="http://schemas.openxmlformats.org/officeDocument/2006/relationships/oleObject" Target="../embeddings/oleObject53.bin"/><Relationship Id="rId2" Type="http://schemas.openxmlformats.org/officeDocument/2006/relationships/slideLayout" Target="../slideLayouts/slideLayout2.xml"/><Relationship Id="rId16" Type="http://schemas.openxmlformats.org/officeDocument/2006/relationships/image" Target="../media/image107.jpeg"/><Relationship Id="rId20" Type="http://schemas.openxmlformats.org/officeDocument/2006/relationships/image" Target="../media/image111.jpeg"/><Relationship Id="rId29" Type="http://schemas.openxmlformats.org/officeDocument/2006/relationships/image" Target="../media/image120.jpeg"/><Relationship Id="rId41" Type="http://schemas.openxmlformats.org/officeDocument/2006/relationships/image" Target="../media/image94.wmf"/><Relationship Id="rId1" Type="http://schemas.openxmlformats.org/officeDocument/2006/relationships/vmlDrawing" Target="../drawings/vmlDrawing15.vml"/><Relationship Id="rId6" Type="http://schemas.openxmlformats.org/officeDocument/2006/relationships/oleObject" Target="../embeddings/oleObject49.bin"/><Relationship Id="rId11" Type="http://schemas.openxmlformats.org/officeDocument/2006/relationships/image" Target="../media/image102.jpeg"/><Relationship Id="rId24" Type="http://schemas.openxmlformats.org/officeDocument/2006/relationships/image" Target="../media/image115.jpeg"/><Relationship Id="rId32" Type="http://schemas.openxmlformats.org/officeDocument/2006/relationships/image" Target="../media/image123.jpeg"/><Relationship Id="rId37" Type="http://schemas.openxmlformats.org/officeDocument/2006/relationships/image" Target="../media/image128.jpeg"/><Relationship Id="rId40" Type="http://schemas.openxmlformats.org/officeDocument/2006/relationships/oleObject" Target="../embeddings/oleObject50.bin"/><Relationship Id="rId45" Type="http://schemas.openxmlformats.org/officeDocument/2006/relationships/image" Target="../media/image96.wmf"/><Relationship Id="rId5" Type="http://schemas.openxmlformats.org/officeDocument/2006/relationships/image" Target="../media/image98.wmf"/><Relationship Id="rId15" Type="http://schemas.openxmlformats.org/officeDocument/2006/relationships/image" Target="../media/image106.jpeg"/><Relationship Id="rId23" Type="http://schemas.openxmlformats.org/officeDocument/2006/relationships/image" Target="../media/image114.jpeg"/><Relationship Id="rId28" Type="http://schemas.openxmlformats.org/officeDocument/2006/relationships/image" Target="../media/image119.jpeg"/><Relationship Id="rId36" Type="http://schemas.openxmlformats.org/officeDocument/2006/relationships/image" Target="../media/image127.jpeg"/><Relationship Id="rId49" Type="http://schemas.openxmlformats.org/officeDocument/2006/relationships/image" Target="../media/image133.wmf"/><Relationship Id="rId10" Type="http://schemas.openxmlformats.org/officeDocument/2006/relationships/image" Target="../media/image101.jpeg"/><Relationship Id="rId19" Type="http://schemas.openxmlformats.org/officeDocument/2006/relationships/image" Target="../media/image110.jpeg"/><Relationship Id="rId31" Type="http://schemas.openxmlformats.org/officeDocument/2006/relationships/image" Target="../media/image122.jpeg"/><Relationship Id="rId44" Type="http://schemas.openxmlformats.org/officeDocument/2006/relationships/oleObject" Target="../embeddings/oleObject52.bin"/><Relationship Id="rId4" Type="http://schemas.openxmlformats.org/officeDocument/2006/relationships/oleObject" Target="../embeddings/oleObject48.bin"/><Relationship Id="rId9" Type="http://schemas.openxmlformats.org/officeDocument/2006/relationships/image" Target="../media/image100.jpeg"/><Relationship Id="rId14" Type="http://schemas.openxmlformats.org/officeDocument/2006/relationships/image" Target="../media/image105.jpeg"/><Relationship Id="rId22" Type="http://schemas.openxmlformats.org/officeDocument/2006/relationships/image" Target="../media/image113.jpeg"/><Relationship Id="rId27" Type="http://schemas.openxmlformats.org/officeDocument/2006/relationships/image" Target="../media/image118.jpeg"/><Relationship Id="rId30" Type="http://schemas.openxmlformats.org/officeDocument/2006/relationships/image" Target="../media/image121.jpeg"/><Relationship Id="rId35" Type="http://schemas.openxmlformats.org/officeDocument/2006/relationships/image" Target="../media/image126.jpeg"/><Relationship Id="rId43" Type="http://schemas.openxmlformats.org/officeDocument/2006/relationships/image" Target="../media/image95.wmf"/><Relationship Id="rId48" Type="http://schemas.openxmlformats.org/officeDocument/2006/relationships/oleObject" Target="../embeddings/oleObject54.bin"/><Relationship Id="rId8" Type="http://schemas.openxmlformats.org/officeDocument/2006/relationships/image" Target="../media/image99.jpe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notesSlide" Target="../notesSlides/notesSlide30.xml"/><Relationship Id="rId7"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56.bin"/><Relationship Id="rId11" Type="http://schemas.openxmlformats.org/officeDocument/2006/relationships/image" Target="../media/image97.wmf"/><Relationship Id="rId5" Type="http://schemas.openxmlformats.org/officeDocument/2006/relationships/image" Target="../media/image94.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96.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134.emf"/><Relationship Id="rId3" Type="http://schemas.openxmlformats.org/officeDocument/2006/relationships/notesSlide" Target="../notesSlides/notesSlide31.xml"/><Relationship Id="rId7" Type="http://schemas.openxmlformats.org/officeDocument/2006/relationships/image" Target="../media/image95.wmf"/><Relationship Id="rId12"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60.bin"/><Relationship Id="rId11" Type="http://schemas.openxmlformats.org/officeDocument/2006/relationships/image" Target="../media/image97.wmf"/><Relationship Id="rId5" Type="http://schemas.openxmlformats.org/officeDocument/2006/relationships/image" Target="../media/image94.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96.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134.emf"/><Relationship Id="rId3" Type="http://schemas.openxmlformats.org/officeDocument/2006/relationships/notesSlide" Target="../notesSlides/notesSlide32.xml"/><Relationship Id="rId7" Type="http://schemas.openxmlformats.org/officeDocument/2006/relationships/image" Target="../media/image95.wmf"/><Relationship Id="rId12"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65.bin"/><Relationship Id="rId11" Type="http://schemas.openxmlformats.org/officeDocument/2006/relationships/image" Target="../media/image97.wmf"/><Relationship Id="rId5" Type="http://schemas.openxmlformats.org/officeDocument/2006/relationships/image" Target="../media/image94.wmf"/><Relationship Id="rId15" Type="http://schemas.openxmlformats.org/officeDocument/2006/relationships/image" Target="../media/image135.wmf"/><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96.wmf"/><Relationship Id="rId14" Type="http://schemas.openxmlformats.org/officeDocument/2006/relationships/oleObject" Target="../embeddings/oleObject69.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134.emf"/><Relationship Id="rId3" Type="http://schemas.openxmlformats.org/officeDocument/2006/relationships/notesSlide" Target="../notesSlides/notesSlide33.xml"/><Relationship Id="rId7" Type="http://schemas.openxmlformats.org/officeDocument/2006/relationships/image" Target="../media/image95.wmf"/><Relationship Id="rId12" Type="http://schemas.openxmlformats.org/officeDocument/2006/relationships/oleObject" Target="../embeddings/oleObject74.bin"/><Relationship Id="rId17" Type="http://schemas.openxmlformats.org/officeDocument/2006/relationships/image" Target="../media/image136.wmf"/><Relationship Id="rId2" Type="http://schemas.openxmlformats.org/officeDocument/2006/relationships/slideLayout" Target="../slideLayouts/slideLayout2.xml"/><Relationship Id="rId16" Type="http://schemas.openxmlformats.org/officeDocument/2006/relationships/oleObject" Target="../embeddings/oleObject76.bin"/><Relationship Id="rId1" Type="http://schemas.openxmlformats.org/officeDocument/2006/relationships/vmlDrawing" Target="../drawings/vmlDrawing19.vml"/><Relationship Id="rId6" Type="http://schemas.openxmlformats.org/officeDocument/2006/relationships/oleObject" Target="../embeddings/oleObject71.bin"/><Relationship Id="rId11" Type="http://schemas.openxmlformats.org/officeDocument/2006/relationships/image" Target="../media/image97.wmf"/><Relationship Id="rId5" Type="http://schemas.openxmlformats.org/officeDocument/2006/relationships/image" Target="../media/image94.wmf"/><Relationship Id="rId15" Type="http://schemas.openxmlformats.org/officeDocument/2006/relationships/image" Target="../media/image135.wmf"/><Relationship Id="rId10" Type="http://schemas.openxmlformats.org/officeDocument/2006/relationships/oleObject" Target="../embeddings/oleObject73.bin"/><Relationship Id="rId4" Type="http://schemas.openxmlformats.org/officeDocument/2006/relationships/oleObject" Target="../embeddings/oleObject70.bin"/><Relationship Id="rId9" Type="http://schemas.openxmlformats.org/officeDocument/2006/relationships/image" Target="../media/image96.wmf"/><Relationship Id="rId14" Type="http://schemas.openxmlformats.org/officeDocument/2006/relationships/oleObject" Target="../embeddings/oleObject75.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79.bin"/><Relationship Id="rId13" Type="http://schemas.openxmlformats.org/officeDocument/2006/relationships/image" Target="../media/image140.wmf"/><Relationship Id="rId3" Type="http://schemas.openxmlformats.org/officeDocument/2006/relationships/notesSlide" Target="../notesSlides/notesSlide34.xml"/><Relationship Id="rId7" Type="http://schemas.openxmlformats.org/officeDocument/2006/relationships/image" Target="../media/image137.wmf"/><Relationship Id="rId12"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78.bin"/><Relationship Id="rId11" Type="http://schemas.openxmlformats.org/officeDocument/2006/relationships/image" Target="../media/image139.wmf"/><Relationship Id="rId5" Type="http://schemas.openxmlformats.org/officeDocument/2006/relationships/image" Target="../media/image56.wmf"/><Relationship Id="rId15" Type="http://schemas.openxmlformats.org/officeDocument/2006/relationships/image" Target="../media/image141.wmf"/><Relationship Id="rId10" Type="http://schemas.openxmlformats.org/officeDocument/2006/relationships/oleObject" Target="../embeddings/oleObject80.bin"/><Relationship Id="rId4" Type="http://schemas.openxmlformats.org/officeDocument/2006/relationships/oleObject" Target="../embeddings/oleObject77.bin"/><Relationship Id="rId9" Type="http://schemas.openxmlformats.org/officeDocument/2006/relationships/image" Target="../media/image138.wmf"/><Relationship Id="rId14" Type="http://schemas.openxmlformats.org/officeDocument/2006/relationships/oleObject" Target="../embeddings/oleObject82.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image" Target="../media/image139.wmf"/><Relationship Id="rId3" Type="http://schemas.openxmlformats.org/officeDocument/2006/relationships/notesSlide" Target="../notesSlides/notesSlide35.xml"/><Relationship Id="rId7" Type="http://schemas.openxmlformats.org/officeDocument/2006/relationships/image" Target="../media/image56.wmf"/><Relationship Id="rId12" Type="http://schemas.openxmlformats.org/officeDocument/2006/relationships/oleObject" Target="../embeddings/oleObject87.bin"/><Relationship Id="rId17" Type="http://schemas.openxmlformats.org/officeDocument/2006/relationships/image" Target="../media/image141.wmf"/><Relationship Id="rId2" Type="http://schemas.openxmlformats.org/officeDocument/2006/relationships/slideLayout" Target="../slideLayouts/slideLayout2.xml"/><Relationship Id="rId16" Type="http://schemas.openxmlformats.org/officeDocument/2006/relationships/oleObject" Target="../embeddings/oleObject89.bin"/><Relationship Id="rId1" Type="http://schemas.openxmlformats.org/officeDocument/2006/relationships/vmlDrawing" Target="../drawings/vmlDrawing21.vml"/><Relationship Id="rId6" Type="http://schemas.openxmlformats.org/officeDocument/2006/relationships/oleObject" Target="../embeddings/oleObject84.bin"/><Relationship Id="rId11" Type="http://schemas.openxmlformats.org/officeDocument/2006/relationships/image" Target="../media/image138.wmf"/><Relationship Id="rId5" Type="http://schemas.openxmlformats.org/officeDocument/2006/relationships/image" Target="../media/image142.wmf"/><Relationship Id="rId15" Type="http://schemas.openxmlformats.org/officeDocument/2006/relationships/image" Target="../media/image140.wmf"/><Relationship Id="rId10" Type="http://schemas.openxmlformats.org/officeDocument/2006/relationships/oleObject" Target="../embeddings/oleObject86.bin"/><Relationship Id="rId4" Type="http://schemas.openxmlformats.org/officeDocument/2006/relationships/oleObject" Target="../embeddings/oleObject83.bin"/><Relationship Id="rId9" Type="http://schemas.openxmlformats.org/officeDocument/2006/relationships/image" Target="../media/image137.wmf"/><Relationship Id="rId14" Type="http://schemas.openxmlformats.org/officeDocument/2006/relationships/oleObject" Target="../embeddings/oleObject88.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139.wmf"/><Relationship Id="rId3" Type="http://schemas.openxmlformats.org/officeDocument/2006/relationships/notesSlide" Target="../notesSlides/notesSlide36.xml"/><Relationship Id="rId7" Type="http://schemas.openxmlformats.org/officeDocument/2006/relationships/image" Target="../media/image56.wmf"/><Relationship Id="rId12" Type="http://schemas.openxmlformats.org/officeDocument/2006/relationships/oleObject" Target="../embeddings/oleObject94.bin"/><Relationship Id="rId17" Type="http://schemas.openxmlformats.org/officeDocument/2006/relationships/image" Target="../media/image141.wmf"/><Relationship Id="rId2" Type="http://schemas.openxmlformats.org/officeDocument/2006/relationships/slideLayout" Target="../slideLayouts/slideLayout2.xml"/><Relationship Id="rId16" Type="http://schemas.openxmlformats.org/officeDocument/2006/relationships/oleObject" Target="../embeddings/oleObject96.bin"/><Relationship Id="rId1" Type="http://schemas.openxmlformats.org/officeDocument/2006/relationships/vmlDrawing" Target="../drawings/vmlDrawing22.vml"/><Relationship Id="rId6" Type="http://schemas.openxmlformats.org/officeDocument/2006/relationships/oleObject" Target="../embeddings/oleObject91.bin"/><Relationship Id="rId11" Type="http://schemas.openxmlformats.org/officeDocument/2006/relationships/image" Target="../media/image138.wmf"/><Relationship Id="rId5" Type="http://schemas.openxmlformats.org/officeDocument/2006/relationships/image" Target="../media/image143.wmf"/><Relationship Id="rId15" Type="http://schemas.openxmlformats.org/officeDocument/2006/relationships/image" Target="../media/image140.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37.wmf"/><Relationship Id="rId14" Type="http://schemas.openxmlformats.org/officeDocument/2006/relationships/oleObject" Target="../embeddings/oleObject95.bin"/></Relationships>
</file>

<file path=ppt/slides/_rels/slide37.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101.bin"/><Relationship Id="rId18" Type="http://schemas.openxmlformats.org/officeDocument/2006/relationships/image" Target="../media/image141.wmf"/><Relationship Id="rId3" Type="http://schemas.openxmlformats.org/officeDocument/2006/relationships/notesSlide" Target="../notesSlides/notesSlide37.xml"/><Relationship Id="rId7" Type="http://schemas.openxmlformats.org/officeDocument/2006/relationships/oleObject" Target="../embeddings/oleObject98.bin"/><Relationship Id="rId12" Type="http://schemas.openxmlformats.org/officeDocument/2006/relationships/image" Target="../media/image138.wmf"/><Relationship Id="rId17" Type="http://schemas.openxmlformats.org/officeDocument/2006/relationships/oleObject" Target="../embeddings/oleObject103.bin"/><Relationship Id="rId2" Type="http://schemas.openxmlformats.org/officeDocument/2006/relationships/slideLayout" Target="../slideLayouts/slideLayout2.xml"/><Relationship Id="rId16" Type="http://schemas.openxmlformats.org/officeDocument/2006/relationships/image" Target="../media/image140.wmf"/><Relationship Id="rId1" Type="http://schemas.openxmlformats.org/officeDocument/2006/relationships/vmlDrawing" Target="../drawings/vmlDrawing23.vml"/><Relationship Id="rId6" Type="http://schemas.openxmlformats.org/officeDocument/2006/relationships/image" Target="../media/image145.png"/><Relationship Id="rId11" Type="http://schemas.openxmlformats.org/officeDocument/2006/relationships/oleObject" Target="../embeddings/oleObject100.bin"/><Relationship Id="rId5" Type="http://schemas.openxmlformats.org/officeDocument/2006/relationships/image" Target="../media/image144.wmf"/><Relationship Id="rId15" Type="http://schemas.openxmlformats.org/officeDocument/2006/relationships/oleObject" Target="../embeddings/oleObject102.bin"/><Relationship Id="rId10" Type="http://schemas.openxmlformats.org/officeDocument/2006/relationships/image" Target="../media/image137.wmf"/><Relationship Id="rId4" Type="http://schemas.openxmlformats.org/officeDocument/2006/relationships/oleObject" Target="../embeddings/oleObject97.bin"/><Relationship Id="rId9" Type="http://schemas.openxmlformats.org/officeDocument/2006/relationships/oleObject" Target="../embeddings/oleObject99.bin"/><Relationship Id="rId14" Type="http://schemas.openxmlformats.org/officeDocument/2006/relationships/image" Target="../media/image139.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06.bin"/><Relationship Id="rId13" Type="http://schemas.openxmlformats.org/officeDocument/2006/relationships/oleObject" Target="../embeddings/oleObject108.bin"/><Relationship Id="rId18" Type="http://schemas.openxmlformats.org/officeDocument/2006/relationships/image" Target="../media/image139.wmf"/><Relationship Id="rId3" Type="http://schemas.openxmlformats.org/officeDocument/2006/relationships/notesSlide" Target="../notesSlides/notesSlide38.xml"/><Relationship Id="rId21" Type="http://schemas.openxmlformats.org/officeDocument/2006/relationships/oleObject" Target="../embeddings/oleObject112.bin"/><Relationship Id="rId7" Type="http://schemas.openxmlformats.org/officeDocument/2006/relationships/image" Target="../media/image147.wmf"/><Relationship Id="rId12" Type="http://schemas.openxmlformats.org/officeDocument/2006/relationships/image" Target="../media/image56.wmf"/><Relationship Id="rId17" Type="http://schemas.openxmlformats.org/officeDocument/2006/relationships/oleObject" Target="../embeddings/oleObject110.bin"/><Relationship Id="rId2" Type="http://schemas.openxmlformats.org/officeDocument/2006/relationships/slideLayout" Target="../slideLayouts/slideLayout2.xml"/><Relationship Id="rId16" Type="http://schemas.openxmlformats.org/officeDocument/2006/relationships/image" Target="../media/image138.wmf"/><Relationship Id="rId20" Type="http://schemas.openxmlformats.org/officeDocument/2006/relationships/image" Target="../media/image140.wmf"/><Relationship Id="rId1" Type="http://schemas.openxmlformats.org/officeDocument/2006/relationships/vmlDrawing" Target="../drawings/vmlDrawing24.vml"/><Relationship Id="rId6" Type="http://schemas.openxmlformats.org/officeDocument/2006/relationships/oleObject" Target="../embeddings/oleObject105.bin"/><Relationship Id="rId11" Type="http://schemas.openxmlformats.org/officeDocument/2006/relationships/oleObject" Target="../embeddings/oleObject107.bin"/><Relationship Id="rId24" Type="http://schemas.openxmlformats.org/officeDocument/2006/relationships/image" Target="../media/image149.wmf"/><Relationship Id="rId5" Type="http://schemas.openxmlformats.org/officeDocument/2006/relationships/image" Target="../media/image146.wmf"/><Relationship Id="rId15" Type="http://schemas.openxmlformats.org/officeDocument/2006/relationships/oleObject" Target="../embeddings/oleObject109.bin"/><Relationship Id="rId23" Type="http://schemas.openxmlformats.org/officeDocument/2006/relationships/oleObject" Target="../embeddings/oleObject113.bin"/><Relationship Id="rId10" Type="http://schemas.openxmlformats.org/officeDocument/2006/relationships/image" Target="../media/image145.png"/><Relationship Id="rId19" Type="http://schemas.openxmlformats.org/officeDocument/2006/relationships/oleObject" Target="../embeddings/oleObject111.bin"/><Relationship Id="rId4" Type="http://schemas.openxmlformats.org/officeDocument/2006/relationships/oleObject" Target="../embeddings/oleObject104.bin"/><Relationship Id="rId9" Type="http://schemas.openxmlformats.org/officeDocument/2006/relationships/image" Target="../media/image148.wmf"/><Relationship Id="rId14" Type="http://schemas.openxmlformats.org/officeDocument/2006/relationships/image" Target="../media/image137.wmf"/><Relationship Id="rId22" Type="http://schemas.openxmlformats.org/officeDocument/2006/relationships/image" Target="../media/image141.w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50.wmf"/><Relationship Id="rId4" Type="http://schemas.openxmlformats.org/officeDocument/2006/relationships/oleObject" Target="../embeddings/oleObject114.bin"/></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14.jpe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96.wmf"/><Relationship Id="rId3" Type="http://schemas.openxmlformats.org/officeDocument/2006/relationships/notesSlide" Target="../notesSlides/notesSlide40.xml"/><Relationship Id="rId7" Type="http://schemas.openxmlformats.org/officeDocument/2006/relationships/image" Target="../media/image152.wmf"/><Relationship Id="rId12" Type="http://schemas.openxmlformats.org/officeDocument/2006/relationships/oleObject" Target="../embeddings/oleObject119.bin"/><Relationship Id="rId17" Type="http://schemas.openxmlformats.org/officeDocument/2006/relationships/oleObject" Target="../embeddings/oleObject123.bin"/><Relationship Id="rId2" Type="http://schemas.openxmlformats.org/officeDocument/2006/relationships/slideLayout" Target="../slideLayouts/slideLayout2.xml"/><Relationship Id="rId16" Type="http://schemas.openxmlformats.org/officeDocument/2006/relationships/oleObject" Target="../embeddings/oleObject122.bin"/><Relationship Id="rId1" Type="http://schemas.openxmlformats.org/officeDocument/2006/relationships/vmlDrawing" Target="../drawings/vmlDrawing26.vml"/><Relationship Id="rId6" Type="http://schemas.openxmlformats.org/officeDocument/2006/relationships/oleObject" Target="../embeddings/oleObject116.bin"/><Relationship Id="rId11" Type="http://schemas.openxmlformats.org/officeDocument/2006/relationships/image" Target="../media/image154.wmf"/><Relationship Id="rId5" Type="http://schemas.openxmlformats.org/officeDocument/2006/relationships/image" Target="../media/image151.wmf"/><Relationship Id="rId15" Type="http://schemas.openxmlformats.org/officeDocument/2006/relationships/oleObject" Target="../embeddings/oleObject121.bin"/><Relationship Id="rId10" Type="http://schemas.openxmlformats.org/officeDocument/2006/relationships/oleObject" Target="../embeddings/oleObject118.bin"/><Relationship Id="rId4" Type="http://schemas.openxmlformats.org/officeDocument/2006/relationships/oleObject" Target="../embeddings/oleObject115.bin"/><Relationship Id="rId9" Type="http://schemas.openxmlformats.org/officeDocument/2006/relationships/image" Target="../media/image153.wmf"/><Relationship Id="rId14" Type="http://schemas.openxmlformats.org/officeDocument/2006/relationships/oleObject" Target="../embeddings/oleObject120.bin"/></Relationships>
</file>

<file path=ppt/slides/_rels/slide4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26.bin"/><Relationship Id="rId13" Type="http://schemas.openxmlformats.org/officeDocument/2006/relationships/image" Target="../media/image159.wmf"/><Relationship Id="rId18" Type="http://schemas.openxmlformats.org/officeDocument/2006/relationships/oleObject" Target="../embeddings/oleObject131.bin"/><Relationship Id="rId3" Type="http://schemas.openxmlformats.org/officeDocument/2006/relationships/notesSlide" Target="../notesSlides/notesSlide42.xml"/><Relationship Id="rId21" Type="http://schemas.openxmlformats.org/officeDocument/2006/relationships/image" Target="../media/image21.jpeg"/><Relationship Id="rId7" Type="http://schemas.openxmlformats.org/officeDocument/2006/relationships/image" Target="../media/image156.wmf"/><Relationship Id="rId12" Type="http://schemas.openxmlformats.org/officeDocument/2006/relationships/oleObject" Target="../embeddings/oleObject128.bin"/><Relationship Id="rId17" Type="http://schemas.openxmlformats.org/officeDocument/2006/relationships/image" Target="../media/image161.wmf"/><Relationship Id="rId2" Type="http://schemas.openxmlformats.org/officeDocument/2006/relationships/slideLayout" Target="../slideLayouts/slideLayout2.xml"/><Relationship Id="rId16" Type="http://schemas.openxmlformats.org/officeDocument/2006/relationships/oleObject" Target="../embeddings/oleObject130.bin"/><Relationship Id="rId20" Type="http://schemas.openxmlformats.org/officeDocument/2006/relationships/image" Target="../media/image9.png"/><Relationship Id="rId1" Type="http://schemas.openxmlformats.org/officeDocument/2006/relationships/vmlDrawing" Target="../drawings/vmlDrawing27.vml"/><Relationship Id="rId6" Type="http://schemas.openxmlformats.org/officeDocument/2006/relationships/oleObject" Target="../embeddings/oleObject125.bin"/><Relationship Id="rId11" Type="http://schemas.openxmlformats.org/officeDocument/2006/relationships/image" Target="../media/image158.wmf"/><Relationship Id="rId5" Type="http://schemas.openxmlformats.org/officeDocument/2006/relationships/image" Target="../media/image20.wmf"/><Relationship Id="rId15" Type="http://schemas.openxmlformats.org/officeDocument/2006/relationships/image" Target="../media/image160.wmf"/><Relationship Id="rId23" Type="http://schemas.openxmlformats.org/officeDocument/2006/relationships/image" Target="../media/image19.png"/><Relationship Id="rId10" Type="http://schemas.openxmlformats.org/officeDocument/2006/relationships/oleObject" Target="../embeddings/oleObject127.bin"/><Relationship Id="rId19" Type="http://schemas.openxmlformats.org/officeDocument/2006/relationships/image" Target="../media/image162.wmf"/><Relationship Id="rId4" Type="http://schemas.openxmlformats.org/officeDocument/2006/relationships/oleObject" Target="../embeddings/oleObject124.bin"/><Relationship Id="rId9" Type="http://schemas.openxmlformats.org/officeDocument/2006/relationships/image" Target="../media/image157.wmf"/><Relationship Id="rId14" Type="http://schemas.openxmlformats.org/officeDocument/2006/relationships/oleObject" Target="../embeddings/oleObject129.bin"/><Relationship Id="rId22"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4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4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4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5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5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5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5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9" Type="http://schemas.openxmlformats.org/officeDocument/2006/relationships/image" Target="../media/image189.png"/></Relationships>
</file>

<file path=ppt/slides/_rels/slide5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9.xml"/><Relationship Id="rId1" Type="http://schemas.openxmlformats.org/officeDocument/2006/relationships/tags" Target="../tags/tag4.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notesSlide" Target="../notesSlides/notesSlide58.xml"/><Relationship Id="rId7"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133.bin"/><Relationship Id="rId11" Type="http://schemas.openxmlformats.org/officeDocument/2006/relationships/image" Target="../media/image195.jpeg"/><Relationship Id="rId5" Type="http://schemas.openxmlformats.org/officeDocument/2006/relationships/image" Target="../media/image192.wmf"/><Relationship Id="rId10" Type="http://schemas.openxmlformats.org/officeDocument/2006/relationships/image" Target="../media/image194.jpeg"/><Relationship Id="rId4" Type="http://schemas.openxmlformats.org/officeDocument/2006/relationships/oleObject" Target="../embeddings/oleObject132.bin"/><Relationship Id="rId9" Type="http://schemas.openxmlformats.org/officeDocument/2006/relationships/image" Target="../media/image44.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5"/>
          <p:cNvSpPr>
            <a:spLocks/>
          </p:cNvSpPr>
          <p:nvPr/>
        </p:nvSpPr>
        <p:spPr bwMode="auto">
          <a:xfrm>
            <a:off x="0" y="2637334"/>
            <a:ext cx="9144000" cy="1655762"/>
          </a:xfrm>
          <a:prstGeom prst="rect">
            <a:avLst/>
          </a:prstGeom>
          <a:noFill/>
          <a:ln w="9525">
            <a:noFill/>
            <a:miter lim="800000"/>
            <a:headEnd/>
            <a:tailEnd/>
          </a:ln>
        </p:spPr>
        <p:txBody>
          <a:bodyPr anchor="ctr"/>
          <a:lstStyle/>
          <a:p>
            <a:pPr algn="ctr"/>
            <a:r>
              <a:rPr lang="en-US" altLang="zh-CN" sz="3200" b="1" dirty="0" smtClean="0">
                <a:solidFill>
                  <a:schemeClr val="bg1"/>
                </a:solidFill>
                <a:latin typeface="Palatino Linotype" pitchFamily="18" charset="0"/>
                <a:ea typeface="黑体" pitchFamily="49" charset="-122"/>
                <a:cs typeface="Miriam" pitchFamily="34" charset="-79"/>
              </a:rPr>
              <a:t>Learning Hash Functions Using Sparse Reconstruction</a:t>
            </a:r>
            <a:endParaRPr lang="en-US" altLang="zh-CN" sz="3200" b="1" dirty="0">
              <a:solidFill>
                <a:schemeClr val="bg1"/>
              </a:solidFill>
              <a:latin typeface="Palatino Linotype" pitchFamily="18" charset="0"/>
              <a:ea typeface="黑体" pitchFamily="49" charset="-122"/>
              <a:cs typeface="Miriam" pitchFamily="34" charset="-79"/>
            </a:endParaRPr>
          </a:p>
        </p:txBody>
      </p:sp>
      <p:sp>
        <p:nvSpPr>
          <p:cNvPr id="4" name="Subtitle 6"/>
          <p:cNvSpPr>
            <a:spLocks noChangeArrowheads="1"/>
          </p:cNvSpPr>
          <p:nvPr/>
        </p:nvSpPr>
        <p:spPr bwMode="auto">
          <a:xfrm>
            <a:off x="920750" y="4437063"/>
            <a:ext cx="7467600" cy="1512887"/>
          </a:xfrm>
          <a:prstGeom prst="rect">
            <a:avLst/>
          </a:prstGeom>
          <a:noFill/>
          <a:ln w="9525">
            <a:noFill/>
            <a:miter lim="800000"/>
            <a:headEnd/>
            <a:tailEnd/>
          </a:ln>
        </p:spPr>
        <p:txBody>
          <a:bodyPr/>
          <a:lstStyle/>
          <a:p>
            <a:pPr algn="ctr"/>
            <a:r>
              <a:rPr lang="en-US" altLang="zh-CN" sz="2000" dirty="0" smtClean="0">
                <a:solidFill>
                  <a:srgbClr val="103A84"/>
                </a:solidFill>
                <a:latin typeface="Palatino Linotype" panose="020405020503050A0304" pitchFamily="18" charset="0"/>
                <a:cs typeface="Miriam" pitchFamily="34" charset="-79"/>
              </a:rPr>
              <a:t>Yong Yuan, </a:t>
            </a:r>
            <a:r>
              <a:rPr lang="en-US" altLang="zh-CN" sz="2000" dirty="0" err="1" smtClean="0">
                <a:solidFill>
                  <a:srgbClr val="103A84"/>
                </a:solidFill>
                <a:latin typeface="Palatino Linotype" panose="020405020503050A0304" pitchFamily="18" charset="0"/>
                <a:cs typeface="Miriam" pitchFamily="34" charset="-79"/>
              </a:rPr>
              <a:t>Xiaoqiang</a:t>
            </a:r>
            <a:r>
              <a:rPr lang="en-US" altLang="zh-CN" sz="2000" dirty="0" smtClean="0">
                <a:solidFill>
                  <a:srgbClr val="103A84"/>
                </a:solidFill>
                <a:latin typeface="Palatino Linotype" panose="020405020503050A0304" pitchFamily="18" charset="0"/>
                <a:cs typeface="Miriam" pitchFamily="34" charset="-79"/>
              </a:rPr>
              <a:t> Lu, </a:t>
            </a:r>
            <a:r>
              <a:rPr lang="en-US" altLang="zh-CN" sz="2000" dirty="0">
                <a:solidFill>
                  <a:srgbClr val="103A84"/>
                </a:solidFill>
                <a:latin typeface="Palatino Linotype" panose="020405020503050A0304" pitchFamily="18" charset="0"/>
                <a:cs typeface="Miriam" pitchFamily="34" charset="-79"/>
              </a:rPr>
              <a:t>and </a:t>
            </a:r>
            <a:r>
              <a:rPr lang="en-US" altLang="zh-CN" sz="2000" dirty="0" err="1" smtClean="0">
                <a:solidFill>
                  <a:srgbClr val="103A84"/>
                </a:solidFill>
                <a:latin typeface="Palatino Linotype" panose="020405020503050A0304" pitchFamily="18" charset="0"/>
                <a:cs typeface="Miriam" pitchFamily="34" charset="-79"/>
              </a:rPr>
              <a:t>Xuelong</a:t>
            </a:r>
            <a:r>
              <a:rPr lang="en-US" altLang="zh-CN" sz="2000" dirty="0" smtClean="0">
                <a:solidFill>
                  <a:srgbClr val="103A84"/>
                </a:solidFill>
                <a:latin typeface="Palatino Linotype" panose="020405020503050A0304" pitchFamily="18" charset="0"/>
                <a:cs typeface="Miriam" pitchFamily="34" charset="-79"/>
              </a:rPr>
              <a:t> Li</a:t>
            </a:r>
            <a:endParaRPr lang="en-US" altLang="zh-CN" sz="2000" dirty="0">
              <a:solidFill>
                <a:srgbClr val="103A84"/>
              </a:solidFill>
              <a:latin typeface="Palatino Linotype" panose="020405020503050A0304" pitchFamily="18" charset="0"/>
              <a:cs typeface="Miriam" pitchFamily="34" charset="-79"/>
            </a:endParaRPr>
          </a:p>
          <a:p>
            <a:pPr algn="ctr" eaLnBrk="1" hangingPunct="1">
              <a:buFont typeface="Arial" pitchFamily="34" charset="0"/>
              <a:buNone/>
            </a:pPr>
            <a:r>
              <a:rPr lang="en-US" altLang="zh-CN" sz="2000" dirty="0">
                <a:solidFill>
                  <a:srgbClr val="103A84"/>
                </a:solidFill>
                <a:latin typeface="Palatino Linotype" panose="020405020503050A0304" pitchFamily="18" charset="0"/>
                <a:cs typeface="Miriam" pitchFamily="34" charset="-79"/>
              </a:rPr>
              <a:t>Center for </a:t>
            </a:r>
            <a:r>
              <a:rPr lang="en-US" altLang="zh-CN" sz="2000" dirty="0" err="1">
                <a:solidFill>
                  <a:srgbClr val="103A84"/>
                </a:solidFill>
                <a:latin typeface="Palatino Linotype" panose="020405020503050A0304" pitchFamily="18" charset="0"/>
                <a:cs typeface="Miriam" pitchFamily="34" charset="-79"/>
              </a:rPr>
              <a:t>OPTical</a:t>
            </a:r>
            <a:r>
              <a:rPr lang="en-US" altLang="zh-CN" sz="2000" dirty="0">
                <a:solidFill>
                  <a:srgbClr val="103A84"/>
                </a:solidFill>
                <a:latin typeface="Palatino Linotype" panose="020405020503050A0304" pitchFamily="18" charset="0"/>
                <a:cs typeface="Miriam" pitchFamily="34" charset="-79"/>
              </a:rPr>
              <a:t> </a:t>
            </a:r>
            <a:r>
              <a:rPr lang="en-US" altLang="zh-CN" sz="2000" dirty="0" err="1">
                <a:solidFill>
                  <a:srgbClr val="103A84"/>
                </a:solidFill>
                <a:latin typeface="Palatino Linotype" panose="020405020503050A0304" pitchFamily="18" charset="0"/>
                <a:cs typeface="Miriam" pitchFamily="34" charset="-79"/>
              </a:rPr>
              <a:t>IMagery</a:t>
            </a:r>
            <a:r>
              <a:rPr lang="en-US" altLang="zh-CN" sz="2000" dirty="0">
                <a:solidFill>
                  <a:srgbClr val="103A84"/>
                </a:solidFill>
                <a:latin typeface="Palatino Linotype" panose="020405020503050A0304" pitchFamily="18" charset="0"/>
                <a:cs typeface="Miriam" pitchFamily="34" charset="-79"/>
              </a:rPr>
              <a:t> Analysis and Learning (OPTIMAL</a:t>
            </a:r>
            <a:r>
              <a:rPr lang="en-US" altLang="zh-CN" sz="2000" dirty="0" smtClean="0">
                <a:solidFill>
                  <a:srgbClr val="103A84"/>
                </a:solidFill>
                <a:latin typeface="Palatino Linotype" panose="020405020503050A0304" pitchFamily="18" charset="0"/>
                <a:cs typeface="Miriam" pitchFamily="34" charset="-79"/>
              </a:rPr>
              <a:t>)</a:t>
            </a:r>
            <a:endParaRPr lang="en-US" altLang="zh-CN" sz="2000" dirty="0">
              <a:solidFill>
                <a:srgbClr val="103A84"/>
              </a:solidFill>
              <a:latin typeface="Palatino Linotype" panose="020405020503050A0304" pitchFamily="18" charset="0"/>
              <a:cs typeface="Miriam" pitchFamily="34" charset="-79"/>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2"/>
          <p:cNvSpPr>
            <a:spLocks noGrp="1"/>
          </p:cNvSpPr>
          <p:nvPr>
            <p:ph type="title"/>
          </p:nvPr>
        </p:nvSpPr>
        <p:spPr>
          <a:xfrm>
            <a:off x="0" y="0"/>
            <a:ext cx="8058150" cy="976290"/>
          </a:xfrm>
        </p:spPr>
        <p:txBody>
          <a:bodyPr/>
          <a:lstStyle/>
          <a:p>
            <a:r>
              <a:rPr lang="en-US" altLang="zh-CN" dirty="0" smtClean="0">
                <a:ea typeface="+mj-ea"/>
                <a:cs typeface="Arial Unicode MS" pitchFamily="34" charset="-122"/>
              </a:rPr>
              <a:t>Similarity Preserving Binary Hashing</a:t>
            </a:r>
          </a:p>
        </p:txBody>
      </p:sp>
      <p:pic>
        <p:nvPicPr>
          <p:cNvPr id="92" name="图片 91" descr="2014-06-09 15_48_56-Minimal Loss Hashing for Compact Binary Codes.png"/>
          <p:cNvPicPr>
            <a:picLocks noChangeAspect="1"/>
          </p:cNvPicPr>
          <p:nvPr/>
        </p:nvPicPr>
        <p:blipFill>
          <a:blip r:embed="rId4"/>
          <a:stretch>
            <a:fillRect/>
          </a:stretch>
        </p:blipFill>
        <p:spPr>
          <a:xfrm>
            <a:off x="1781014" y="1428736"/>
            <a:ext cx="966449" cy="782363"/>
          </a:xfrm>
          <a:prstGeom prst="rect">
            <a:avLst/>
          </a:prstGeom>
        </p:spPr>
      </p:pic>
      <p:pic>
        <p:nvPicPr>
          <p:cNvPr id="93" name="图片 92" descr="2014-06-09 15_50_02-Minimal Loss Hashing for Compact Binary Codes.png"/>
          <p:cNvPicPr>
            <a:picLocks noChangeAspect="1"/>
          </p:cNvPicPr>
          <p:nvPr/>
        </p:nvPicPr>
        <p:blipFill>
          <a:blip r:embed="rId5"/>
          <a:stretch>
            <a:fillRect/>
          </a:stretch>
        </p:blipFill>
        <p:spPr>
          <a:xfrm>
            <a:off x="3138336" y="1428736"/>
            <a:ext cx="977954" cy="816879"/>
          </a:xfrm>
          <a:prstGeom prst="rect">
            <a:avLst/>
          </a:prstGeom>
        </p:spPr>
      </p:pic>
      <p:pic>
        <p:nvPicPr>
          <p:cNvPr id="94" name="图片 93" descr="2014-06-09 15_50_46-Minimal Loss Hashing for Compact Binary Codes.png"/>
          <p:cNvPicPr>
            <a:picLocks noChangeAspect="1"/>
          </p:cNvPicPr>
          <p:nvPr/>
        </p:nvPicPr>
        <p:blipFill>
          <a:blip r:embed="rId6"/>
          <a:stretch>
            <a:fillRect/>
          </a:stretch>
        </p:blipFill>
        <p:spPr>
          <a:xfrm>
            <a:off x="5116422" y="1428736"/>
            <a:ext cx="977954" cy="816879"/>
          </a:xfrm>
          <a:prstGeom prst="rect">
            <a:avLst/>
          </a:prstGeom>
        </p:spPr>
      </p:pic>
      <p:pic>
        <p:nvPicPr>
          <p:cNvPr id="95" name="图片 94" descr="2014-06-09 15_51_29-Minimal Loss Hashing for Compact Binary Codes.png"/>
          <p:cNvPicPr>
            <a:picLocks noChangeAspect="1"/>
          </p:cNvPicPr>
          <p:nvPr/>
        </p:nvPicPr>
        <p:blipFill>
          <a:blip r:embed="rId7"/>
          <a:stretch>
            <a:fillRect/>
          </a:stretch>
        </p:blipFill>
        <p:spPr>
          <a:xfrm>
            <a:off x="6523004" y="1428736"/>
            <a:ext cx="977954" cy="816879"/>
          </a:xfrm>
          <a:prstGeom prst="rect">
            <a:avLst/>
          </a:prstGeom>
        </p:spPr>
      </p:pic>
      <p:sp>
        <p:nvSpPr>
          <p:cNvPr id="96" name="TextBox 95"/>
          <p:cNvSpPr txBox="1"/>
          <p:nvPr/>
        </p:nvSpPr>
        <p:spPr>
          <a:xfrm>
            <a:off x="995196" y="1500174"/>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97" name="TextBox 96"/>
          <p:cNvSpPr txBox="1"/>
          <p:nvPr/>
        </p:nvSpPr>
        <p:spPr>
          <a:xfrm>
            <a:off x="4259166" y="1428736"/>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98" name="TextBox 97"/>
          <p:cNvSpPr txBox="1"/>
          <p:nvPr/>
        </p:nvSpPr>
        <p:spPr>
          <a:xfrm>
            <a:off x="7500958" y="1428736"/>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cxnSp>
        <p:nvCxnSpPr>
          <p:cNvPr id="104" name="直接箭头连接符 103"/>
          <p:cNvCxnSpPr/>
          <p:nvPr/>
        </p:nvCxnSpPr>
        <p:spPr>
          <a:xfrm rot="5400000">
            <a:off x="1929588"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rot="5400000">
            <a:off x="3286910"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rot="5400000">
            <a:off x="5358612"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rot="5400000">
            <a:off x="6715934"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42844" y="1214422"/>
            <a:ext cx="8846610" cy="51477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Palatino Linotype" pitchFamily="18" charset="0"/>
            </a:endParaRPr>
          </a:p>
        </p:txBody>
      </p:sp>
      <p:sp>
        <p:nvSpPr>
          <p:cNvPr id="39" name="TextBox 38"/>
          <p:cNvSpPr txBox="1"/>
          <p:nvPr/>
        </p:nvSpPr>
        <p:spPr>
          <a:xfrm>
            <a:off x="1857356" y="3447636"/>
            <a:ext cx="857256"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ea typeface="Arial Unicode MS" pitchFamily="34" charset="-122"/>
                <a:cs typeface="Arial Unicode MS" pitchFamily="34" charset="-122"/>
              </a:rPr>
              <a:t>110110</a:t>
            </a:r>
            <a:endParaRPr lang="zh-CN" altLang="en-US" sz="1600" b="1" dirty="0">
              <a:solidFill>
                <a:schemeClr val="accent6">
                  <a:lumMod val="50000"/>
                </a:schemeClr>
              </a:solidFill>
              <a:latin typeface="Palatino Linotype" pitchFamily="18" charset="0"/>
              <a:ea typeface="Arial Unicode MS" pitchFamily="34" charset="-122"/>
              <a:cs typeface="Arial Unicode MS" pitchFamily="34" charset="-122"/>
            </a:endParaRPr>
          </a:p>
        </p:txBody>
      </p:sp>
      <p:sp>
        <p:nvSpPr>
          <p:cNvPr id="40" name="TextBox 39"/>
          <p:cNvSpPr txBox="1"/>
          <p:nvPr/>
        </p:nvSpPr>
        <p:spPr>
          <a:xfrm>
            <a:off x="3214678" y="3447636"/>
            <a:ext cx="857256"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rPr>
              <a:t>010110</a:t>
            </a:r>
            <a:endParaRPr lang="zh-CN" altLang="en-US" sz="1600" b="1" dirty="0">
              <a:solidFill>
                <a:schemeClr val="accent6">
                  <a:lumMod val="50000"/>
                </a:schemeClr>
              </a:solidFill>
              <a:latin typeface="Palatino Linotype" pitchFamily="18" charset="0"/>
            </a:endParaRPr>
          </a:p>
        </p:txBody>
      </p:sp>
      <p:sp>
        <p:nvSpPr>
          <p:cNvPr id="41" name="TextBox 40"/>
          <p:cNvSpPr txBox="1"/>
          <p:nvPr/>
        </p:nvSpPr>
        <p:spPr>
          <a:xfrm>
            <a:off x="5286380" y="3447636"/>
            <a:ext cx="1000132"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rPr>
              <a:t>001000</a:t>
            </a:r>
            <a:endParaRPr lang="zh-CN" altLang="en-US" sz="1600" b="1" dirty="0">
              <a:solidFill>
                <a:schemeClr val="accent6">
                  <a:lumMod val="50000"/>
                </a:schemeClr>
              </a:solidFill>
              <a:latin typeface="Palatino Linotype" pitchFamily="18" charset="0"/>
            </a:endParaRPr>
          </a:p>
        </p:txBody>
      </p:sp>
      <p:sp>
        <p:nvSpPr>
          <p:cNvPr id="42" name="TextBox 41"/>
          <p:cNvSpPr txBox="1"/>
          <p:nvPr/>
        </p:nvSpPr>
        <p:spPr>
          <a:xfrm>
            <a:off x="6643702" y="3447636"/>
            <a:ext cx="1000132"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rPr>
              <a:t>000001</a:t>
            </a:r>
            <a:endParaRPr lang="zh-CN" altLang="en-US" sz="1600" b="1" dirty="0">
              <a:solidFill>
                <a:schemeClr val="accent6">
                  <a:lumMod val="50000"/>
                </a:schemeClr>
              </a:solidFill>
              <a:latin typeface="Palatino Linotype" pitchFamily="18" charset="0"/>
            </a:endParaRPr>
          </a:p>
        </p:txBody>
      </p:sp>
      <p:sp>
        <p:nvSpPr>
          <p:cNvPr id="43" name="TextBox 42"/>
          <p:cNvSpPr txBox="1"/>
          <p:nvPr/>
        </p:nvSpPr>
        <p:spPr>
          <a:xfrm>
            <a:off x="1000100" y="326297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4" name="TextBox 43"/>
          <p:cNvSpPr txBox="1"/>
          <p:nvPr/>
        </p:nvSpPr>
        <p:spPr>
          <a:xfrm>
            <a:off x="4286248" y="326297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5" name="TextBox 44"/>
          <p:cNvSpPr txBox="1"/>
          <p:nvPr/>
        </p:nvSpPr>
        <p:spPr>
          <a:xfrm>
            <a:off x="7572396" y="326297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6" name="矩形 45"/>
          <p:cNvSpPr/>
          <p:nvPr/>
        </p:nvSpPr>
        <p:spPr>
          <a:xfrm>
            <a:off x="1928794" y="2786058"/>
            <a:ext cx="5357850"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graphicFrame>
        <p:nvGraphicFramePr>
          <p:cNvPr id="47" name="Object 1"/>
          <p:cNvGraphicFramePr>
            <a:graphicFrameLocks noChangeAspect="1"/>
          </p:cNvGraphicFramePr>
          <p:nvPr/>
        </p:nvGraphicFramePr>
        <p:xfrm>
          <a:off x="2000232" y="2786058"/>
          <a:ext cx="5245100" cy="473075"/>
        </p:xfrm>
        <a:graphic>
          <a:graphicData uri="http://schemas.openxmlformats.org/presentationml/2006/ole">
            <mc:AlternateContent xmlns:mc="http://schemas.openxmlformats.org/markup-compatibility/2006">
              <mc:Choice xmlns:v="urn:schemas-microsoft-com:vml" Requires="v">
                <p:oleObj spid="_x0000_s123930" name="Equation" r:id="rId8" imgW="3098520" imgH="279360" progId="Equation.DSMT4">
                  <p:embed/>
                </p:oleObj>
              </mc:Choice>
              <mc:Fallback>
                <p:oleObj name="Equation" r:id="rId8" imgW="3098520" imgH="27936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0232" y="2786058"/>
                        <a:ext cx="52451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矩形 23"/>
          <p:cNvSpPr/>
          <p:nvPr/>
        </p:nvSpPr>
        <p:spPr>
          <a:xfrm>
            <a:off x="1778400"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25" name="矩形 24"/>
          <p:cNvSpPr/>
          <p:nvPr/>
        </p:nvSpPr>
        <p:spPr>
          <a:xfrm>
            <a:off x="3143240"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26" name="矩形 25"/>
          <p:cNvSpPr/>
          <p:nvPr/>
        </p:nvSpPr>
        <p:spPr>
          <a:xfrm>
            <a:off x="5107398"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27" name="矩形 26"/>
          <p:cNvSpPr/>
          <p:nvPr/>
        </p:nvSpPr>
        <p:spPr>
          <a:xfrm>
            <a:off x="6536158"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2"/>
          <p:cNvSpPr>
            <a:spLocks noGrp="1"/>
          </p:cNvSpPr>
          <p:nvPr>
            <p:ph type="title"/>
          </p:nvPr>
        </p:nvSpPr>
        <p:spPr>
          <a:xfrm>
            <a:off x="0" y="0"/>
            <a:ext cx="8058150" cy="976290"/>
          </a:xfrm>
        </p:spPr>
        <p:txBody>
          <a:bodyPr/>
          <a:lstStyle/>
          <a:p>
            <a:r>
              <a:rPr lang="en-US" altLang="zh-CN" dirty="0" smtClean="0">
                <a:ea typeface="+mj-ea"/>
                <a:cs typeface="Arial Unicode MS" pitchFamily="34" charset="-122"/>
              </a:rPr>
              <a:t>Similarity Preserving Binary Hashing</a:t>
            </a:r>
          </a:p>
        </p:txBody>
      </p:sp>
      <p:cxnSp>
        <p:nvCxnSpPr>
          <p:cNvPr id="104" name="直接箭头连接符 103"/>
          <p:cNvCxnSpPr/>
          <p:nvPr/>
        </p:nvCxnSpPr>
        <p:spPr>
          <a:xfrm rot="5400000">
            <a:off x="1929588"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rot="5400000">
            <a:off x="3286910"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rot="5400000">
            <a:off x="5358612"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rot="5400000">
            <a:off x="6715934"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857356" y="3447636"/>
            <a:ext cx="857256"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ea typeface="Arial Unicode MS" pitchFamily="34" charset="-122"/>
                <a:cs typeface="Arial Unicode MS" pitchFamily="34" charset="-122"/>
              </a:rPr>
              <a:t>110110</a:t>
            </a:r>
            <a:endParaRPr lang="zh-CN" altLang="en-US" sz="1600" b="1" dirty="0">
              <a:solidFill>
                <a:schemeClr val="accent6">
                  <a:lumMod val="50000"/>
                </a:schemeClr>
              </a:solidFill>
              <a:latin typeface="Palatino Linotype" pitchFamily="18" charset="0"/>
              <a:ea typeface="Arial Unicode MS" pitchFamily="34" charset="-122"/>
              <a:cs typeface="Arial Unicode MS" pitchFamily="34" charset="-122"/>
            </a:endParaRPr>
          </a:p>
        </p:txBody>
      </p:sp>
      <p:sp>
        <p:nvSpPr>
          <p:cNvPr id="114" name="TextBox 113"/>
          <p:cNvSpPr txBox="1"/>
          <p:nvPr/>
        </p:nvSpPr>
        <p:spPr>
          <a:xfrm>
            <a:off x="3214678" y="3447636"/>
            <a:ext cx="857256"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rPr>
              <a:t>010110</a:t>
            </a:r>
            <a:endParaRPr lang="zh-CN" altLang="en-US" sz="1600" b="1" dirty="0">
              <a:solidFill>
                <a:schemeClr val="accent6">
                  <a:lumMod val="50000"/>
                </a:schemeClr>
              </a:solidFill>
              <a:latin typeface="Palatino Linotype" pitchFamily="18" charset="0"/>
            </a:endParaRPr>
          </a:p>
        </p:txBody>
      </p:sp>
      <p:sp>
        <p:nvSpPr>
          <p:cNvPr id="115" name="TextBox 114"/>
          <p:cNvSpPr txBox="1"/>
          <p:nvPr/>
        </p:nvSpPr>
        <p:spPr>
          <a:xfrm>
            <a:off x="5286380" y="3447636"/>
            <a:ext cx="1000132"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rPr>
              <a:t>001000</a:t>
            </a:r>
            <a:endParaRPr lang="zh-CN" altLang="en-US" sz="1600" b="1" dirty="0">
              <a:solidFill>
                <a:schemeClr val="accent6">
                  <a:lumMod val="50000"/>
                </a:schemeClr>
              </a:solidFill>
              <a:latin typeface="Palatino Linotype" pitchFamily="18" charset="0"/>
            </a:endParaRPr>
          </a:p>
        </p:txBody>
      </p:sp>
      <p:sp>
        <p:nvSpPr>
          <p:cNvPr id="116" name="TextBox 115"/>
          <p:cNvSpPr txBox="1"/>
          <p:nvPr/>
        </p:nvSpPr>
        <p:spPr>
          <a:xfrm>
            <a:off x="6643702" y="3447636"/>
            <a:ext cx="1000132"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rPr>
              <a:t>000001</a:t>
            </a:r>
            <a:endParaRPr lang="zh-CN" altLang="en-US" sz="1600" b="1" dirty="0">
              <a:solidFill>
                <a:schemeClr val="accent6">
                  <a:lumMod val="50000"/>
                </a:schemeClr>
              </a:solidFill>
              <a:latin typeface="Palatino Linotype" pitchFamily="18" charset="0"/>
            </a:endParaRPr>
          </a:p>
        </p:txBody>
      </p:sp>
      <p:sp>
        <p:nvSpPr>
          <p:cNvPr id="117" name="TextBox 116"/>
          <p:cNvSpPr txBox="1"/>
          <p:nvPr/>
        </p:nvSpPr>
        <p:spPr>
          <a:xfrm>
            <a:off x="1000100" y="326297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118" name="TextBox 117"/>
          <p:cNvSpPr txBox="1"/>
          <p:nvPr/>
        </p:nvSpPr>
        <p:spPr>
          <a:xfrm>
            <a:off x="4286248" y="326297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119" name="TextBox 118"/>
          <p:cNvSpPr txBox="1"/>
          <p:nvPr/>
        </p:nvSpPr>
        <p:spPr>
          <a:xfrm>
            <a:off x="7572396" y="326297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28" name="矩形 27"/>
          <p:cNvSpPr/>
          <p:nvPr/>
        </p:nvSpPr>
        <p:spPr>
          <a:xfrm>
            <a:off x="142844" y="1214422"/>
            <a:ext cx="8846610" cy="51477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黑体" pitchFamily="49" charset="-122"/>
            </a:endParaRPr>
          </a:p>
        </p:txBody>
      </p:sp>
      <p:sp>
        <p:nvSpPr>
          <p:cNvPr id="29" name="矩形 28"/>
          <p:cNvSpPr/>
          <p:nvPr/>
        </p:nvSpPr>
        <p:spPr>
          <a:xfrm>
            <a:off x="1928794" y="2786058"/>
            <a:ext cx="5357850"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0" name="Object 1"/>
          <p:cNvGraphicFramePr>
            <a:graphicFrameLocks noChangeAspect="1"/>
          </p:cNvGraphicFramePr>
          <p:nvPr/>
        </p:nvGraphicFramePr>
        <p:xfrm>
          <a:off x="2000232" y="2786058"/>
          <a:ext cx="5245100" cy="473075"/>
        </p:xfrm>
        <a:graphic>
          <a:graphicData uri="http://schemas.openxmlformats.org/presentationml/2006/ole">
            <mc:AlternateContent xmlns:mc="http://schemas.openxmlformats.org/markup-compatibility/2006">
              <mc:Choice xmlns:v="urn:schemas-microsoft-com:vml" Requires="v">
                <p:oleObj spid="_x0000_s124978" name="Equation" r:id="rId4" imgW="3098520" imgH="279360" progId="Equation.DSMT4">
                  <p:embed/>
                </p:oleObj>
              </mc:Choice>
              <mc:Fallback>
                <p:oleObj name="Equation" r:id="rId4" imgW="3098520" imgH="279360" progId="Equation.DSMT4">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32" y="2786058"/>
                        <a:ext cx="52451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AutoShape 74"/>
          <p:cNvSpPr>
            <a:spLocks/>
          </p:cNvSpPr>
          <p:nvPr/>
        </p:nvSpPr>
        <p:spPr bwMode="auto">
          <a:xfrm rot="5400000">
            <a:off x="6433357" y="3282155"/>
            <a:ext cx="63500" cy="1214446"/>
          </a:xfrm>
          <a:prstGeom prst="rightBracket">
            <a:avLst>
              <a:gd name="adj" fmla="val 286250"/>
            </a:avLst>
          </a:prstGeom>
          <a:noFill/>
          <a:ln w="31750">
            <a:solidFill>
              <a:sysClr val="windowText" lastClr="000000"/>
            </a:solidFill>
            <a:round/>
            <a:headEnd/>
            <a:tailEnd/>
          </a:ln>
        </p:spPr>
        <p:txBody>
          <a:bodyPr wrap="none" anchor="ctr"/>
          <a:lstStyle/>
          <a:p>
            <a:pPr algn="ctr" fontAlgn="auto">
              <a:spcBef>
                <a:spcPts val="0"/>
              </a:spcBef>
              <a:spcAft>
                <a:spcPts val="0"/>
              </a:spcAft>
              <a:defRPr/>
            </a:pPr>
            <a:endParaRPr lang="zh-CN" altLang="zh-CN" kern="0">
              <a:solidFill>
                <a:schemeClr val="bg1"/>
              </a:solidFill>
              <a:latin typeface="Arial" charset="0"/>
              <a:ea typeface="黑体" pitchFamily="2" charset="-122"/>
            </a:endParaRPr>
          </a:p>
        </p:txBody>
      </p:sp>
      <p:sp>
        <p:nvSpPr>
          <p:cNvPr id="37" name="AutoShape 74"/>
          <p:cNvSpPr>
            <a:spLocks/>
          </p:cNvSpPr>
          <p:nvPr/>
        </p:nvSpPr>
        <p:spPr bwMode="auto">
          <a:xfrm rot="5400000">
            <a:off x="4683126" y="2889246"/>
            <a:ext cx="63500" cy="2000264"/>
          </a:xfrm>
          <a:prstGeom prst="rightBracket">
            <a:avLst>
              <a:gd name="adj" fmla="val 286250"/>
            </a:avLst>
          </a:prstGeom>
          <a:noFill/>
          <a:ln w="31750">
            <a:solidFill>
              <a:sysClr val="windowText" lastClr="000000"/>
            </a:solidFill>
            <a:round/>
            <a:headEnd/>
            <a:tailEnd/>
          </a:ln>
        </p:spPr>
        <p:txBody>
          <a:bodyPr wrap="none" anchor="ctr"/>
          <a:lstStyle/>
          <a:p>
            <a:pPr algn="ctr" fontAlgn="auto">
              <a:spcBef>
                <a:spcPts val="0"/>
              </a:spcBef>
              <a:spcAft>
                <a:spcPts val="0"/>
              </a:spcAft>
              <a:defRPr/>
            </a:pPr>
            <a:endParaRPr lang="zh-CN" altLang="zh-CN" kern="0">
              <a:solidFill>
                <a:schemeClr val="bg1"/>
              </a:solidFill>
              <a:latin typeface="Arial" charset="0"/>
              <a:ea typeface="黑体" pitchFamily="2" charset="-122"/>
            </a:endParaRPr>
          </a:p>
        </p:txBody>
      </p:sp>
      <p:sp>
        <p:nvSpPr>
          <p:cNvPr id="38" name="矩形 37"/>
          <p:cNvSpPr/>
          <p:nvPr/>
        </p:nvSpPr>
        <p:spPr>
          <a:xfrm>
            <a:off x="1000100" y="4000504"/>
            <a:ext cx="2357454" cy="400110"/>
          </a:xfrm>
          <a:prstGeom prst="rect">
            <a:avLst/>
          </a:prstGeom>
        </p:spPr>
        <p:txBody>
          <a:bodyPr wrap="square">
            <a:spAutoFit/>
          </a:bodyPr>
          <a:lstStyle/>
          <a:p>
            <a:r>
              <a:rPr lang="en-US" altLang="zh-CN" sz="2000" dirty="0" smtClean="0">
                <a:solidFill>
                  <a:schemeClr val="bg1"/>
                </a:solidFill>
                <a:latin typeface="Palatino Linotype" pitchFamily="18" charset="0"/>
              </a:rPr>
              <a:t>Hamming distance</a:t>
            </a:r>
            <a:r>
              <a:rPr lang="en-US" altLang="zh-CN" dirty="0" smtClean="0">
                <a:solidFill>
                  <a:schemeClr val="bg1"/>
                </a:solidFill>
              </a:rPr>
              <a:t>:</a:t>
            </a:r>
            <a:endParaRPr lang="zh-CN" altLang="en-US" dirty="0">
              <a:solidFill>
                <a:schemeClr val="bg1"/>
              </a:solidFill>
            </a:endParaRPr>
          </a:p>
        </p:txBody>
      </p:sp>
      <p:sp>
        <p:nvSpPr>
          <p:cNvPr id="39" name="矩形 38"/>
          <p:cNvSpPr/>
          <p:nvPr/>
        </p:nvSpPr>
        <p:spPr>
          <a:xfrm>
            <a:off x="6357950" y="4000504"/>
            <a:ext cx="714380" cy="369332"/>
          </a:xfrm>
          <a:prstGeom prst="rect">
            <a:avLst/>
          </a:prstGeom>
        </p:spPr>
        <p:txBody>
          <a:bodyPr wrap="square">
            <a:spAutoFit/>
          </a:bodyPr>
          <a:lstStyle/>
          <a:p>
            <a:r>
              <a:rPr lang="en-US" altLang="zh-CN" dirty="0" smtClean="0">
                <a:solidFill>
                  <a:schemeClr val="bg1"/>
                </a:solidFill>
              </a:rPr>
              <a:t>1</a:t>
            </a:r>
            <a:endParaRPr lang="zh-CN" altLang="en-US" dirty="0">
              <a:solidFill>
                <a:schemeClr val="bg1"/>
              </a:solidFill>
            </a:endParaRPr>
          </a:p>
        </p:txBody>
      </p:sp>
      <p:sp>
        <p:nvSpPr>
          <p:cNvPr id="40" name="矩形 39"/>
          <p:cNvSpPr/>
          <p:nvPr/>
        </p:nvSpPr>
        <p:spPr>
          <a:xfrm>
            <a:off x="4500562" y="4000504"/>
            <a:ext cx="714380" cy="369332"/>
          </a:xfrm>
          <a:prstGeom prst="rect">
            <a:avLst/>
          </a:prstGeom>
        </p:spPr>
        <p:txBody>
          <a:bodyPr wrap="square">
            <a:spAutoFit/>
          </a:bodyPr>
          <a:lstStyle/>
          <a:p>
            <a:r>
              <a:rPr lang="en-US" altLang="zh-CN" dirty="0" smtClean="0">
                <a:solidFill>
                  <a:schemeClr val="bg1"/>
                </a:solidFill>
              </a:rPr>
              <a:t>4</a:t>
            </a:r>
            <a:endParaRPr lang="zh-CN" altLang="en-US" dirty="0">
              <a:solidFill>
                <a:schemeClr val="bg1"/>
              </a:solidFill>
            </a:endParaRPr>
          </a:p>
        </p:txBody>
      </p:sp>
      <p:graphicFrame>
        <p:nvGraphicFramePr>
          <p:cNvPr id="41" name="Object 5"/>
          <p:cNvGraphicFramePr>
            <a:graphicFrameLocks noChangeAspect="1"/>
          </p:cNvGraphicFramePr>
          <p:nvPr/>
        </p:nvGraphicFramePr>
        <p:xfrm>
          <a:off x="5500694" y="4062418"/>
          <a:ext cx="319882" cy="295276"/>
        </p:xfrm>
        <a:graphic>
          <a:graphicData uri="http://schemas.openxmlformats.org/presentationml/2006/ole">
            <mc:AlternateContent xmlns:mc="http://schemas.openxmlformats.org/markup-compatibility/2006">
              <mc:Choice xmlns:v="urn:schemas-microsoft-com:vml" Requires="v">
                <p:oleObj spid="_x0000_s124979" name="Equation" r:id="rId6" imgW="164880" imgH="152280" progId="Equation.DSMT4">
                  <p:embed/>
                </p:oleObj>
              </mc:Choice>
              <mc:Fallback>
                <p:oleObj name="Equation" r:id="rId6" imgW="164880" imgH="152280" progId="Equation.DSMT4">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0694" y="4062418"/>
                        <a:ext cx="319882" cy="29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2" name="图片 41" descr="2014-06-09 15_48_56-Minimal Loss Hashing for Compact Binary Codes.png"/>
          <p:cNvPicPr>
            <a:picLocks noChangeAspect="1"/>
          </p:cNvPicPr>
          <p:nvPr/>
        </p:nvPicPr>
        <p:blipFill>
          <a:blip r:embed="rId8"/>
          <a:stretch>
            <a:fillRect/>
          </a:stretch>
        </p:blipFill>
        <p:spPr>
          <a:xfrm>
            <a:off x="1781014" y="1428736"/>
            <a:ext cx="966449" cy="782363"/>
          </a:xfrm>
          <a:prstGeom prst="rect">
            <a:avLst/>
          </a:prstGeom>
        </p:spPr>
      </p:pic>
      <p:pic>
        <p:nvPicPr>
          <p:cNvPr id="43" name="图片 42" descr="2014-06-09 15_50_02-Minimal Loss Hashing for Compact Binary Codes.png"/>
          <p:cNvPicPr>
            <a:picLocks noChangeAspect="1"/>
          </p:cNvPicPr>
          <p:nvPr/>
        </p:nvPicPr>
        <p:blipFill>
          <a:blip r:embed="rId9"/>
          <a:stretch>
            <a:fillRect/>
          </a:stretch>
        </p:blipFill>
        <p:spPr>
          <a:xfrm>
            <a:off x="3138336" y="1428736"/>
            <a:ext cx="977954" cy="816879"/>
          </a:xfrm>
          <a:prstGeom prst="rect">
            <a:avLst/>
          </a:prstGeom>
        </p:spPr>
      </p:pic>
      <p:pic>
        <p:nvPicPr>
          <p:cNvPr id="44" name="图片 43" descr="2014-06-09 15_50_46-Minimal Loss Hashing for Compact Binary Codes.png"/>
          <p:cNvPicPr>
            <a:picLocks noChangeAspect="1"/>
          </p:cNvPicPr>
          <p:nvPr/>
        </p:nvPicPr>
        <p:blipFill>
          <a:blip r:embed="rId10"/>
          <a:stretch>
            <a:fillRect/>
          </a:stretch>
        </p:blipFill>
        <p:spPr>
          <a:xfrm>
            <a:off x="5116422" y="1428736"/>
            <a:ext cx="977954" cy="816879"/>
          </a:xfrm>
          <a:prstGeom prst="rect">
            <a:avLst/>
          </a:prstGeom>
        </p:spPr>
      </p:pic>
      <p:pic>
        <p:nvPicPr>
          <p:cNvPr id="45" name="图片 44" descr="2014-06-09 15_51_29-Minimal Loss Hashing for Compact Binary Codes.png"/>
          <p:cNvPicPr>
            <a:picLocks noChangeAspect="1"/>
          </p:cNvPicPr>
          <p:nvPr/>
        </p:nvPicPr>
        <p:blipFill>
          <a:blip r:embed="rId11"/>
          <a:stretch>
            <a:fillRect/>
          </a:stretch>
        </p:blipFill>
        <p:spPr>
          <a:xfrm>
            <a:off x="6523004" y="1428736"/>
            <a:ext cx="977954" cy="816879"/>
          </a:xfrm>
          <a:prstGeom prst="rect">
            <a:avLst/>
          </a:prstGeom>
        </p:spPr>
      </p:pic>
      <p:sp>
        <p:nvSpPr>
          <p:cNvPr id="46" name="TextBox 45"/>
          <p:cNvSpPr txBox="1"/>
          <p:nvPr/>
        </p:nvSpPr>
        <p:spPr>
          <a:xfrm>
            <a:off x="995196" y="1500174"/>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7" name="TextBox 46"/>
          <p:cNvSpPr txBox="1"/>
          <p:nvPr/>
        </p:nvSpPr>
        <p:spPr>
          <a:xfrm>
            <a:off x="4259166" y="1428736"/>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8" name="TextBox 47"/>
          <p:cNvSpPr txBox="1"/>
          <p:nvPr/>
        </p:nvSpPr>
        <p:spPr>
          <a:xfrm>
            <a:off x="7500958" y="1428736"/>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9" name="矩形 48"/>
          <p:cNvSpPr/>
          <p:nvPr/>
        </p:nvSpPr>
        <p:spPr>
          <a:xfrm>
            <a:off x="1778400"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50" name="矩形 49"/>
          <p:cNvSpPr/>
          <p:nvPr/>
        </p:nvSpPr>
        <p:spPr>
          <a:xfrm>
            <a:off x="3143240"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51" name="矩形 50"/>
          <p:cNvSpPr/>
          <p:nvPr/>
        </p:nvSpPr>
        <p:spPr>
          <a:xfrm>
            <a:off x="5107398"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52" name="矩形 51"/>
          <p:cNvSpPr/>
          <p:nvPr/>
        </p:nvSpPr>
        <p:spPr>
          <a:xfrm>
            <a:off x="6536158"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2"/>
          <p:cNvSpPr>
            <a:spLocks noGrp="1"/>
          </p:cNvSpPr>
          <p:nvPr>
            <p:ph type="title"/>
          </p:nvPr>
        </p:nvSpPr>
        <p:spPr>
          <a:xfrm>
            <a:off x="0" y="0"/>
            <a:ext cx="8058150" cy="976290"/>
          </a:xfrm>
        </p:spPr>
        <p:txBody>
          <a:bodyPr/>
          <a:lstStyle/>
          <a:p>
            <a:r>
              <a:rPr lang="en-US" altLang="zh-CN" dirty="0" smtClean="0">
                <a:ea typeface="+mj-ea"/>
                <a:cs typeface="Arial Unicode MS" pitchFamily="34" charset="-122"/>
              </a:rPr>
              <a:t>Similarity Preserving Binary Hashing</a:t>
            </a:r>
          </a:p>
        </p:txBody>
      </p:sp>
      <p:cxnSp>
        <p:nvCxnSpPr>
          <p:cNvPr id="104" name="直接箭头连接符 103"/>
          <p:cNvCxnSpPr/>
          <p:nvPr/>
        </p:nvCxnSpPr>
        <p:spPr>
          <a:xfrm rot="5400000">
            <a:off x="1929588"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rot="5400000">
            <a:off x="3286910"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rot="5400000">
            <a:off x="5358612"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rot="5400000">
            <a:off x="6715934"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857356" y="3447636"/>
            <a:ext cx="857256"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ea typeface="Arial Unicode MS" pitchFamily="34" charset="-122"/>
                <a:cs typeface="Arial Unicode MS" pitchFamily="34" charset="-122"/>
              </a:rPr>
              <a:t>110110</a:t>
            </a:r>
            <a:endParaRPr lang="zh-CN" altLang="en-US" sz="1600" b="1" dirty="0">
              <a:solidFill>
                <a:schemeClr val="accent6">
                  <a:lumMod val="50000"/>
                </a:schemeClr>
              </a:solidFill>
              <a:latin typeface="Palatino Linotype" pitchFamily="18" charset="0"/>
              <a:ea typeface="Arial Unicode MS" pitchFamily="34" charset="-122"/>
              <a:cs typeface="Arial Unicode MS" pitchFamily="34" charset="-122"/>
            </a:endParaRPr>
          </a:p>
        </p:txBody>
      </p:sp>
      <p:sp>
        <p:nvSpPr>
          <p:cNvPr id="114" name="TextBox 113"/>
          <p:cNvSpPr txBox="1"/>
          <p:nvPr/>
        </p:nvSpPr>
        <p:spPr>
          <a:xfrm>
            <a:off x="3214678" y="3447636"/>
            <a:ext cx="857256"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rPr>
              <a:t>010110</a:t>
            </a:r>
            <a:endParaRPr lang="zh-CN" altLang="en-US" sz="1600" b="1" dirty="0">
              <a:solidFill>
                <a:schemeClr val="accent6">
                  <a:lumMod val="50000"/>
                </a:schemeClr>
              </a:solidFill>
              <a:latin typeface="Palatino Linotype" pitchFamily="18" charset="0"/>
            </a:endParaRPr>
          </a:p>
        </p:txBody>
      </p:sp>
      <p:sp>
        <p:nvSpPr>
          <p:cNvPr id="115" name="TextBox 114"/>
          <p:cNvSpPr txBox="1"/>
          <p:nvPr/>
        </p:nvSpPr>
        <p:spPr>
          <a:xfrm>
            <a:off x="5286380" y="3447636"/>
            <a:ext cx="1000132"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rPr>
              <a:t>001000</a:t>
            </a:r>
            <a:endParaRPr lang="zh-CN" altLang="en-US" sz="1600" b="1" dirty="0">
              <a:solidFill>
                <a:schemeClr val="accent6">
                  <a:lumMod val="50000"/>
                </a:schemeClr>
              </a:solidFill>
              <a:latin typeface="Palatino Linotype" pitchFamily="18" charset="0"/>
            </a:endParaRPr>
          </a:p>
        </p:txBody>
      </p:sp>
      <p:sp>
        <p:nvSpPr>
          <p:cNvPr id="116" name="TextBox 115"/>
          <p:cNvSpPr txBox="1"/>
          <p:nvPr/>
        </p:nvSpPr>
        <p:spPr>
          <a:xfrm>
            <a:off x="6643702" y="3447636"/>
            <a:ext cx="1000132" cy="338554"/>
          </a:xfrm>
          <a:prstGeom prst="rect">
            <a:avLst/>
          </a:prstGeom>
          <a:noFill/>
        </p:spPr>
        <p:txBody>
          <a:bodyPr wrap="square" rtlCol="0">
            <a:spAutoFit/>
          </a:bodyPr>
          <a:lstStyle/>
          <a:p>
            <a:r>
              <a:rPr lang="en-US" altLang="zh-CN" sz="1600" b="1" dirty="0" smtClean="0">
                <a:solidFill>
                  <a:schemeClr val="accent6">
                    <a:lumMod val="50000"/>
                  </a:schemeClr>
                </a:solidFill>
                <a:latin typeface="Palatino Linotype" pitchFamily="18" charset="0"/>
              </a:rPr>
              <a:t>000001</a:t>
            </a:r>
            <a:endParaRPr lang="zh-CN" altLang="en-US" sz="1600" b="1" dirty="0">
              <a:solidFill>
                <a:schemeClr val="accent6">
                  <a:lumMod val="50000"/>
                </a:schemeClr>
              </a:solidFill>
              <a:latin typeface="Palatino Linotype" pitchFamily="18" charset="0"/>
            </a:endParaRPr>
          </a:p>
        </p:txBody>
      </p:sp>
      <p:sp>
        <p:nvSpPr>
          <p:cNvPr id="117" name="TextBox 116"/>
          <p:cNvSpPr txBox="1"/>
          <p:nvPr/>
        </p:nvSpPr>
        <p:spPr>
          <a:xfrm>
            <a:off x="1000100" y="326297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118" name="TextBox 117"/>
          <p:cNvSpPr txBox="1"/>
          <p:nvPr/>
        </p:nvSpPr>
        <p:spPr>
          <a:xfrm>
            <a:off x="4286248" y="326297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119" name="TextBox 118"/>
          <p:cNvSpPr txBox="1"/>
          <p:nvPr/>
        </p:nvSpPr>
        <p:spPr>
          <a:xfrm>
            <a:off x="7572396" y="326297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28" name="矩形 27"/>
          <p:cNvSpPr/>
          <p:nvPr/>
        </p:nvSpPr>
        <p:spPr>
          <a:xfrm>
            <a:off x="142844" y="1214422"/>
            <a:ext cx="8846610" cy="51477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Palatino Linotype" pitchFamily="18" charset="0"/>
            </a:endParaRPr>
          </a:p>
        </p:txBody>
      </p:sp>
      <p:sp>
        <p:nvSpPr>
          <p:cNvPr id="27" name="矩形 26"/>
          <p:cNvSpPr/>
          <p:nvPr/>
        </p:nvSpPr>
        <p:spPr>
          <a:xfrm>
            <a:off x="1928794" y="2786058"/>
            <a:ext cx="5357850"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graphicFrame>
        <p:nvGraphicFramePr>
          <p:cNvPr id="29" name="Object 1"/>
          <p:cNvGraphicFramePr>
            <a:graphicFrameLocks noChangeAspect="1"/>
          </p:cNvGraphicFramePr>
          <p:nvPr/>
        </p:nvGraphicFramePr>
        <p:xfrm>
          <a:off x="2000232" y="2786058"/>
          <a:ext cx="5245100" cy="473075"/>
        </p:xfrm>
        <a:graphic>
          <a:graphicData uri="http://schemas.openxmlformats.org/presentationml/2006/ole">
            <mc:AlternateContent xmlns:mc="http://schemas.openxmlformats.org/markup-compatibility/2006">
              <mc:Choice xmlns:v="urn:schemas-microsoft-com:vml" Requires="v">
                <p:oleObj spid="_x0000_s126002" name="Equation" r:id="rId4" imgW="3098520" imgH="279360" progId="Equation.DSMT4">
                  <p:embed/>
                </p:oleObj>
              </mc:Choice>
              <mc:Fallback>
                <p:oleObj name="Equation" r:id="rId4" imgW="3098520" imgH="27936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32" y="2786058"/>
                        <a:ext cx="52451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Content Placeholder 2"/>
          <p:cNvSpPr>
            <a:spLocks/>
          </p:cNvSpPr>
          <p:nvPr/>
        </p:nvSpPr>
        <p:spPr bwMode="auto">
          <a:xfrm>
            <a:off x="1000100" y="4643446"/>
            <a:ext cx="7512050" cy="1571621"/>
          </a:xfrm>
          <a:prstGeom prst="rect">
            <a:avLst/>
          </a:prstGeom>
          <a:noFill/>
          <a:ln w="25400">
            <a:noFill/>
            <a:prstDash val="sysDash"/>
            <a:miter lim="800000"/>
            <a:headEnd/>
            <a:tailEnd/>
          </a:ln>
        </p:spPr>
        <p:txBody>
          <a:bodyPr/>
          <a:lstStyle/>
          <a:p>
            <a:pPr indent="268288" algn="l">
              <a:spcBef>
                <a:spcPct val="40000"/>
              </a:spcBef>
              <a:buSzPct val="60000"/>
              <a:buFont typeface="Wingdings" pitchFamily="2" charset="2"/>
              <a:buChar char="l"/>
            </a:pPr>
            <a:r>
              <a:rPr lang="en-US" altLang="zh-CN" sz="2400" dirty="0">
                <a:solidFill>
                  <a:schemeClr val="bg1"/>
                </a:solidFill>
                <a:latin typeface="Palatino Linotype" pitchFamily="18" charset="0"/>
              </a:rPr>
              <a:t>Why binary codes?</a:t>
            </a:r>
          </a:p>
          <a:p>
            <a:pPr marL="685800" lvl="1" indent="-342900">
              <a:spcBef>
                <a:spcPct val="40000"/>
              </a:spcBef>
            </a:pPr>
            <a:r>
              <a:rPr lang="en-US" altLang="zh-CN" sz="2400" dirty="0" smtClean="0">
                <a:solidFill>
                  <a:schemeClr val="bg1"/>
                </a:solidFill>
                <a:latin typeface="Palatino Linotype" pitchFamily="18" charset="0"/>
              </a:rPr>
              <a:t>—  Query time is constant or sub-linear.</a:t>
            </a:r>
            <a:endParaRPr lang="en-US" altLang="zh-CN" sz="2400" dirty="0">
              <a:solidFill>
                <a:schemeClr val="bg1"/>
              </a:solidFill>
              <a:latin typeface="Palatino Linotype" pitchFamily="18" charset="0"/>
            </a:endParaRPr>
          </a:p>
          <a:p>
            <a:pPr marL="685800" lvl="1" indent="-342900" algn="l">
              <a:spcBef>
                <a:spcPct val="30000"/>
              </a:spcBef>
            </a:pPr>
            <a:r>
              <a:rPr lang="en-US" altLang="zh-CN" sz="2400" dirty="0" smtClean="0">
                <a:solidFill>
                  <a:schemeClr val="bg1"/>
                </a:solidFill>
                <a:latin typeface="Palatino Linotype" pitchFamily="18" charset="0"/>
              </a:rPr>
              <a:t>—  Binary </a:t>
            </a:r>
            <a:r>
              <a:rPr lang="en-US" altLang="zh-CN" sz="2400" dirty="0">
                <a:solidFill>
                  <a:schemeClr val="bg1"/>
                </a:solidFill>
                <a:latin typeface="Palatino Linotype" pitchFamily="18" charset="0"/>
              </a:rPr>
              <a:t>codes are </a:t>
            </a:r>
            <a:r>
              <a:rPr lang="en-US" altLang="zh-CN" sz="2400" dirty="0" smtClean="0">
                <a:solidFill>
                  <a:schemeClr val="bg1"/>
                </a:solidFill>
                <a:latin typeface="Palatino Linotype" pitchFamily="18" charset="0"/>
              </a:rPr>
              <a:t>storage-efficient.</a:t>
            </a:r>
            <a:endParaRPr lang="en-US" altLang="zh-CN" sz="2400" dirty="0">
              <a:solidFill>
                <a:schemeClr val="bg1"/>
              </a:solidFill>
              <a:latin typeface="Palatino Linotype" pitchFamily="18" charset="0"/>
            </a:endParaRPr>
          </a:p>
        </p:txBody>
      </p:sp>
      <p:sp>
        <p:nvSpPr>
          <p:cNvPr id="31" name="AutoShape 74"/>
          <p:cNvSpPr>
            <a:spLocks/>
          </p:cNvSpPr>
          <p:nvPr/>
        </p:nvSpPr>
        <p:spPr bwMode="auto">
          <a:xfrm rot="5400000">
            <a:off x="6433357" y="3282155"/>
            <a:ext cx="63500" cy="1214446"/>
          </a:xfrm>
          <a:prstGeom prst="rightBracket">
            <a:avLst>
              <a:gd name="adj" fmla="val 286250"/>
            </a:avLst>
          </a:prstGeom>
          <a:noFill/>
          <a:ln w="31750">
            <a:solidFill>
              <a:sysClr val="windowText" lastClr="000000"/>
            </a:solidFill>
            <a:round/>
            <a:headEnd/>
            <a:tailEnd/>
          </a:ln>
        </p:spPr>
        <p:txBody>
          <a:bodyPr wrap="none" anchor="ctr"/>
          <a:lstStyle/>
          <a:p>
            <a:pPr algn="ctr" fontAlgn="auto">
              <a:spcBef>
                <a:spcPts val="0"/>
              </a:spcBef>
              <a:spcAft>
                <a:spcPts val="0"/>
              </a:spcAft>
              <a:defRPr/>
            </a:pPr>
            <a:endParaRPr lang="zh-CN" altLang="zh-CN" kern="0">
              <a:solidFill>
                <a:schemeClr val="bg1"/>
              </a:solidFill>
              <a:latin typeface="Arial" charset="0"/>
              <a:ea typeface="黑体" pitchFamily="2" charset="-122"/>
            </a:endParaRPr>
          </a:p>
        </p:txBody>
      </p:sp>
      <p:sp>
        <p:nvSpPr>
          <p:cNvPr id="32" name="AutoShape 74"/>
          <p:cNvSpPr>
            <a:spLocks/>
          </p:cNvSpPr>
          <p:nvPr/>
        </p:nvSpPr>
        <p:spPr bwMode="auto">
          <a:xfrm rot="5400000">
            <a:off x="4683126" y="2889246"/>
            <a:ext cx="63500" cy="2000264"/>
          </a:xfrm>
          <a:prstGeom prst="rightBracket">
            <a:avLst>
              <a:gd name="adj" fmla="val 286250"/>
            </a:avLst>
          </a:prstGeom>
          <a:noFill/>
          <a:ln w="31750">
            <a:solidFill>
              <a:sysClr val="windowText" lastClr="000000"/>
            </a:solidFill>
            <a:round/>
            <a:headEnd/>
            <a:tailEnd/>
          </a:ln>
        </p:spPr>
        <p:txBody>
          <a:bodyPr wrap="none" anchor="ctr"/>
          <a:lstStyle/>
          <a:p>
            <a:pPr algn="ctr" fontAlgn="auto">
              <a:spcBef>
                <a:spcPts val="0"/>
              </a:spcBef>
              <a:spcAft>
                <a:spcPts val="0"/>
              </a:spcAft>
              <a:defRPr/>
            </a:pPr>
            <a:endParaRPr lang="zh-CN" altLang="zh-CN" kern="0">
              <a:solidFill>
                <a:schemeClr val="bg1"/>
              </a:solidFill>
              <a:latin typeface="Arial" charset="0"/>
              <a:ea typeface="黑体" pitchFamily="2" charset="-122"/>
            </a:endParaRPr>
          </a:p>
        </p:txBody>
      </p:sp>
      <p:sp>
        <p:nvSpPr>
          <p:cNvPr id="33" name="矩形 32"/>
          <p:cNvSpPr/>
          <p:nvPr/>
        </p:nvSpPr>
        <p:spPr>
          <a:xfrm>
            <a:off x="1000100" y="4000504"/>
            <a:ext cx="2357454" cy="400110"/>
          </a:xfrm>
          <a:prstGeom prst="rect">
            <a:avLst/>
          </a:prstGeom>
        </p:spPr>
        <p:txBody>
          <a:bodyPr wrap="square">
            <a:spAutoFit/>
          </a:bodyPr>
          <a:lstStyle/>
          <a:p>
            <a:r>
              <a:rPr lang="en-US" altLang="zh-CN" sz="2000" dirty="0" smtClean="0">
                <a:solidFill>
                  <a:schemeClr val="bg1"/>
                </a:solidFill>
                <a:latin typeface="Palatino Linotype" pitchFamily="18" charset="0"/>
              </a:rPr>
              <a:t>Hamming distance</a:t>
            </a:r>
            <a:r>
              <a:rPr lang="en-US" altLang="zh-CN" dirty="0" smtClean="0">
                <a:solidFill>
                  <a:schemeClr val="bg1"/>
                </a:solidFill>
              </a:rPr>
              <a:t>:</a:t>
            </a:r>
            <a:endParaRPr lang="zh-CN" altLang="en-US" dirty="0">
              <a:solidFill>
                <a:schemeClr val="bg1"/>
              </a:solidFill>
            </a:endParaRPr>
          </a:p>
        </p:txBody>
      </p:sp>
      <p:sp>
        <p:nvSpPr>
          <p:cNvPr id="34" name="矩形 33"/>
          <p:cNvSpPr/>
          <p:nvPr/>
        </p:nvSpPr>
        <p:spPr>
          <a:xfrm>
            <a:off x="6357950" y="4000504"/>
            <a:ext cx="714380" cy="369332"/>
          </a:xfrm>
          <a:prstGeom prst="rect">
            <a:avLst/>
          </a:prstGeom>
        </p:spPr>
        <p:txBody>
          <a:bodyPr wrap="square">
            <a:spAutoFit/>
          </a:bodyPr>
          <a:lstStyle/>
          <a:p>
            <a:r>
              <a:rPr lang="en-US" altLang="zh-CN" dirty="0" smtClean="0">
                <a:solidFill>
                  <a:schemeClr val="bg1"/>
                </a:solidFill>
              </a:rPr>
              <a:t>1</a:t>
            </a:r>
            <a:endParaRPr lang="zh-CN" altLang="en-US" dirty="0">
              <a:solidFill>
                <a:schemeClr val="bg1"/>
              </a:solidFill>
            </a:endParaRPr>
          </a:p>
        </p:txBody>
      </p:sp>
      <p:sp>
        <p:nvSpPr>
          <p:cNvPr id="36" name="矩形 35"/>
          <p:cNvSpPr/>
          <p:nvPr/>
        </p:nvSpPr>
        <p:spPr>
          <a:xfrm>
            <a:off x="4500562" y="4000504"/>
            <a:ext cx="714380" cy="369332"/>
          </a:xfrm>
          <a:prstGeom prst="rect">
            <a:avLst/>
          </a:prstGeom>
        </p:spPr>
        <p:txBody>
          <a:bodyPr wrap="square">
            <a:spAutoFit/>
          </a:bodyPr>
          <a:lstStyle/>
          <a:p>
            <a:r>
              <a:rPr lang="en-US" altLang="zh-CN" dirty="0" smtClean="0">
                <a:solidFill>
                  <a:schemeClr val="bg1"/>
                </a:solidFill>
              </a:rPr>
              <a:t>4</a:t>
            </a:r>
            <a:endParaRPr lang="zh-CN" altLang="en-US" dirty="0">
              <a:solidFill>
                <a:schemeClr val="bg1"/>
              </a:solidFill>
            </a:endParaRPr>
          </a:p>
        </p:txBody>
      </p:sp>
      <p:graphicFrame>
        <p:nvGraphicFramePr>
          <p:cNvPr id="125957" name="Object 5"/>
          <p:cNvGraphicFramePr>
            <a:graphicFrameLocks noChangeAspect="1"/>
          </p:cNvGraphicFramePr>
          <p:nvPr/>
        </p:nvGraphicFramePr>
        <p:xfrm>
          <a:off x="5500694" y="4062418"/>
          <a:ext cx="319882" cy="295276"/>
        </p:xfrm>
        <a:graphic>
          <a:graphicData uri="http://schemas.openxmlformats.org/presentationml/2006/ole">
            <mc:AlternateContent xmlns:mc="http://schemas.openxmlformats.org/markup-compatibility/2006">
              <mc:Choice xmlns:v="urn:schemas-microsoft-com:vml" Requires="v">
                <p:oleObj spid="_x0000_s126003" name="Equation" r:id="rId6" imgW="164880" imgH="152280" progId="Equation.DSMT4">
                  <p:embed/>
                </p:oleObj>
              </mc:Choice>
              <mc:Fallback>
                <p:oleObj name="Equation" r:id="rId6" imgW="164880" imgH="152280" progId="Equation.DSMT4">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0694" y="4062418"/>
                        <a:ext cx="319882" cy="29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 name="图片 36" descr="2014-06-09 15_48_56-Minimal Loss Hashing for Compact Binary Codes.png"/>
          <p:cNvPicPr>
            <a:picLocks noChangeAspect="1"/>
          </p:cNvPicPr>
          <p:nvPr/>
        </p:nvPicPr>
        <p:blipFill>
          <a:blip r:embed="rId8"/>
          <a:stretch>
            <a:fillRect/>
          </a:stretch>
        </p:blipFill>
        <p:spPr>
          <a:xfrm>
            <a:off x="1781014" y="1428736"/>
            <a:ext cx="966449" cy="782363"/>
          </a:xfrm>
          <a:prstGeom prst="rect">
            <a:avLst/>
          </a:prstGeom>
        </p:spPr>
      </p:pic>
      <p:pic>
        <p:nvPicPr>
          <p:cNvPr id="38" name="图片 37" descr="2014-06-09 15_50_02-Minimal Loss Hashing for Compact Binary Codes.png"/>
          <p:cNvPicPr>
            <a:picLocks noChangeAspect="1"/>
          </p:cNvPicPr>
          <p:nvPr/>
        </p:nvPicPr>
        <p:blipFill>
          <a:blip r:embed="rId9"/>
          <a:stretch>
            <a:fillRect/>
          </a:stretch>
        </p:blipFill>
        <p:spPr>
          <a:xfrm>
            <a:off x="3138336" y="1428736"/>
            <a:ext cx="977954" cy="816879"/>
          </a:xfrm>
          <a:prstGeom prst="rect">
            <a:avLst/>
          </a:prstGeom>
        </p:spPr>
      </p:pic>
      <p:pic>
        <p:nvPicPr>
          <p:cNvPr id="39" name="图片 38" descr="2014-06-09 15_50_46-Minimal Loss Hashing for Compact Binary Codes.png"/>
          <p:cNvPicPr>
            <a:picLocks noChangeAspect="1"/>
          </p:cNvPicPr>
          <p:nvPr/>
        </p:nvPicPr>
        <p:blipFill>
          <a:blip r:embed="rId10"/>
          <a:stretch>
            <a:fillRect/>
          </a:stretch>
        </p:blipFill>
        <p:spPr>
          <a:xfrm>
            <a:off x="5116422" y="1428736"/>
            <a:ext cx="977954" cy="816879"/>
          </a:xfrm>
          <a:prstGeom prst="rect">
            <a:avLst/>
          </a:prstGeom>
        </p:spPr>
      </p:pic>
      <p:pic>
        <p:nvPicPr>
          <p:cNvPr id="40" name="图片 39" descr="2014-06-09 15_51_29-Minimal Loss Hashing for Compact Binary Codes.png"/>
          <p:cNvPicPr>
            <a:picLocks noChangeAspect="1"/>
          </p:cNvPicPr>
          <p:nvPr/>
        </p:nvPicPr>
        <p:blipFill>
          <a:blip r:embed="rId11"/>
          <a:stretch>
            <a:fillRect/>
          </a:stretch>
        </p:blipFill>
        <p:spPr>
          <a:xfrm>
            <a:off x="6523004" y="1428736"/>
            <a:ext cx="977954" cy="816879"/>
          </a:xfrm>
          <a:prstGeom prst="rect">
            <a:avLst/>
          </a:prstGeom>
        </p:spPr>
      </p:pic>
      <p:sp>
        <p:nvSpPr>
          <p:cNvPr id="41" name="TextBox 40"/>
          <p:cNvSpPr txBox="1"/>
          <p:nvPr/>
        </p:nvSpPr>
        <p:spPr>
          <a:xfrm>
            <a:off x="995196" y="1500174"/>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2" name="TextBox 41"/>
          <p:cNvSpPr txBox="1"/>
          <p:nvPr/>
        </p:nvSpPr>
        <p:spPr>
          <a:xfrm>
            <a:off x="4259166" y="1428736"/>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3" name="TextBox 42"/>
          <p:cNvSpPr txBox="1"/>
          <p:nvPr/>
        </p:nvSpPr>
        <p:spPr>
          <a:xfrm>
            <a:off x="7500958" y="1428736"/>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4" name="矩形 43"/>
          <p:cNvSpPr/>
          <p:nvPr/>
        </p:nvSpPr>
        <p:spPr>
          <a:xfrm>
            <a:off x="1778400"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45" name="矩形 44"/>
          <p:cNvSpPr/>
          <p:nvPr/>
        </p:nvSpPr>
        <p:spPr>
          <a:xfrm>
            <a:off x="3143240"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46" name="矩形 45"/>
          <p:cNvSpPr/>
          <p:nvPr/>
        </p:nvSpPr>
        <p:spPr>
          <a:xfrm>
            <a:off x="5107398"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47" name="矩形 46"/>
          <p:cNvSpPr/>
          <p:nvPr/>
        </p:nvSpPr>
        <p:spPr>
          <a:xfrm>
            <a:off x="6536158"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1"/>
            <a:ext cx="8928100" cy="1000108"/>
          </a:xfrm>
        </p:spPr>
        <p:txBody>
          <a:bodyPr/>
          <a:lstStyle/>
          <a:p>
            <a:r>
              <a:rPr lang="en-US" altLang="zh-CN" dirty="0" smtClean="0">
                <a:solidFill>
                  <a:schemeClr val="tx1"/>
                </a:solidFill>
                <a:ea typeface="宋体" pitchFamily="2" charset="-122"/>
              </a:rPr>
              <a:t>Hashing Using Compact Codes</a:t>
            </a:r>
          </a:p>
        </p:txBody>
      </p:sp>
      <p:sp>
        <p:nvSpPr>
          <p:cNvPr id="215" name="AutoShape 51"/>
          <p:cNvSpPr>
            <a:spLocks noChangeAspect="1" noChangeArrowheads="1"/>
          </p:cNvSpPr>
          <p:nvPr/>
        </p:nvSpPr>
        <p:spPr bwMode="auto">
          <a:xfrm>
            <a:off x="2071670" y="1142984"/>
            <a:ext cx="3857652" cy="2286016"/>
          </a:xfrm>
          <a:prstGeom prst="bracketPair">
            <a:avLst>
              <a:gd name="adj" fmla="val 10454"/>
            </a:avLst>
          </a:prstGeom>
          <a:noFill/>
          <a:ln w="31750">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Arial" charset="0"/>
              <a:ea typeface="黑体" pitchFamily="2" charset="-122"/>
            </a:endParaRPr>
          </a:p>
        </p:txBody>
      </p:sp>
      <p:sp>
        <p:nvSpPr>
          <p:cNvPr id="241" name="TextBox 240"/>
          <p:cNvSpPr txBox="1"/>
          <p:nvPr/>
        </p:nvSpPr>
        <p:spPr>
          <a:xfrm>
            <a:off x="571504" y="1988098"/>
            <a:ext cx="1142976" cy="400110"/>
          </a:xfrm>
          <a:prstGeom prst="rect">
            <a:avLst/>
          </a:prstGeom>
          <a:noFill/>
        </p:spPr>
        <p:txBody>
          <a:bodyPr wrap="square">
            <a:spAutoFit/>
          </a:bodyPr>
          <a:lstStyle/>
          <a:p>
            <a:pPr fontAlgn="auto">
              <a:spcBef>
                <a:spcPts val="0"/>
              </a:spcBef>
              <a:spcAft>
                <a:spcPts val="0"/>
              </a:spcAft>
              <a:defRPr/>
            </a:pPr>
            <a:r>
              <a:rPr lang="en-US" altLang="zh-CN" sz="2000" kern="0" dirty="0" smtClean="0">
                <a:solidFill>
                  <a:schemeClr val="bg1"/>
                </a:solidFill>
                <a:latin typeface="Palatino Linotype" pitchFamily="18" charset="0"/>
                <a:ea typeface="黑体" pitchFamily="2" charset="-122"/>
              </a:rPr>
              <a:t>Dataset</a:t>
            </a:r>
            <a:endParaRPr lang="zh-CN" altLang="en-US" sz="2000" kern="0" dirty="0">
              <a:solidFill>
                <a:schemeClr val="bg1"/>
              </a:solidFill>
              <a:latin typeface="Palatino Linotype" pitchFamily="18" charset="0"/>
              <a:ea typeface="黑体" pitchFamily="2" charset="-122"/>
            </a:endParaRPr>
          </a:p>
        </p:txBody>
      </p:sp>
      <p:grpSp>
        <p:nvGrpSpPr>
          <p:cNvPr id="108" name="组合 107"/>
          <p:cNvGrpSpPr/>
          <p:nvPr/>
        </p:nvGrpSpPr>
        <p:grpSpPr>
          <a:xfrm>
            <a:off x="2285984" y="1211049"/>
            <a:ext cx="3147769" cy="1932199"/>
            <a:chOff x="2352925" y="1568239"/>
            <a:chExt cx="3147769" cy="1932199"/>
          </a:xfrm>
        </p:grpSpPr>
        <p:pic>
          <p:nvPicPr>
            <p:cNvPr id="93" name="图片 92" descr="ukbench00142.jpg"/>
            <p:cNvPicPr>
              <a:picLocks noChangeAspect="1"/>
            </p:cNvPicPr>
            <p:nvPr/>
          </p:nvPicPr>
          <p:blipFill>
            <a:blip r:embed="rId3" cstate="print"/>
            <a:stretch>
              <a:fillRect/>
            </a:stretch>
          </p:blipFill>
          <p:spPr>
            <a:xfrm>
              <a:off x="4924695" y="2571744"/>
              <a:ext cx="575999" cy="432000"/>
            </a:xfrm>
            <a:prstGeom prst="rect">
              <a:avLst/>
            </a:prstGeom>
          </p:spPr>
        </p:pic>
        <p:grpSp>
          <p:nvGrpSpPr>
            <p:cNvPr id="107" name="组合 106"/>
            <p:cNvGrpSpPr/>
            <p:nvPr/>
          </p:nvGrpSpPr>
          <p:grpSpPr>
            <a:xfrm>
              <a:off x="2352925" y="1568239"/>
              <a:ext cx="3147769" cy="1932199"/>
              <a:chOff x="2285983" y="1643049"/>
              <a:chExt cx="3147769" cy="1932199"/>
            </a:xfrm>
          </p:grpSpPr>
          <p:pic>
            <p:nvPicPr>
              <p:cNvPr id="83" name="图片 82" descr="ukbench00540.jpg"/>
              <p:cNvPicPr>
                <a:picLocks noChangeAspect="1"/>
              </p:cNvPicPr>
              <p:nvPr/>
            </p:nvPicPr>
            <p:blipFill>
              <a:blip r:embed="rId4" cstate="print"/>
              <a:stretch>
                <a:fillRect/>
              </a:stretch>
            </p:blipFill>
            <p:spPr>
              <a:xfrm>
                <a:off x="3571867" y="2643182"/>
                <a:ext cx="576000" cy="432000"/>
              </a:xfrm>
              <a:prstGeom prst="rect">
                <a:avLst/>
              </a:prstGeom>
            </p:spPr>
          </p:pic>
          <p:pic>
            <p:nvPicPr>
              <p:cNvPr id="84" name="图片 83" descr="ukbench00541.jpg"/>
              <p:cNvPicPr>
                <a:picLocks noChangeAspect="1"/>
              </p:cNvPicPr>
              <p:nvPr/>
            </p:nvPicPr>
            <p:blipFill>
              <a:blip r:embed="rId5" cstate="print"/>
              <a:stretch>
                <a:fillRect/>
              </a:stretch>
            </p:blipFill>
            <p:spPr>
              <a:xfrm>
                <a:off x="4857751" y="3143248"/>
                <a:ext cx="576000" cy="432000"/>
              </a:xfrm>
              <a:prstGeom prst="rect">
                <a:avLst/>
              </a:prstGeom>
            </p:spPr>
          </p:pic>
          <p:pic>
            <p:nvPicPr>
              <p:cNvPr id="85" name="图片 84" descr="ukbench00542.jpg"/>
              <p:cNvPicPr>
                <a:picLocks noChangeAspect="1"/>
              </p:cNvPicPr>
              <p:nvPr/>
            </p:nvPicPr>
            <p:blipFill>
              <a:blip r:embed="rId6" cstate="print"/>
              <a:stretch>
                <a:fillRect/>
              </a:stretch>
            </p:blipFill>
            <p:spPr>
              <a:xfrm>
                <a:off x="2285983" y="3143248"/>
                <a:ext cx="576000" cy="432000"/>
              </a:xfrm>
              <a:prstGeom prst="rect">
                <a:avLst/>
              </a:prstGeom>
            </p:spPr>
          </p:pic>
          <p:pic>
            <p:nvPicPr>
              <p:cNvPr id="86" name="图片 85" descr="ukbench00543.jpg"/>
              <p:cNvPicPr>
                <a:picLocks noChangeAspect="1"/>
              </p:cNvPicPr>
              <p:nvPr/>
            </p:nvPicPr>
            <p:blipFill>
              <a:blip r:embed="rId7" cstate="print"/>
              <a:stretch>
                <a:fillRect/>
              </a:stretch>
            </p:blipFill>
            <p:spPr>
              <a:xfrm>
                <a:off x="4214809" y="3143248"/>
                <a:ext cx="576000" cy="432000"/>
              </a:xfrm>
              <a:prstGeom prst="rect">
                <a:avLst/>
              </a:prstGeom>
            </p:spPr>
          </p:pic>
          <p:pic>
            <p:nvPicPr>
              <p:cNvPr id="87" name="图片 86" descr="ukbench00020.jpg"/>
              <p:cNvPicPr>
                <a:picLocks noChangeAspect="1"/>
              </p:cNvPicPr>
              <p:nvPr/>
            </p:nvPicPr>
            <p:blipFill>
              <a:blip r:embed="rId8" cstate="print"/>
              <a:stretch>
                <a:fillRect/>
              </a:stretch>
            </p:blipFill>
            <p:spPr>
              <a:xfrm>
                <a:off x="2285984" y="2143116"/>
                <a:ext cx="576000" cy="432000"/>
              </a:xfrm>
              <a:prstGeom prst="rect">
                <a:avLst/>
              </a:prstGeom>
            </p:spPr>
          </p:pic>
          <p:pic>
            <p:nvPicPr>
              <p:cNvPr id="88" name="图片 87" descr="ukbench00021.jpg"/>
              <p:cNvPicPr>
                <a:picLocks noChangeAspect="1"/>
              </p:cNvPicPr>
              <p:nvPr/>
            </p:nvPicPr>
            <p:blipFill>
              <a:blip r:embed="rId9" cstate="print"/>
              <a:stretch>
                <a:fillRect/>
              </a:stretch>
            </p:blipFill>
            <p:spPr>
              <a:xfrm>
                <a:off x="4214809" y="1643050"/>
                <a:ext cx="575999" cy="432000"/>
              </a:xfrm>
              <a:prstGeom prst="rect">
                <a:avLst/>
              </a:prstGeom>
            </p:spPr>
          </p:pic>
          <p:pic>
            <p:nvPicPr>
              <p:cNvPr id="89" name="图片 88" descr="ukbench00022.jpg"/>
              <p:cNvPicPr>
                <a:picLocks noChangeAspect="1"/>
              </p:cNvPicPr>
              <p:nvPr/>
            </p:nvPicPr>
            <p:blipFill>
              <a:blip r:embed="rId10" cstate="print"/>
              <a:stretch>
                <a:fillRect/>
              </a:stretch>
            </p:blipFill>
            <p:spPr>
              <a:xfrm>
                <a:off x="2928926" y="1643050"/>
                <a:ext cx="576000" cy="432000"/>
              </a:xfrm>
              <a:prstGeom prst="rect">
                <a:avLst/>
              </a:prstGeom>
            </p:spPr>
          </p:pic>
          <p:pic>
            <p:nvPicPr>
              <p:cNvPr id="90" name="图片 89" descr="ukbench00023.jpg"/>
              <p:cNvPicPr>
                <a:picLocks noChangeAspect="1"/>
              </p:cNvPicPr>
              <p:nvPr/>
            </p:nvPicPr>
            <p:blipFill>
              <a:blip r:embed="rId11" cstate="print"/>
              <a:stretch>
                <a:fillRect/>
              </a:stretch>
            </p:blipFill>
            <p:spPr>
              <a:xfrm>
                <a:off x="4857752" y="2143116"/>
                <a:ext cx="575999" cy="432000"/>
              </a:xfrm>
              <a:prstGeom prst="rect">
                <a:avLst/>
              </a:prstGeom>
            </p:spPr>
          </p:pic>
          <p:pic>
            <p:nvPicPr>
              <p:cNvPr id="91" name="图片 90" descr="ukbench00140.jpg"/>
              <p:cNvPicPr>
                <a:picLocks noChangeAspect="1"/>
              </p:cNvPicPr>
              <p:nvPr/>
            </p:nvPicPr>
            <p:blipFill>
              <a:blip r:embed="rId12" cstate="print"/>
              <a:stretch>
                <a:fillRect/>
              </a:stretch>
            </p:blipFill>
            <p:spPr>
              <a:xfrm>
                <a:off x="2285984" y="1643049"/>
                <a:ext cx="575999" cy="432000"/>
              </a:xfrm>
              <a:prstGeom prst="rect">
                <a:avLst/>
              </a:prstGeom>
            </p:spPr>
          </p:pic>
          <p:pic>
            <p:nvPicPr>
              <p:cNvPr id="92" name="图片 91" descr="ukbench00141.jpg"/>
              <p:cNvPicPr>
                <a:picLocks noChangeAspect="1"/>
              </p:cNvPicPr>
              <p:nvPr/>
            </p:nvPicPr>
            <p:blipFill>
              <a:blip r:embed="rId13" cstate="print"/>
              <a:stretch>
                <a:fillRect/>
              </a:stretch>
            </p:blipFill>
            <p:spPr>
              <a:xfrm>
                <a:off x="2928926" y="2143116"/>
                <a:ext cx="575999" cy="432000"/>
              </a:xfrm>
              <a:prstGeom prst="rect">
                <a:avLst/>
              </a:prstGeom>
            </p:spPr>
          </p:pic>
          <p:pic>
            <p:nvPicPr>
              <p:cNvPr id="94" name="图片 93" descr="ukbench00143.jpg"/>
              <p:cNvPicPr>
                <a:picLocks noChangeAspect="1"/>
              </p:cNvPicPr>
              <p:nvPr/>
            </p:nvPicPr>
            <p:blipFill>
              <a:blip r:embed="rId14" cstate="print"/>
              <a:stretch>
                <a:fillRect/>
              </a:stretch>
            </p:blipFill>
            <p:spPr>
              <a:xfrm>
                <a:off x="4214810" y="2643182"/>
                <a:ext cx="576000" cy="432000"/>
              </a:xfrm>
              <a:prstGeom prst="rect">
                <a:avLst/>
              </a:prstGeom>
            </p:spPr>
          </p:pic>
          <p:pic>
            <p:nvPicPr>
              <p:cNvPr id="95" name="图片 94" descr="ukbench00564.jpg"/>
              <p:cNvPicPr>
                <a:picLocks noChangeAspect="1"/>
              </p:cNvPicPr>
              <p:nvPr/>
            </p:nvPicPr>
            <p:blipFill>
              <a:blip r:embed="rId15" cstate="print"/>
              <a:stretch>
                <a:fillRect/>
              </a:stretch>
            </p:blipFill>
            <p:spPr>
              <a:xfrm>
                <a:off x="2928926" y="2639810"/>
                <a:ext cx="575999" cy="432000"/>
              </a:xfrm>
              <a:prstGeom prst="rect">
                <a:avLst/>
              </a:prstGeom>
            </p:spPr>
          </p:pic>
          <p:pic>
            <p:nvPicPr>
              <p:cNvPr id="96" name="图片 95" descr="ukbench00565.jpg"/>
              <p:cNvPicPr>
                <a:picLocks noChangeAspect="1"/>
              </p:cNvPicPr>
              <p:nvPr/>
            </p:nvPicPr>
            <p:blipFill>
              <a:blip r:embed="rId16" cstate="print"/>
              <a:stretch>
                <a:fillRect/>
              </a:stretch>
            </p:blipFill>
            <p:spPr>
              <a:xfrm>
                <a:off x="3571868" y="3143248"/>
                <a:ext cx="575999" cy="432000"/>
              </a:xfrm>
              <a:prstGeom prst="rect">
                <a:avLst/>
              </a:prstGeom>
            </p:spPr>
          </p:pic>
          <p:pic>
            <p:nvPicPr>
              <p:cNvPr id="97" name="图片 96" descr="ukbench00566.jpg"/>
              <p:cNvPicPr>
                <a:picLocks noChangeAspect="1"/>
              </p:cNvPicPr>
              <p:nvPr/>
            </p:nvPicPr>
            <p:blipFill>
              <a:blip r:embed="rId17" cstate="print"/>
              <a:stretch>
                <a:fillRect/>
              </a:stretch>
            </p:blipFill>
            <p:spPr>
              <a:xfrm>
                <a:off x="3571868" y="2143116"/>
                <a:ext cx="575999" cy="432000"/>
              </a:xfrm>
              <a:prstGeom prst="rect">
                <a:avLst/>
              </a:prstGeom>
            </p:spPr>
          </p:pic>
          <p:pic>
            <p:nvPicPr>
              <p:cNvPr id="98" name="图片 97" descr="ukbench00567.jpg"/>
              <p:cNvPicPr>
                <a:picLocks noChangeAspect="1"/>
              </p:cNvPicPr>
              <p:nvPr/>
            </p:nvPicPr>
            <p:blipFill>
              <a:blip r:embed="rId18" cstate="print"/>
              <a:stretch>
                <a:fillRect/>
              </a:stretch>
            </p:blipFill>
            <p:spPr>
              <a:xfrm>
                <a:off x="3571868" y="1643049"/>
                <a:ext cx="575999" cy="432000"/>
              </a:xfrm>
              <a:prstGeom prst="rect">
                <a:avLst/>
              </a:prstGeom>
            </p:spPr>
          </p:pic>
          <p:pic>
            <p:nvPicPr>
              <p:cNvPr id="103" name="图片 102" descr="ukbench00356.jpg"/>
              <p:cNvPicPr>
                <a:picLocks noChangeAspect="1"/>
              </p:cNvPicPr>
              <p:nvPr/>
            </p:nvPicPr>
            <p:blipFill>
              <a:blip r:embed="rId19" cstate="print"/>
              <a:stretch>
                <a:fillRect/>
              </a:stretch>
            </p:blipFill>
            <p:spPr>
              <a:xfrm>
                <a:off x="2928926" y="3143248"/>
                <a:ext cx="576000" cy="432000"/>
              </a:xfrm>
              <a:prstGeom prst="rect">
                <a:avLst/>
              </a:prstGeom>
            </p:spPr>
          </p:pic>
          <p:pic>
            <p:nvPicPr>
              <p:cNvPr id="104" name="图片 103" descr="ukbench00357.jpg"/>
              <p:cNvPicPr>
                <a:picLocks noChangeAspect="1"/>
              </p:cNvPicPr>
              <p:nvPr/>
            </p:nvPicPr>
            <p:blipFill>
              <a:blip r:embed="rId20" cstate="print"/>
              <a:stretch>
                <a:fillRect/>
              </a:stretch>
            </p:blipFill>
            <p:spPr>
              <a:xfrm>
                <a:off x="4857752" y="1643050"/>
                <a:ext cx="576000" cy="432000"/>
              </a:xfrm>
              <a:prstGeom prst="rect">
                <a:avLst/>
              </a:prstGeom>
            </p:spPr>
          </p:pic>
          <p:pic>
            <p:nvPicPr>
              <p:cNvPr id="105" name="图片 104" descr="ukbench00358.jpg"/>
              <p:cNvPicPr>
                <a:picLocks noChangeAspect="1"/>
              </p:cNvPicPr>
              <p:nvPr/>
            </p:nvPicPr>
            <p:blipFill>
              <a:blip r:embed="rId21" cstate="print"/>
              <a:stretch>
                <a:fillRect/>
              </a:stretch>
            </p:blipFill>
            <p:spPr>
              <a:xfrm>
                <a:off x="4214810" y="2143116"/>
                <a:ext cx="576000" cy="432000"/>
              </a:xfrm>
              <a:prstGeom prst="rect">
                <a:avLst/>
              </a:prstGeom>
            </p:spPr>
          </p:pic>
          <p:pic>
            <p:nvPicPr>
              <p:cNvPr id="106" name="图片 105" descr="ukbench00359.jpg"/>
              <p:cNvPicPr>
                <a:picLocks noChangeAspect="1"/>
              </p:cNvPicPr>
              <p:nvPr/>
            </p:nvPicPr>
            <p:blipFill>
              <a:blip r:embed="rId22" cstate="print"/>
              <a:stretch>
                <a:fillRect/>
              </a:stretch>
            </p:blipFill>
            <p:spPr>
              <a:xfrm>
                <a:off x="2285984" y="2643182"/>
                <a:ext cx="576000" cy="432000"/>
              </a:xfrm>
              <a:prstGeom prst="rect">
                <a:avLst/>
              </a:prstGeom>
            </p:spPr>
          </p:pic>
        </p:grpSp>
      </p:grpSp>
      <p:grpSp>
        <p:nvGrpSpPr>
          <p:cNvPr id="114" name="组合 113"/>
          <p:cNvGrpSpPr/>
          <p:nvPr/>
        </p:nvGrpSpPr>
        <p:grpSpPr>
          <a:xfrm>
            <a:off x="5643570" y="1928802"/>
            <a:ext cx="80962" cy="333375"/>
            <a:chOff x="4002088" y="5686425"/>
            <a:chExt cx="80962" cy="333375"/>
          </a:xfrm>
        </p:grpSpPr>
        <p:sp>
          <p:nvSpPr>
            <p:cNvPr id="115" name="Oval 15"/>
            <p:cNvSpPr>
              <a:spLocks noChangeAspect="1" noChangeArrowheads="1"/>
            </p:cNvSpPr>
            <p:nvPr/>
          </p:nvSpPr>
          <p:spPr bwMode="auto">
            <a:xfrm>
              <a:off x="4002088" y="5811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Arial" charset="0"/>
                <a:ea typeface="黑体" pitchFamily="2" charset="-122"/>
              </a:endParaRPr>
            </a:p>
          </p:txBody>
        </p:sp>
        <p:sp>
          <p:nvSpPr>
            <p:cNvPr id="116" name="Oval 63"/>
            <p:cNvSpPr>
              <a:spLocks noChangeAspect="1" noChangeArrowheads="1"/>
            </p:cNvSpPr>
            <p:nvPr/>
          </p:nvSpPr>
          <p:spPr bwMode="auto">
            <a:xfrm>
              <a:off x="4002088" y="5938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Arial" charset="0"/>
                <a:ea typeface="黑体" pitchFamily="2" charset="-122"/>
              </a:endParaRPr>
            </a:p>
          </p:txBody>
        </p:sp>
        <p:sp>
          <p:nvSpPr>
            <p:cNvPr id="117" name="Oval 64"/>
            <p:cNvSpPr>
              <a:spLocks noChangeAspect="1" noChangeArrowheads="1"/>
            </p:cNvSpPr>
            <p:nvPr/>
          </p:nvSpPr>
          <p:spPr bwMode="auto">
            <a:xfrm>
              <a:off x="4002088" y="5686425"/>
              <a:ext cx="80962" cy="80963"/>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Arial" charset="0"/>
                <a:ea typeface="黑体" pitchFamily="2" charset="-122"/>
              </a:endParaRPr>
            </a:p>
          </p:txBody>
        </p:sp>
      </p:grpSp>
      <p:grpSp>
        <p:nvGrpSpPr>
          <p:cNvPr id="216" name="组合 215"/>
          <p:cNvGrpSpPr/>
          <p:nvPr/>
        </p:nvGrpSpPr>
        <p:grpSpPr>
          <a:xfrm>
            <a:off x="3643306" y="3286124"/>
            <a:ext cx="376799" cy="72000"/>
            <a:chOff x="5133981" y="5857892"/>
            <a:chExt cx="376799" cy="72000"/>
          </a:xfrm>
        </p:grpSpPr>
        <p:sp>
          <p:nvSpPr>
            <p:cNvPr id="217" name="Oval 64"/>
            <p:cNvSpPr>
              <a:spLocks noChangeAspect="1" noChangeArrowheads="1"/>
            </p:cNvSpPr>
            <p:nvPr/>
          </p:nvSpPr>
          <p:spPr bwMode="auto">
            <a:xfrm>
              <a:off x="51339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sp>
          <p:nvSpPr>
            <p:cNvPr id="218" name="Oval 64"/>
            <p:cNvSpPr>
              <a:spLocks noChangeAspect="1" noChangeArrowheads="1"/>
            </p:cNvSpPr>
            <p:nvPr/>
          </p:nvSpPr>
          <p:spPr bwMode="auto">
            <a:xfrm>
              <a:off x="52863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sp>
          <p:nvSpPr>
            <p:cNvPr id="230" name="Oval 64"/>
            <p:cNvSpPr>
              <a:spLocks noChangeAspect="1" noChangeArrowheads="1"/>
            </p:cNvSpPr>
            <p:nvPr/>
          </p:nvSpPr>
          <p:spPr bwMode="auto">
            <a:xfrm>
              <a:off x="54387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gr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1"/>
            <a:ext cx="8928100" cy="1000108"/>
          </a:xfrm>
        </p:spPr>
        <p:txBody>
          <a:bodyPr/>
          <a:lstStyle/>
          <a:p>
            <a:r>
              <a:rPr lang="en-US" altLang="zh-CN" dirty="0" smtClean="0">
                <a:solidFill>
                  <a:schemeClr val="tx1"/>
                </a:solidFill>
                <a:ea typeface="宋体" pitchFamily="2" charset="-122"/>
              </a:rPr>
              <a:t>Hashing Using Compact Codes</a:t>
            </a:r>
          </a:p>
        </p:txBody>
      </p:sp>
      <p:sp>
        <p:nvSpPr>
          <p:cNvPr id="169" name="Rectangle 5"/>
          <p:cNvSpPr>
            <a:spLocks noChangeAspect="1" noChangeArrowheads="1"/>
          </p:cNvSpPr>
          <p:nvPr/>
        </p:nvSpPr>
        <p:spPr bwMode="auto">
          <a:xfrm>
            <a:off x="1643042" y="5424853"/>
            <a:ext cx="862550" cy="504477"/>
          </a:xfrm>
          <a:prstGeom prst="rect">
            <a:avLst/>
          </a:prstGeom>
          <a:noFill/>
          <a:ln w="9525">
            <a:noFill/>
            <a:miter lim="800000"/>
            <a:headEnd/>
            <a:tailEnd/>
          </a:ln>
        </p:spPr>
        <p:txBody>
          <a:bodyPr/>
          <a:lstStyle/>
          <a:p>
            <a:pPr algn="ctr">
              <a:spcBef>
                <a:spcPct val="20000"/>
              </a:spcBef>
            </a:pPr>
            <a:r>
              <a:rPr lang="en-US" altLang="zh-CN" sz="1600" b="1" dirty="0" smtClean="0">
                <a:solidFill>
                  <a:schemeClr val="bg1"/>
                </a:solidFill>
                <a:latin typeface="Palatino Linotype" pitchFamily="18" charset="0"/>
              </a:rPr>
              <a:t>100001</a:t>
            </a:r>
            <a:endParaRPr lang="en-US" altLang="zh-CN" sz="1600" b="1" dirty="0">
              <a:solidFill>
                <a:schemeClr val="bg1"/>
              </a:solidFill>
              <a:latin typeface="Palatino Linotype" pitchFamily="18" charset="0"/>
            </a:endParaRPr>
          </a:p>
        </p:txBody>
      </p:sp>
      <p:sp>
        <p:nvSpPr>
          <p:cNvPr id="170" name="Rectangle 6"/>
          <p:cNvSpPr>
            <a:spLocks noChangeAspect="1" noChangeArrowheads="1"/>
          </p:cNvSpPr>
          <p:nvPr/>
        </p:nvSpPr>
        <p:spPr bwMode="auto">
          <a:xfrm>
            <a:off x="1643042" y="4786322"/>
            <a:ext cx="862550" cy="504477"/>
          </a:xfrm>
          <a:prstGeom prst="rect">
            <a:avLst/>
          </a:prstGeom>
          <a:noFill/>
          <a:ln w="9525">
            <a:noFill/>
            <a:miter lim="800000"/>
            <a:headEnd/>
            <a:tailEnd/>
          </a:ln>
        </p:spPr>
        <p:txBody>
          <a:bodyPr/>
          <a:lstStyle/>
          <a:p>
            <a:pPr algn="ctr">
              <a:spcBef>
                <a:spcPct val="20000"/>
              </a:spcBef>
            </a:pPr>
            <a:r>
              <a:rPr lang="en-US" altLang="zh-CN" sz="1600" b="1" dirty="0">
                <a:solidFill>
                  <a:schemeClr val="bg1"/>
                </a:solidFill>
                <a:latin typeface="Palatino Linotype" pitchFamily="18" charset="0"/>
              </a:rPr>
              <a:t>110111</a:t>
            </a:r>
          </a:p>
        </p:txBody>
      </p:sp>
      <p:sp>
        <p:nvSpPr>
          <p:cNvPr id="171" name="Rectangle 7"/>
          <p:cNvSpPr>
            <a:spLocks noChangeAspect="1" noChangeArrowheads="1"/>
          </p:cNvSpPr>
          <p:nvPr/>
        </p:nvSpPr>
        <p:spPr bwMode="auto">
          <a:xfrm>
            <a:off x="1637748" y="4214818"/>
            <a:ext cx="862550" cy="504477"/>
          </a:xfrm>
          <a:prstGeom prst="rect">
            <a:avLst/>
          </a:prstGeom>
          <a:noFill/>
          <a:ln w="9525">
            <a:noFill/>
            <a:miter lim="800000"/>
            <a:headEnd/>
            <a:tailEnd/>
          </a:ln>
        </p:spPr>
        <p:txBody>
          <a:bodyPr/>
          <a:lstStyle/>
          <a:p>
            <a:pPr algn="ctr">
              <a:spcBef>
                <a:spcPct val="20000"/>
              </a:spcBef>
            </a:pPr>
            <a:r>
              <a:rPr lang="en-US" altLang="zh-CN" sz="1600" b="1" dirty="0" smtClean="0">
                <a:solidFill>
                  <a:schemeClr val="bg1"/>
                </a:solidFill>
                <a:latin typeface="Palatino Linotype" pitchFamily="18" charset="0"/>
              </a:rPr>
              <a:t>000101</a:t>
            </a:r>
            <a:endParaRPr lang="en-US" altLang="zh-CN" sz="1600" b="1" dirty="0">
              <a:solidFill>
                <a:schemeClr val="bg1"/>
              </a:solidFill>
              <a:latin typeface="Palatino Linotype" pitchFamily="18" charset="0"/>
            </a:endParaRPr>
          </a:p>
        </p:txBody>
      </p:sp>
      <p:grpSp>
        <p:nvGrpSpPr>
          <p:cNvPr id="2" name="组合 125"/>
          <p:cNvGrpSpPr/>
          <p:nvPr/>
        </p:nvGrpSpPr>
        <p:grpSpPr>
          <a:xfrm>
            <a:off x="1714478" y="4071942"/>
            <a:ext cx="3929092" cy="1714512"/>
            <a:chOff x="2492360" y="4252913"/>
            <a:chExt cx="2417763" cy="1362075"/>
          </a:xfrm>
        </p:grpSpPr>
        <p:sp>
          <p:nvSpPr>
            <p:cNvPr id="175" name="Line 11"/>
            <p:cNvSpPr>
              <a:spLocks noChangeAspect="1" noChangeShapeType="1"/>
            </p:cNvSpPr>
            <p:nvPr/>
          </p:nvSpPr>
          <p:spPr bwMode="auto">
            <a:xfrm>
              <a:off x="2492360" y="5614988"/>
              <a:ext cx="2405063" cy="0"/>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grpSp>
          <p:nvGrpSpPr>
            <p:cNvPr id="3" name="组合 124"/>
            <p:cNvGrpSpPr/>
            <p:nvPr/>
          </p:nvGrpSpPr>
          <p:grpSpPr>
            <a:xfrm>
              <a:off x="2492361" y="4252913"/>
              <a:ext cx="2417762" cy="1362075"/>
              <a:chOff x="2479661" y="4252913"/>
              <a:chExt cx="2417762" cy="1362075"/>
            </a:xfrm>
          </p:grpSpPr>
          <p:sp>
            <p:nvSpPr>
              <p:cNvPr id="172" name="Line 8"/>
              <p:cNvSpPr>
                <a:spLocks noChangeAspect="1" noChangeShapeType="1"/>
              </p:cNvSpPr>
              <p:nvPr/>
            </p:nvSpPr>
            <p:spPr bwMode="auto">
              <a:xfrm>
                <a:off x="2487598" y="4252913"/>
                <a:ext cx="2406650" cy="0"/>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173" name="Line 9"/>
              <p:cNvSpPr>
                <a:spLocks noChangeAspect="1" noChangeShapeType="1"/>
              </p:cNvSpPr>
              <p:nvPr/>
            </p:nvSpPr>
            <p:spPr bwMode="auto">
              <a:xfrm>
                <a:off x="2492360" y="4706938"/>
                <a:ext cx="2405063" cy="0"/>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174" name="Line 10"/>
              <p:cNvSpPr>
                <a:spLocks noChangeAspect="1" noChangeShapeType="1"/>
              </p:cNvSpPr>
              <p:nvPr/>
            </p:nvSpPr>
            <p:spPr bwMode="auto">
              <a:xfrm>
                <a:off x="2492360" y="5160963"/>
                <a:ext cx="2405063" cy="0"/>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176" name="Line 12"/>
              <p:cNvSpPr>
                <a:spLocks noChangeAspect="1" noChangeShapeType="1"/>
              </p:cNvSpPr>
              <p:nvPr/>
            </p:nvSpPr>
            <p:spPr bwMode="auto">
              <a:xfrm>
                <a:off x="2479661" y="4252913"/>
                <a:ext cx="0" cy="1362075"/>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177" name="Line 13"/>
              <p:cNvSpPr>
                <a:spLocks noChangeAspect="1" noChangeShapeType="1"/>
              </p:cNvSpPr>
              <p:nvPr/>
            </p:nvSpPr>
            <p:spPr bwMode="auto">
              <a:xfrm>
                <a:off x="2994079" y="4252913"/>
                <a:ext cx="0" cy="1362075"/>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178" name="Line 14"/>
              <p:cNvSpPr>
                <a:spLocks noChangeAspect="1" noChangeShapeType="1"/>
              </p:cNvSpPr>
              <p:nvPr/>
            </p:nvSpPr>
            <p:spPr bwMode="auto">
              <a:xfrm>
                <a:off x="4897422" y="4252913"/>
                <a:ext cx="0" cy="1362075"/>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grpSp>
      </p:grpSp>
      <p:sp>
        <p:nvSpPr>
          <p:cNvPr id="215" name="AutoShape 51"/>
          <p:cNvSpPr>
            <a:spLocks noChangeAspect="1" noChangeArrowheads="1"/>
          </p:cNvSpPr>
          <p:nvPr/>
        </p:nvSpPr>
        <p:spPr bwMode="auto">
          <a:xfrm>
            <a:off x="2071670" y="1142984"/>
            <a:ext cx="3857652" cy="2286016"/>
          </a:xfrm>
          <a:prstGeom prst="bracketPair">
            <a:avLst>
              <a:gd name="adj" fmla="val 10454"/>
            </a:avLst>
          </a:prstGeom>
          <a:noFill/>
          <a:ln w="31750">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Arial" charset="0"/>
              <a:ea typeface="黑体" pitchFamily="2" charset="-122"/>
            </a:endParaRPr>
          </a:p>
        </p:txBody>
      </p:sp>
      <p:grpSp>
        <p:nvGrpSpPr>
          <p:cNvPr id="5" name="组合 112"/>
          <p:cNvGrpSpPr/>
          <p:nvPr/>
        </p:nvGrpSpPr>
        <p:grpSpPr>
          <a:xfrm>
            <a:off x="3842265" y="5987538"/>
            <a:ext cx="86793" cy="370420"/>
            <a:chOff x="4002088" y="5686425"/>
            <a:chExt cx="80962" cy="333375"/>
          </a:xfrm>
        </p:grpSpPr>
        <p:sp>
          <p:nvSpPr>
            <p:cNvPr id="179" name="Oval 15"/>
            <p:cNvSpPr>
              <a:spLocks noChangeAspect="1" noChangeArrowheads="1"/>
            </p:cNvSpPr>
            <p:nvPr/>
          </p:nvSpPr>
          <p:spPr bwMode="auto">
            <a:xfrm>
              <a:off x="4002088" y="5811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Arial" charset="0"/>
                <a:ea typeface="黑体" pitchFamily="2" charset="-122"/>
              </a:endParaRPr>
            </a:p>
          </p:txBody>
        </p:sp>
        <p:sp>
          <p:nvSpPr>
            <p:cNvPr id="227" name="Oval 63"/>
            <p:cNvSpPr>
              <a:spLocks noChangeAspect="1" noChangeArrowheads="1"/>
            </p:cNvSpPr>
            <p:nvPr/>
          </p:nvSpPr>
          <p:spPr bwMode="auto">
            <a:xfrm>
              <a:off x="4002088" y="5938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Arial" charset="0"/>
                <a:ea typeface="黑体" pitchFamily="2" charset="-122"/>
              </a:endParaRPr>
            </a:p>
          </p:txBody>
        </p:sp>
        <p:sp>
          <p:nvSpPr>
            <p:cNvPr id="228" name="Oval 64"/>
            <p:cNvSpPr>
              <a:spLocks noChangeAspect="1" noChangeArrowheads="1"/>
            </p:cNvSpPr>
            <p:nvPr/>
          </p:nvSpPr>
          <p:spPr bwMode="auto">
            <a:xfrm>
              <a:off x="4002088" y="5686425"/>
              <a:ext cx="80962" cy="80963"/>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Arial" charset="0"/>
                <a:ea typeface="黑体" pitchFamily="2" charset="-122"/>
              </a:endParaRPr>
            </a:p>
          </p:txBody>
        </p:sp>
      </p:grpSp>
      <p:sp>
        <p:nvSpPr>
          <p:cNvPr id="241" name="TextBox 240"/>
          <p:cNvSpPr txBox="1"/>
          <p:nvPr/>
        </p:nvSpPr>
        <p:spPr>
          <a:xfrm>
            <a:off x="571504" y="1988098"/>
            <a:ext cx="1142976" cy="400110"/>
          </a:xfrm>
          <a:prstGeom prst="rect">
            <a:avLst/>
          </a:prstGeom>
          <a:noFill/>
        </p:spPr>
        <p:txBody>
          <a:bodyPr wrap="square">
            <a:spAutoFit/>
          </a:bodyPr>
          <a:lstStyle/>
          <a:p>
            <a:pPr fontAlgn="auto">
              <a:spcBef>
                <a:spcPts val="0"/>
              </a:spcBef>
              <a:spcAft>
                <a:spcPts val="0"/>
              </a:spcAft>
              <a:defRPr/>
            </a:pPr>
            <a:r>
              <a:rPr lang="en-US" altLang="zh-CN" sz="2000" kern="0" dirty="0" smtClean="0">
                <a:solidFill>
                  <a:schemeClr val="bg1"/>
                </a:solidFill>
                <a:latin typeface="Palatino Linotype" pitchFamily="18" charset="0"/>
                <a:ea typeface="黑体" pitchFamily="2" charset="-122"/>
              </a:rPr>
              <a:t>Dataset</a:t>
            </a:r>
            <a:endParaRPr lang="zh-CN" altLang="en-US" sz="2000" kern="0" dirty="0">
              <a:solidFill>
                <a:schemeClr val="bg1"/>
              </a:solidFill>
              <a:latin typeface="Palatino Linotype" pitchFamily="18" charset="0"/>
              <a:ea typeface="黑体" pitchFamily="2" charset="-122"/>
            </a:endParaRPr>
          </a:p>
        </p:txBody>
      </p:sp>
      <p:grpSp>
        <p:nvGrpSpPr>
          <p:cNvPr id="6" name="组合 107"/>
          <p:cNvGrpSpPr/>
          <p:nvPr/>
        </p:nvGrpSpPr>
        <p:grpSpPr>
          <a:xfrm>
            <a:off x="2285984" y="1211049"/>
            <a:ext cx="3147769" cy="1932199"/>
            <a:chOff x="2352925" y="1568239"/>
            <a:chExt cx="3147769" cy="1932199"/>
          </a:xfrm>
        </p:grpSpPr>
        <p:pic>
          <p:nvPicPr>
            <p:cNvPr id="93" name="图片 92" descr="ukbench00142.jpg"/>
            <p:cNvPicPr>
              <a:picLocks noChangeAspect="1"/>
            </p:cNvPicPr>
            <p:nvPr/>
          </p:nvPicPr>
          <p:blipFill>
            <a:blip r:embed="rId4" cstate="print"/>
            <a:stretch>
              <a:fillRect/>
            </a:stretch>
          </p:blipFill>
          <p:spPr>
            <a:xfrm>
              <a:off x="4924695" y="2571744"/>
              <a:ext cx="575999" cy="432000"/>
            </a:xfrm>
            <a:prstGeom prst="rect">
              <a:avLst/>
            </a:prstGeom>
          </p:spPr>
        </p:pic>
        <p:grpSp>
          <p:nvGrpSpPr>
            <p:cNvPr id="7" name="组合 106"/>
            <p:cNvGrpSpPr/>
            <p:nvPr/>
          </p:nvGrpSpPr>
          <p:grpSpPr>
            <a:xfrm>
              <a:off x="2352925" y="1568239"/>
              <a:ext cx="3147769" cy="1932199"/>
              <a:chOff x="2285983" y="1643049"/>
              <a:chExt cx="3147769" cy="1932199"/>
            </a:xfrm>
          </p:grpSpPr>
          <p:pic>
            <p:nvPicPr>
              <p:cNvPr id="83" name="图片 82" descr="ukbench00540.jpg"/>
              <p:cNvPicPr>
                <a:picLocks noChangeAspect="1"/>
              </p:cNvPicPr>
              <p:nvPr/>
            </p:nvPicPr>
            <p:blipFill>
              <a:blip r:embed="rId5" cstate="print"/>
              <a:stretch>
                <a:fillRect/>
              </a:stretch>
            </p:blipFill>
            <p:spPr>
              <a:xfrm>
                <a:off x="3571867" y="2643182"/>
                <a:ext cx="576000" cy="432000"/>
              </a:xfrm>
              <a:prstGeom prst="rect">
                <a:avLst/>
              </a:prstGeom>
            </p:spPr>
          </p:pic>
          <p:pic>
            <p:nvPicPr>
              <p:cNvPr id="84" name="图片 83" descr="ukbench00541.jpg"/>
              <p:cNvPicPr>
                <a:picLocks noChangeAspect="1"/>
              </p:cNvPicPr>
              <p:nvPr/>
            </p:nvPicPr>
            <p:blipFill>
              <a:blip r:embed="rId6" cstate="print"/>
              <a:stretch>
                <a:fillRect/>
              </a:stretch>
            </p:blipFill>
            <p:spPr>
              <a:xfrm>
                <a:off x="4857751" y="3143248"/>
                <a:ext cx="576000" cy="432000"/>
              </a:xfrm>
              <a:prstGeom prst="rect">
                <a:avLst/>
              </a:prstGeom>
            </p:spPr>
          </p:pic>
          <p:pic>
            <p:nvPicPr>
              <p:cNvPr id="85" name="图片 84" descr="ukbench00542.jpg"/>
              <p:cNvPicPr>
                <a:picLocks noChangeAspect="1"/>
              </p:cNvPicPr>
              <p:nvPr/>
            </p:nvPicPr>
            <p:blipFill>
              <a:blip r:embed="rId7" cstate="print"/>
              <a:stretch>
                <a:fillRect/>
              </a:stretch>
            </p:blipFill>
            <p:spPr>
              <a:xfrm>
                <a:off x="2285983" y="3143248"/>
                <a:ext cx="576000" cy="432000"/>
              </a:xfrm>
              <a:prstGeom prst="rect">
                <a:avLst/>
              </a:prstGeom>
            </p:spPr>
          </p:pic>
          <p:pic>
            <p:nvPicPr>
              <p:cNvPr id="86" name="图片 85" descr="ukbench00543.jpg"/>
              <p:cNvPicPr>
                <a:picLocks noChangeAspect="1"/>
              </p:cNvPicPr>
              <p:nvPr/>
            </p:nvPicPr>
            <p:blipFill>
              <a:blip r:embed="rId8" cstate="print"/>
              <a:stretch>
                <a:fillRect/>
              </a:stretch>
            </p:blipFill>
            <p:spPr>
              <a:xfrm>
                <a:off x="4214809" y="3143248"/>
                <a:ext cx="576000" cy="432000"/>
              </a:xfrm>
              <a:prstGeom prst="rect">
                <a:avLst/>
              </a:prstGeom>
            </p:spPr>
          </p:pic>
          <p:pic>
            <p:nvPicPr>
              <p:cNvPr id="87" name="图片 86" descr="ukbench00020.jpg"/>
              <p:cNvPicPr>
                <a:picLocks noChangeAspect="1"/>
              </p:cNvPicPr>
              <p:nvPr/>
            </p:nvPicPr>
            <p:blipFill>
              <a:blip r:embed="rId9" cstate="print"/>
              <a:stretch>
                <a:fillRect/>
              </a:stretch>
            </p:blipFill>
            <p:spPr>
              <a:xfrm>
                <a:off x="2285984" y="2143116"/>
                <a:ext cx="576000" cy="432000"/>
              </a:xfrm>
              <a:prstGeom prst="rect">
                <a:avLst/>
              </a:prstGeom>
            </p:spPr>
          </p:pic>
          <p:pic>
            <p:nvPicPr>
              <p:cNvPr id="88" name="图片 87" descr="ukbench00021.jpg"/>
              <p:cNvPicPr>
                <a:picLocks noChangeAspect="1"/>
              </p:cNvPicPr>
              <p:nvPr/>
            </p:nvPicPr>
            <p:blipFill>
              <a:blip r:embed="rId10" cstate="print"/>
              <a:stretch>
                <a:fillRect/>
              </a:stretch>
            </p:blipFill>
            <p:spPr>
              <a:xfrm>
                <a:off x="4214809" y="1643050"/>
                <a:ext cx="575999" cy="432000"/>
              </a:xfrm>
              <a:prstGeom prst="rect">
                <a:avLst/>
              </a:prstGeom>
            </p:spPr>
          </p:pic>
          <p:pic>
            <p:nvPicPr>
              <p:cNvPr id="89" name="图片 88" descr="ukbench00022.jpg"/>
              <p:cNvPicPr>
                <a:picLocks noChangeAspect="1"/>
              </p:cNvPicPr>
              <p:nvPr/>
            </p:nvPicPr>
            <p:blipFill>
              <a:blip r:embed="rId11" cstate="print"/>
              <a:stretch>
                <a:fillRect/>
              </a:stretch>
            </p:blipFill>
            <p:spPr>
              <a:xfrm>
                <a:off x="2928926" y="1643050"/>
                <a:ext cx="576000" cy="432000"/>
              </a:xfrm>
              <a:prstGeom prst="rect">
                <a:avLst/>
              </a:prstGeom>
            </p:spPr>
          </p:pic>
          <p:pic>
            <p:nvPicPr>
              <p:cNvPr id="90" name="图片 89" descr="ukbench00023.jpg"/>
              <p:cNvPicPr>
                <a:picLocks noChangeAspect="1"/>
              </p:cNvPicPr>
              <p:nvPr/>
            </p:nvPicPr>
            <p:blipFill>
              <a:blip r:embed="rId12" cstate="print"/>
              <a:stretch>
                <a:fillRect/>
              </a:stretch>
            </p:blipFill>
            <p:spPr>
              <a:xfrm>
                <a:off x="4857752" y="2143116"/>
                <a:ext cx="575999" cy="432000"/>
              </a:xfrm>
              <a:prstGeom prst="rect">
                <a:avLst/>
              </a:prstGeom>
            </p:spPr>
          </p:pic>
          <p:pic>
            <p:nvPicPr>
              <p:cNvPr id="91" name="图片 90" descr="ukbench00140.jpg"/>
              <p:cNvPicPr>
                <a:picLocks noChangeAspect="1"/>
              </p:cNvPicPr>
              <p:nvPr/>
            </p:nvPicPr>
            <p:blipFill>
              <a:blip r:embed="rId13" cstate="print"/>
              <a:stretch>
                <a:fillRect/>
              </a:stretch>
            </p:blipFill>
            <p:spPr>
              <a:xfrm>
                <a:off x="2285984" y="1643049"/>
                <a:ext cx="575999" cy="432000"/>
              </a:xfrm>
              <a:prstGeom prst="rect">
                <a:avLst/>
              </a:prstGeom>
            </p:spPr>
          </p:pic>
          <p:pic>
            <p:nvPicPr>
              <p:cNvPr id="92" name="图片 91" descr="ukbench00141.jpg"/>
              <p:cNvPicPr>
                <a:picLocks noChangeAspect="1"/>
              </p:cNvPicPr>
              <p:nvPr/>
            </p:nvPicPr>
            <p:blipFill>
              <a:blip r:embed="rId14" cstate="print"/>
              <a:stretch>
                <a:fillRect/>
              </a:stretch>
            </p:blipFill>
            <p:spPr>
              <a:xfrm>
                <a:off x="2928926" y="2143116"/>
                <a:ext cx="575999" cy="432000"/>
              </a:xfrm>
              <a:prstGeom prst="rect">
                <a:avLst/>
              </a:prstGeom>
            </p:spPr>
          </p:pic>
          <p:pic>
            <p:nvPicPr>
              <p:cNvPr id="94" name="图片 93" descr="ukbench00143.jpg"/>
              <p:cNvPicPr>
                <a:picLocks noChangeAspect="1"/>
              </p:cNvPicPr>
              <p:nvPr/>
            </p:nvPicPr>
            <p:blipFill>
              <a:blip r:embed="rId15" cstate="print"/>
              <a:stretch>
                <a:fillRect/>
              </a:stretch>
            </p:blipFill>
            <p:spPr>
              <a:xfrm>
                <a:off x="4214810" y="2643182"/>
                <a:ext cx="576000" cy="432000"/>
              </a:xfrm>
              <a:prstGeom prst="rect">
                <a:avLst/>
              </a:prstGeom>
            </p:spPr>
          </p:pic>
          <p:pic>
            <p:nvPicPr>
              <p:cNvPr id="95" name="图片 94" descr="ukbench00564.jpg"/>
              <p:cNvPicPr>
                <a:picLocks noChangeAspect="1"/>
              </p:cNvPicPr>
              <p:nvPr/>
            </p:nvPicPr>
            <p:blipFill>
              <a:blip r:embed="rId16" cstate="print"/>
              <a:stretch>
                <a:fillRect/>
              </a:stretch>
            </p:blipFill>
            <p:spPr>
              <a:xfrm>
                <a:off x="2928926" y="2639810"/>
                <a:ext cx="575999" cy="432000"/>
              </a:xfrm>
              <a:prstGeom prst="rect">
                <a:avLst/>
              </a:prstGeom>
            </p:spPr>
          </p:pic>
          <p:pic>
            <p:nvPicPr>
              <p:cNvPr id="96" name="图片 95" descr="ukbench00565.jpg"/>
              <p:cNvPicPr>
                <a:picLocks noChangeAspect="1"/>
              </p:cNvPicPr>
              <p:nvPr/>
            </p:nvPicPr>
            <p:blipFill>
              <a:blip r:embed="rId17" cstate="print"/>
              <a:stretch>
                <a:fillRect/>
              </a:stretch>
            </p:blipFill>
            <p:spPr>
              <a:xfrm>
                <a:off x="3571868" y="3143248"/>
                <a:ext cx="575999" cy="432000"/>
              </a:xfrm>
              <a:prstGeom prst="rect">
                <a:avLst/>
              </a:prstGeom>
            </p:spPr>
          </p:pic>
          <p:pic>
            <p:nvPicPr>
              <p:cNvPr id="97" name="图片 96" descr="ukbench00566.jpg"/>
              <p:cNvPicPr>
                <a:picLocks noChangeAspect="1"/>
              </p:cNvPicPr>
              <p:nvPr/>
            </p:nvPicPr>
            <p:blipFill>
              <a:blip r:embed="rId18" cstate="print"/>
              <a:stretch>
                <a:fillRect/>
              </a:stretch>
            </p:blipFill>
            <p:spPr>
              <a:xfrm>
                <a:off x="3571868" y="2143116"/>
                <a:ext cx="575999" cy="432000"/>
              </a:xfrm>
              <a:prstGeom prst="rect">
                <a:avLst/>
              </a:prstGeom>
            </p:spPr>
          </p:pic>
          <p:pic>
            <p:nvPicPr>
              <p:cNvPr id="98" name="图片 97" descr="ukbench00567.jpg"/>
              <p:cNvPicPr>
                <a:picLocks noChangeAspect="1"/>
              </p:cNvPicPr>
              <p:nvPr/>
            </p:nvPicPr>
            <p:blipFill>
              <a:blip r:embed="rId19" cstate="print"/>
              <a:stretch>
                <a:fillRect/>
              </a:stretch>
            </p:blipFill>
            <p:spPr>
              <a:xfrm>
                <a:off x="3571868" y="1643049"/>
                <a:ext cx="575999" cy="432000"/>
              </a:xfrm>
              <a:prstGeom prst="rect">
                <a:avLst/>
              </a:prstGeom>
            </p:spPr>
          </p:pic>
          <p:pic>
            <p:nvPicPr>
              <p:cNvPr id="103" name="图片 102" descr="ukbench00356.jpg"/>
              <p:cNvPicPr>
                <a:picLocks noChangeAspect="1"/>
              </p:cNvPicPr>
              <p:nvPr/>
            </p:nvPicPr>
            <p:blipFill>
              <a:blip r:embed="rId20" cstate="print"/>
              <a:stretch>
                <a:fillRect/>
              </a:stretch>
            </p:blipFill>
            <p:spPr>
              <a:xfrm>
                <a:off x="2928926" y="3143248"/>
                <a:ext cx="576000" cy="432000"/>
              </a:xfrm>
              <a:prstGeom prst="rect">
                <a:avLst/>
              </a:prstGeom>
            </p:spPr>
          </p:pic>
          <p:pic>
            <p:nvPicPr>
              <p:cNvPr id="104" name="图片 103" descr="ukbench00357.jpg"/>
              <p:cNvPicPr>
                <a:picLocks noChangeAspect="1"/>
              </p:cNvPicPr>
              <p:nvPr/>
            </p:nvPicPr>
            <p:blipFill>
              <a:blip r:embed="rId21" cstate="print"/>
              <a:stretch>
                <a:fillRect/>
              </a:stretch>
            </p:blipFill>
            <p:spPr>
              <a:xfrm>
                <a:off x="4857752" y="1643050"/>
                <a:ext cx="576000" cy="432000"/>
              </a:xfrm>
              <a:prstGeom prst="rect">
                <a:avLst/>
              </a:prstGeom>
            </p:spPr>
          </p:pic>
          <p:pic>
            <p:nvPicPr>
              <p:cNvPr id="105" name="图片 104" descr="ukbench00358.jpg"/>
              <p:cNvPicPr>
                <a:picLocks noChangeAspect="1"/>
              </p:cNvPicPr>
              <p:nvPr/>
            </p:nvPicPr>
            <p:blipFill>
              <a:blip r:embed="rId22" cstate="print"/>
              <a:stretch>
                <a:fillRect/>
              </a:stretch>
            </p:blipFill>
            <p:spPr>
              <a:xfrm>
                <a:off x="4214810" y="2143116"/>
                <a:ext cx="576000" cy="432000"/>
              </a:xfrm>
              <a:prstGeom prst="rect">
                <a:avLst/>
              </a:prstGeom>
            </p:spPr>
          </p:pic>
          <p:pic>
            <p:nvPicPr>
              <p:cNvPr id="106" name="图片 105" descr="ukbench00359.jpg"/>
              <p:cNvPicPr>
                <a:picLocks noChangeAspect="1"/>
              </p:cNvPicPr>
              <p:nvPr/>
            </p:nvPicPr>
            <p:blipFill>
              <a:blip r:embed="rId23" cstate="print"/>
              <a:stretch>
                <a:fillRect/>
              </a:stretch>
            </p:blipFill>
            <p:spPr>
              <a:xfrm>
                <a:off x="2285984" y="2643182"/>
                <a:ext cx="576000" cy="432000"/>
              </a:xfrm>
              <a:prstGeom prst="rect">
                <a:avLst/>
              </a:prstGeom>
            </p:spPr>
          </p:pic>
        </p:grpSp>
      </p:grpSp>
      <p:graphicFrame>
        <p:nvGraphicFramePr>
          <p:cNvPr id="80898" name="Object 2"/>
          <p:cNvGraphicFramePr>
            <a:graphicFrameLocks noChangeAspect="1"/>
          </p:cNvGraphicFramePr>
          <p:nvPr/>
        </p:nvGraphicFramePr>
        <p:xfrm>
          <a:off x="2428860" y="3602040"/>
          <a:ext cx="508000" cy="255588"/>
        </p:xfrm>
        <a:graphic>
          <a:graphicData uri="http://schemas.openxmlformats.org/presentationml/2006/ole">
            <mc:AlternateContent xmlns:mc="http://schemas.openxmlformats.org/markup-compatibility/2006">
              <mc:Choice xmlns:v="urn:schemas-microsoft-com:vml" Requires="v">
                <p:oleObj spid="_x0000_s127000" name="Equation" r:id="rId24" imgW="507960" imgH="241200" progId="Equation.DSMT4">
                  <p:embed/>
                </p:oleObj>
              </mc:Choice>
              <mc:Fallback>
                <p:oleObj name="Equation" r:id="rId24" imgW="507960" imgH="241200" progId="Equation.DSMT4">
                  <p:embed/>
                  <p:pic>
                    <p:nvPicPr>
                      <p:cNvPr id="0"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28860" y="3602040"/>
                        <a:ext cx="508000"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组合 113"/>
          <p:cNvGrpSpPr/>
          <p:nvPr/>
        </p:nvGrpSpPr>
        <p:grpSpPr>
          <a:xfrm>
            <a:off x="5643570" y="1928802"/>
            <a:ext cx="80962" cy="333375"/>
            <a:chOff x="4002088" y="5686425"/>
            <a:chExt cx="80962" cy="333375"/>
          </a:xfrm>
        </p:grpSpPr>
        <p:sp>
          <p:nvSpPr>
            <p:cNvPr id="115" name="Oval 15"/>
            <p:cNvSpPr>
              <a:spLocks noChangeAspect="1" noChangeArrowheads="1"/>
            </p:cNvSpPr>
            <p:nvPr/>
          </p:nvSpPr>
          <p:spPr bwMode="auto">
            <a:xfrm>
              <a:off x="4002088" y="5811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Arial" charset="0"/>
                <a:ea typeface="黑体" pitchFamily="2" charset="-122"/>
              </a:endParaRPr>
            </a:p>
          </p:txBody>
        </p:sp>
        <p:sp>
          <p:nvSpPr>
            <p:cNvPr id="116" name="Oval 63"/>
            <p:cNvSpPr>
              <a:spLocks noChangeAspect="1" noChangeArrowheads="1"/>
            </p:cNvSpPr>
            <p:nvPr/>
          </p:nvSpPr>
          <p:spPr bwMode="auto">
            <a:xfrm>
              <a:off x="4002088" y="5938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Arial" charset="0"/>
                <a:ea typeface="黑体" pitchFamily="2" charset="-122"/>
              </a:endParaRPr>
            </a:p>
          </p:txBody>
        </p:sp>
        <p:sp>
          <p:nvSpPr>
            <p:cNvPr id="117" name="Oval 64"/>
            <p:cNvSpPr>
              <a:spLocks noChangeAspect="1" noChangeArrowheads="1"/>
            </p:cNvSpPr>
            <p:nvPr/>
          </p:nvSpPr>
          <p:spPr bwMode="auto">
            <a:xfrm>
              <a:off x="4002088" y="5686425"/>
              <a:ext cx="80962" cy="80963"/>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Arial" charset="0"/>
                <a:ea typeface="黑体" pitchFamily="2" charset="-122"/>
              </a:endParaRPr>
            </a:p>
          </p:txBody>
        </p:sp>
      </p:grpSp>
      <p:grpSp>
        <p:nvGrpSpPr>
          <p:cNvPr id="10" name="组合 150"/>
          <p:cNvGrpSpPr/>
          <p:nvPr/>
        </p:nvGrpSpPr>
        <p:grpSpPr>
          <a:xfrm>
            <a:off x="2657176" y="4136636"/>
            <a:ext cx="2914956" cy="414000"/>
            <a:chOff x="2657176" y="3993760"/>
            <a:chExt cx="2914956" cy="414000"/>
          </a:xfrm>
        </p:grpSpPr>
        <p:pic>
          <p:nvPicPr>
            <p:cNvPr id="128" name="图片 127" descr="ukbench00359.jpg"/>
            <p:cNvPicPr>
              <a:picLocks noChangeAspect="1"/>
            </p:cNvPicPr>
            <p:nvPr/>
          </p:nvPicPr>
          <p:blipFill>
            <a:blip r:embed="rId26" cstate="print"/>
            <a:stretch>
              <a:fillRect/>
            </a:stretch>
          </p:blipFill>
          <p:spPr>
            <a:xfrm>
              <a:off x="2657176" y="3996966"/>
              <a:ext cx="576000" cy="410794"/>
            </a:xfrm>
            <a:prstGeom prst="rect">
              <a:avLst/>
            </a:prstGeom>
          </p:spPr>
        </p:pic>
        <p:pic>
          <p:nvPicPr>
            <p:cNvPr id="129" name="图片 128" descr="ukbench00356.jpg"/>
            <p:cNvPicPr>
              <a:picLocks noChangeAspect="1"/>
            </p:cNvPicPr>
            <p:nvPr/>
          </p:nvPicPr>
          <p:blipFill>
            <a:blip r:embed="rId27" cstate="print"/>
            <a:stretch>
              <a:fillRect/>
            </a:stretch>
          </p:blipFill>
          <p:spPr>
            <a:xfrm>
              <a:off x="3295622" y="3996966"/>
              <a:ext cx="576000" cy="410794"/>
            </a:xfrm>
            <a:prstGeom prst="rect">
              <a:avLst/>
            </a:prstGeom>
          </p:spPr>
        </p:pic>
        <p:pic>
          <p:nvPicPr>
            <p:cNvPr id="130" name="图片 129" descr="ukbench00358.jpg"/>
            <p:cNvPicPr>
              <a:picLocks noChangeAspect="1"/>
            </p:cNvPicPr>
            <p:nvPr/>
          </p:nvPicPr>
          <p:blipFill>
            <a:blip r:embed="rId28" cstate="print"/>
            <a:stretch>
              <a:fillRect/>
            </a:stretch>
          </p:blipFill>
          <p:spPr>
            <a:xfrm>
              <a:off x="3943060" y="3996966"/>
              <a:ext cx="576000" cy="410794"/>
            </a:xfrm>
            <a:prstGeom prst="rect">
              <a:avLst/>
            </a:prstGeom>
          </p:spPr>
        </p:pic>
        <p:pic>
          <p:nvPicPr>
            <p:cNvPr id="131" name="图片 130" descr="ukbench00357.jpg"/>
            <p:cNvPicPr>
              <a:picLocks noChangeAspect="1"/>
            </p:cNvPicPr>
            <p:nvPr/>
          </p:nvPicPr>
          <p:blipFill>
            <a:blip r:embed="rId29" cstate="print"/>
            <a:stretch>
              <a:fillRect/>
            </a:stretch>
          </p:blipFill>
          <p:spPr>
            <a:xfrm>
              <a:off x="4586002" y="3993760"/>
              <a:ext cx="576000" cy="410794"/>
            </a:xfrm>
            <a:prstGeom prst="rect">
              <a:avLst/>
            </a:prstGeom>
          </p:spPr>
        </p:pic>
        <p:grpSp>
          <p:nvGrpSpPr>
            <p:cNvPr id="11" name="组合 137"/>
            <p:cNvGrpSpPr/>
            <p:nvPr/>
          </p:nvGrpSpPr>
          <p:grpSpPr>
            <a:xfrm>
              <a:off x="5228939" y="4200736"/>
              <a:ext cx="343193" cy="54000"/>
              <a:chOff x="5133981" y="5857892"/>
              <a:chExt cx="362034" cy="57235"/>
            </a:xfrm>
          </p:grpSpPr>
          <p:sp>
            <p:nvSpPr>
              <p:cNvPr id="139"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sp>
            <p:nvSpPr>
              <p:cNvPr id="140"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sp>
            <p:nvSpPr>
              <p:cNvPr id="141"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grpSp>
      </p:grpSp>
      <p:grpSp>
        <p:nvGrpSpPr>
          <p:cNvPr id="12" name="组合 156"/>
          <p:cNvGrpSpPr/>
          <p:nvPr/>
        </p:nvGrpSpPr>
        <p:grpSpPr>
          <a:xfrm>
            <a:off x="2638678" y="4711512"/>
            <a:ext cx="2919457" cy="435372"/>
            <a:chOff x="2638678" y="4568636"/>
            <a:chExt cx="2919457" cy="435372"/>
          </a:xfrm>
        </p:grpSpPr>
        <p:pic>
          <p:nvPicPr>
            <p:cNvPr id="132" name="图片 131" descr="ukbench00542.jpg"/>
            <p:cNvPicPr>
              <a:picLocks noChangeAspect="1"/>
            </p:cNvPicPr>
            <p:nvPr/>
          </p:nvPicPr>
          <p:blipFill>
            <a:blip r:embed="rId7" cstate="print"/>
            <a:stretch>
              <a:fillRect/>
            </a:stretch>
          </p:blipFill>
          <p:spPr>
            <a:xfrm>
              <a:off x="2638678" y="4572008"/>
              <a:ext cx="576000" cy="432000"/>
            </a:xfrm>
            <a:prstGeom prst="rect">
              <a:avLst/>
            </a:prstGeom>
          </p:spPr>
        </p:pic>
        <p:pic>
          <p:nvPicPr>
            <p:cNvPr id="133" name="图片 132" descr="ukbench00543.jpg"/>
            <p:cNvPicPr>
              <a:picLocks noChangeAspect="1"/>
            </p:cNvPicPr>
            <p:nvPr/>
          </p:nvPicPr>
          <p:blipFill>
            <a:blip r:embed="rId8" cstate="print"/>
            <a:stretch>
              <a:fillRect/>
            </a:stretch>
          </p:blipFill>
          <p:spPr>
            <a:xfrm>
              <a:off x="3281620" y="4572008"/>
              <a:ext cx="576000" cy="432000"/>
            </a:xfrm>
            <a:prstGeom prst="rect">
              <a:avLst/>
            </a:prstGeom>
          </p:spPr>
        </p:pic>
        <p:pic>
          <p:nvPicPr>
            <p:cNvPr id="134" name="图片 133" descr="ukbench00541.jpg"/>
            <p:cNvPicPr>
              <a:picLocks noChangeAspect="1"/>
            </p:cNvPicPr>
            <p:nvPr/>
          </p:nvPicPr>
          <p:blipFill>
            <a:blip r:embed="rId6" cstate="print"/>
            <a:stretch>
              <a:fillRect/>
            </a:stretch>
          </p:blipFill>
          <p:spPr>
            <a:xfrm>
              <a:off x="3924562" y="4572008"/>
              <a:ext cx="576000" cy="432000"/>
            </a:xfrm>
            <a:prstGeom prst="rect">
              <a:avLst/>
            </a:prstGeom>
          </p:spPr>
        </p:pic>
        <p:pic>
          <p:nvPicPr>
            <p:cNvPr id="135" name="图片 134" descr="ukbench00021.jpg"/>
            <p:cNvPicPr>
              <a:picLocks noChangeAspect="1"/>
            </p:cNvPicPr>
            <p:nvPr/>
          </p:nvPicPr>
          <p:blipFill>
            <a:blip r:embed="rId10" cstate="print"/>
            <a:stretch>
              <a:fillRect/>
            </a:stretch>
          </p:blipFill>
          <p:spPr>
            <a:xfrm>
              <a:off x="4567505" y="4568636"/>
              <a:ext cx="575999" cy="432000"/>
            </a:xfrm>
            <a:prstGeom prst="rect">
              <a:avLst/>
            </a:prstGeom>
          </p:spPr>
        </p:pic>
        <p:grpSp>
          <p:nvGrpSpPr>
            <p:cNvPr id="13" name="组合 146"/>
            <p:cNvGrpSpPr/>
            <p:nvPr/>
          </p:nvGrpSpPr>
          <p:grpSpPr>
            <a:xfrm>
              <a:off x="5214942" y="4786322"/>
              <a:ext cx="343193" cy="54000"/>
              <a:chOff x="5133981" y="5857892"/>
              <a:chExt cx="362034" cy="57235"/>
            </a:xfrm>
          </p:grpSpPr>
          <p:sp>
            <p:nvSpPr>
              <p:cNvPr id="148"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sp>
            <p:nvSpPr>
              <p:cNvPr id="149"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sp>
            <p:nvSpPr>
              <p:cNvPr id="150"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grpSp>
      </p:grpSp>
      <p:grpSp>
        <p:nvGrpSpPr>
          <p:cNvPr id="14" name="组合 155"/>
          <p:cNvGrpSpPr/>
          <p:nvPr/>
        </p:nvGrpSpPr>
        <p:grpSpPr>
          <a:xfrm>
            <a:off x="2638679" y="5286388"/>
            <a:ext cx="2919456" cy="432000"/>
            <a:chOff x="2638679" y="5143512"/>
            <a:chExt cx="2919456" cy="432000"/>
          </a:xfrm>
        </p:grpSpPr>
        <p:pic>
          <p:nvPicPr>
            <p:cNvPr id="137" name="图片 136" descr="ukbench00566.jpg"/>
            <p:cNvPicPr>
              <a:picLocks noChangeAspect="1"/>
            </p:cNvPicPr>
            <p:nvPr/>
          </p:nvPicPr>
          <p:blipFill>
            <a:blip r:embed="rId18" cstate="print"/>
            <a:stretch>
              <a:fillRect/>
            </a:stretch>
          </p:blipFill>
          <p:spPr>
            <a:xfrm>
              <a:off x="3281621" y="5143512"/>
              <a:ext cx="575999" cy="432000"/>
            </a:xfrm>
            <a:prstGeom prst="rect">
              <a:avLst/>
            </a:prstGeom>
          </p:spPr>
        </p:pic>
        <p:pic>
          <p:nvPicPr>
            <p:cNvPr id="143" name="图片 142" descr="ukbench00143.jpg"/>
            <p:cNvPicPr>
              <a:picLocks noChangeAspect="1"/>
            </p:cNvPicPr>
            <p:nvPr/>
          </p:nvPicPr>
          <p:blipFill>
            <a:blip r:embed="rId15" cstate="print"/>
            <a:stretch>
              <a:fillRect/>
            </a:stretch>
          </p:blipFill>
          <p:spPr>
            <a:xfrm>
              <a:off x="3924562" y="5143512"/>
              <a:ext cx="576000" cy="432000"/>
            </a:xfrm>
            <a:prstGeom prst="rect">
              <a:avLst/>
            </a:prstGeom>
          </p:spPr>
        </p:pic>
        <p:pic>
          <p:nvPicPr>
            <p:cNvPr id="142" name="图片 141" descr="ukbench00567.jpg"/>
            <p:cNvPicPr>
              <a:picLocks noChangeAspect="1"/>
            </p:cNvPicPr>
            <p:nvPr/>
          </p:nvPicPr>
          <p:blipFill>
            <a:blip r:embed="rId19" cstate="print"/>
            <a:stretch>
              <a:fillRect/>
            </a:stretch>
          </p:blipFill>
          <p:spPr>
            <a:xfrm>
              <a:off x="4567505" y="5143512"/>
              <a:ext cx="575999" cy="432000"/>
            </a:xfrm>
            <a:prstGeom prst="rect">
              <a:avLst/>
            </a:prstGeom>
          </p:spPr>
        </p:pic>
        <p:pic>
          <p:nvPicPr>
            <p:cNvPr id="136" name="图片 135" descr="ukbench00565.jpg"/>
            <p:cNvPicPr>
              <a:picLocks noChangeAspect="1"/>
            </p:cNvPicPr>
            <p:nvPr/>
          </p:nvPicPr>
          <p:blipFill>
            <a:blip r:embed="rId17" cstate="print"/>
            <a:stretch>
              <a:fillRect/>
            </a:stretch>
          </p:blipFill>
          <p:spPr>
            <a:xfrm>
              <a:off x="2638679" y="5143512"/>
              <a:ext cx="575999" cy="432000"/>
            </a:xfrm>
            <a:prstGeom prst="rect">
              <a:avLst/>
            </a:prstGeom>
          </p:spPr>
        </p:pic>
        <p:grpSp>
          <p:nvGrpSpPr>
            <p:cNvPr id="15" name="组合 151"/>
            <p:cNvGrpSpPr/>
            <p:nvPr/>
          </p:nvGrpSpPr>
          <p:grpSpPr>
            <a:xfrm>
              <a:off x="5214942" y="5357826"/>
              <a:ext cx="343193" cy="54000"/>
              <a:chOff x="5133981" y="5857892"/>
              <a:chExt cx="362034" cy="57235"/>
            </a:xfrm>
          </p:grpSpPr>
          <p:sp>
            <p:nvSpPr>
              <p:cNvPr id="153"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sp>
            <p:nvSpPr>
              <p:cNvPr id="154"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sp>
            <p:nvSpPr>
              <p:cNvPr id="155"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grpSp>
      </p:grpSp>
      <p:grpSp>
        <p:nvGrpSpPr>
          <p:cNvPr id="16" name="组合 215"/>
          <p:cNvGrpSpPr/>
          <p:nvPr/>
        </p:nvGrpSpPr>
        <p:grpSpPr>
          <a:xfrm>
            <a:off x="3643306" y="3286124"/>
            <a:ext cx="376799" cy="72000"/>
            <a:chOff x="5133981" y="5857892"/>
            <a:chExt cx="376799" cy="72000"/>
          </a:xfrm>
        </p:grpSpPr>
        <p:sp>
          <p:nvSpPr>
            <p:cNvPr id="217" name="Oval 64"/>
            <p:cNvSpPr>
              <a:spLocks noChangeAspect="1" noChangeArrowheads="1"/>
            </p:cNvSpPr>
            <p:nvPr/>
          </p:nvSpPr>
          <p:spPr bwMode="auto">
            <a:xfrm>
              <a:off x="51339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sp>
          <p:nvSpPr>
            <p:cNvPr id="218" name="Oval 64"/>
            <p:cNvSpPr>
              <a:spLocks noChangeAspect="1" noChangeArrowheads="1"/>
            </p:cNvSpPr>
            <p:nvPr/>
          </p:nvSpPr>
          <p:spPr bwMode="auto">
            <a:xfrm>
              <a:off x="52863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sp>
          <p:nvSpPr>
            <p:cNvPr id="230" name="Oval 64"/>
            <p:cNvSpPr>
              <a:spLocks noChangeAspect="1" noChangeArrowheads="1"/>
            </p:cNvSpPr>
            <p:nvPr/>
          </p:nvSpPr>
          <p:spPr bwMode="auto">
            <a:xfrm>
              <a:off x="54387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Arial" charset="0"/>
                <a:ea typeface="黑体" pitchFamily="2" charset="-122"/>
              </a:endParaRPr>
            </a:p>
          </p:txBody>
        </p:sp>
      </p:grpSp>
      <p:grpSp>
        <p:nvGrpSpPr>
          <p:cNvPr id="114" name="组合 109"/>
          <p:cNvGrpSpPr/>
          <p:nvPr/>
        </p:nvGrpSpPr>
        <p:grpSpPr>
          <a:xfrm>
            <a:off x="3286116" y="3500438"/>
            <a:ext cx="1143008" cy="500066"/>
            <a:chOff x="3779838" y="3536950"/>
            <a:chExt cx="631825" cy="665163"/>
          </a:xfrm>
        </p:grpSpPr>
        <p:sp>
          <p:nvSpPr>
            <p:cNvPr id="121" name="Line 25"/>
            <p:cNvSpPr>
              <a:spLocks noChangeAspect="1" noChangeShapeType="1"/>
            </p:cNvSpPr>
            <p:nvPr/>
          </p:nvSpPr>
          <p:spPr bwMode="auto">
            <a:xfrm flipH="1">
              <a:off x="3938588"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125" name="Line 26"/>
            <p:cNvSpPr>
              <a:spLocks noChangeAspect="1" noChangeShapeType="1"/>
            </p:cNvSpPr>
            <p:nvPr/>
          </p:nvSpPr>
          <p:spPr bwMode="auto">
            <a:xfrm flipH="1">
              <a:off x="4095750"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126" name="Line 27"/>
            <p:cNvSpPr>
              <a:spLocks noChangeAspect="1" noChangeShapeType="1"/>
            </p:cNvSpPr>
            <p:nvPr/>
          </p:nvSpPr>
          <p:spPr bwMode="auto">
            <a:xfrm flipH="1">
              <a:off x="4252913"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138" name="Line 28"/>
            <p:cNvSpPr>
              <a:spLocks noChangeAspect="1" noChangeShapeType="1"/>
            </p:cNvSpPr>
            <p:nvPr/>
          </p:nvSpPr>
          <p:spPr bwMode="auto">
            <a:xfrm flipH="1">
              <a:off x="4411663"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144" name="Line 30"/>
            <p:cNvSpPr>
              <a:spLocks noChangeAspect="1" noChangeShapeType="1"/>
            </p:cNvSpPr>
            <p:nvPr/>
          </p:nvSpPr>
          <p:spPr bwMode="auto">
            <a:xfrm flipH="1">
              <a:off x="3779838"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grpSp>
      <p:sp>
        <p:nvSpPr>
          <p:cNvPr id="151" name="TextBox 150"/>
          <p:cNvSpPr txBox="1"/>
          <p:nvPr/>
        </p:nvSpPr>
        <p:spPr>
          <a:xfrm>
            <a:off x="2000232" y="6072206"/>
            <a:ext cx="2308883" cy="338554"/>
          </a:xfrm>
          <a:prstGeom prst="rect">
            <a:avLst/>
          </a:prstGeom>
          <a:noFill/>
        </p:spPr>
        <p:txBody>
          <a:bodyPr wrap="square">
            <a:spAutoFit/>
          </a:bodyPr>
          <a:lstStyle/>
          <a:p>
            <a:pPr fontAlgn="auto">
              <a:spcBef>
                <a:spcPts val="0"/>
              </a:spcBef>
              <a:spcAft>
                <a:spcPts val="0"/>
              </a:spcAft>
              <a:defRPr/>
            </a:pPr>
            <a:r>
              <a:rPr lang="en-US" altLang="zh-CN" sz="1600" kern="0" dirty="0" smtClean="0">
                <a:solidFill>
                  <a:schemeClr val="bg1"/>
                </a:solidFill>
                <a:latin typeface="Palatino Linotype" pitchFamily="18" charset="0"/>
                <a:ea typeface="黑体" pitchFamily="2" charset="-122"/>
              </a:rPr>
              <a:t>Simple hash </a:t>
            </a:r>
            <a:r>
              <a:rPr lang="en-US" altLang="zh-CN" sz="1600" kern="0" dirty="0">
                <a:solidFill>
                  <a:schemeClr val="bg1"/>
                </a:solidFill>
                <a:latin typeface="Palatino Linotype" pitchFamily="18" charset="0"/>
                <a:ea typeface="黑体" pitchFamily="2" charset="-122"/>
              </a:rPr>
              <a:t>table</a:t>
            </a:r>
            <a:endParaRPr lang="zh-CN" altLang="en-US" sz="1600" kern="0" dirty="0">
              <a:solidFill>
                <a:schemeClr val="bg1"/>
              </a:solidFill>
              <a:latin typeface="Palatino Linotype" pitchFamily="18" charset="0"/>
              <a:ea typeface="黑体" pitchFamily="2"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1"/>
            <a:ext cx="8928100" cy="1000108"/>
          </a:xfrm>
        </p:spPr>
        <p:txBody>
          <a:bodyPr/>
          <a:lstStyle/>
          <a:p>
            <a:r>
              <a:rPr lang="en-US" altLang="zh-CN" dirty="0" smtClean="0">
                <a:solidFill>
                  <a:schemeClr val="tx1"/>
                </a:solidFill>
                <a:ea typeface="宋体" pitchFamily="2" charset="-122"/>
              </a:rPr>
              <a:t>Hashing Using Compact Codes</a:t>
            </a:r>
          </a:p>
        </p:txBody>
      </p:sp>
      <p:sp>
        <p:nvSpPr>
          <p:cNvPr id="169" name="Rectangle 5"/>
          <p:cNvSpPr>
            <a:spLocks noChangeAspect="1" noChangeArrowheads="1"/>
          </p:cNvSpPr>
          <p:nvPr/>
        </p:nvSpPr>
        <p:spPr bwMode="auto">
          <a:xfrm>
            <a:off x="1643042" y="5424853"/>
            <a:ext cx="862550" cy="504477"/>
          </a:xfrm>
          <a:prstGeom prst="rect">
            <a:avLst/>
          </a:prstGeom>
          <a:noFill/>
          <a:ln w="9525">
            <a:noFill/>
            <a:miter lim="800000"/>
            <a:headEnd/>
            <a:tailEnd/>
          </a:ln>
        </p:spPr>
        <p:txBody>
          <a:bodyPr/>
          <a:lstStyle/>
          <a:p>
            <a:pPr algn="ctr">
              <a:spcBef>
                <a:spcPct val="20000"/>
              </a:spcBef>
            </a:pPr>
            <a:r>
              <a:rPr lang="en-US" altLang="zh-CN" sz="1600" b="1" dirty="0" smtClean="0">
                <a:solidFill>
                  <a:schemeClr val="bg1"/>
                </a:solidFill>
                <a:latin typeface="Palatino Linotype" pitchFamily="18" charset="0"/>
              </a:rPr>
              <a:t>100001</a:t>
            </a:r>
            <a:endParaRPr lang="en-US" altLang="zh-CN" sz="1600" b="1" dirty="0">
              <a:solidFill>
                <a:schemeClr val="bg1"/>
              </a:solidFill>
              <a:latin typeface="Palatino Linotype" pitchFamily="18" charset="0"/>
            </a:endParaRPr>
          </a:p>
        </p:txBody>
      </p:sp>
      <p:sp>
        <p:nvSpPr>
          <p:cNvPr id="170" name="Rectangle 6"/>
          <p:cNvSpPr>
            <a:spLocks noChangeAspect="1" noChangeArrowheads="1"/>
          </p:cNvSpPr>
          <p:nvPr/>
        </p:nvSpPr>
        <p:spPr bwMode="auto">
          <a:xfrm>
            <a:off x="1643042" y="4786322"/>
            <a:ext cx="862550" cy="504477"/>
          </a:xfrm>
          <a:prstGeom prst="rect">
            <a:avLst/>
          </a:prstGeom>
          <a:noFill/>
          <a:ln w="9525">
            <a:noFill/>
            <a:miter lim="800000"/>
            <a:headEnd/>
            <a:tailEnd/>
          </a:ln>
        </p:spPr>
        <p:txBody>
          <a:bodyPr/>
          <a:lstStyle/>
          <a:p>
            <a:pPr algn="ctr">
              <a:spcBef>
                <a:spcPct val="20000"/>
              </a:spcBef>
            </a:pPr>
            <a:r>
              <a:rPr lang="en-US" altLang="zh-CN" sz="1600" b="1" dirty="0">
                <a:solidFill>
                  <a:schemeClr val="bg1"/>
                </a:solidFill>
                <a:latin typeface="Palatino Linotype" pitchFamily="18" charset="0"/>
              </a:rPr>
              <a:t>110111</a:t>
            </a:r>
          </a:p>
        </p:txBody>
      </p:sp>
      <p:sp>
        <p:nvSpPr>
          <p:cNvPr id="171" name="Rectangle 7"/>
          <p:cNvSpPr>
            <a:spLocks noChangeAspect="1" noChangeArrowheads="1"/>
          </p:cNvSpPr>
          <p:nvPr/>
        </p:nvSpPr>
        <p:spPr bwMode="auto">
          <a:xfrm>
            <a:off x="1637748" y="4214818"/>
            <a:ext cx="862550" cy="504477"/>
          </a:xfrm>
          <a:prstGeom prst="rect">
            <a:avLst/>
          </a:prstGeom>
          <a:noFill/>
          <a:ln w="9525">
            <a:noFill/>
            <a:miter lim="800000"/>
            <a:headEnd/>
            <a:tailEnd/>
          </a:ln>
        </p:spPr>
        <p:txBody>
          <a:bodyPr/>
          <a:lstStyle/>
          <a:p>
            <a:pPr algn="ctr">
              <a:spcBef>
                <a:spcPct val="20000"/>
              </a:spcBef>
            </a:pPr>
            <a:r>
              <a:rPr lang="en-US" altLang="zh-CN" sz="1600" b="1" dirty="0" smtClean="0">
                <a:solidFill>
                  <a:schemeClr val="bg1"/>
                </a:solidFill>
                <a:latin typeface="Palatino Linotype" pitchFamily="18" charset="0"/>
              </a:rPr>
              <a:t>000101</a:t>
            </a:r>
            <a:endParaRPr lang="en-US" altLang="zh-CN" sz="1600" b="1" dirty="0">
              <a:solidFill>
                <a:schemeClr val="bg1"/>
              </a:solidFill>
              <a:latin typeface="Palatino Linotype" pitchFamily="18" charset="0"/>
            </a:endParaRPr>
          </a:p>
        </p:txBody>
      </p:sp>
      <p:grpSp>
        <p:nvGrpSpPr>
          <p:cNvPr id="2" name="组合 125"/>
          <p:cNvGrpSpPr/>
          <p:nvPr/>
        </p:nvGrpSpPr>
        <p:grpSpPr>
          <a:xfrm>
            <a:off x="1714478" y="4071942"/>
            <a:ext cx="3929092" cy="1714512"/>
            <a:chOff x="2492360" y="4252913"/>
            <a:chExt cx="2417763" cy="1362075"/>
          </a:xfrm>
        </p:grpSpPr>
        <p:sp>
          <p:nvSpPr>
            <p:cNvPr id="175" name="Line 11"/>
            <p:cNvSpPr>
              <a:spLocks noChangeAspect="1" noChangeShapeType="1"/>
            </p:cNvSpPr>
            <p:nvPr/>
          </p:nvSpPr>
          <p:spPr bwMode="auto">
            <a:xfrm>
              <a:off x="2492360" y="5614988"/>
              <a:ext cx="2405063" cy="0"/>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nvGrpSpPr>
            <p:cNvPr id="3" name="组合 124"/>
            <p:cNvGrpSpPr/>
            <p:nvPr/>
          </p:nvGrpSpPr>
          <p:grpSpPr>
            <a:xfrm>
              <a:off x="2492361" y="4252913"/>
              <a:ext cx="2417762" cy="1362075"/>
              <a:chOff x="2479661" y="4252913"/>
              <a:chExt cx="2417762" cy="1362075"/>
            </a:xfrm>
          </p:grpSpPr>
          <p:sp>
            <p:nvSpPr>
              <p:cNvPr id="172" name="Line 8"/>
              <p:cNvSpPr>
                <a:spLocks noChangeAspect="1" noChangeShapeType="1"/>
              </p:cNvSpPr>
              <p:nvPr/>
            </p:nvSpPr>
            <p:spPr bwMode="auto">
              <a:xfrm>
                <a:off x="2487598" y="4252913"/>
                <a:ext cx="2406650" cy="0"/>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3" name="Line 9"/>
              <p:cNvSpPr>
                <a:spLocks noChangeAspect="1" noChangeShapeType="1"/>
              </p:cNvSpPr>
              <p:nvPr/>
            </p:nvSpPr>
            <p:spPr bwMode="auto">
              <a:xfrm>
                <a:off x="2492360" y="4706938"/>
                <a:ext cx="2405063" cy="0"/>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4" name="Line 10"/>
              <p:cNvSpPr>
                <a:spLocks noChangeAspect="1" noChangeShapeType="1"/>
              </p:cNvSpPr>
              <p:nvPr/>
            </p:nvSpPr>
            <p:spPr bwMode="auto">
              <a:xfrm>
                <a:off x="2492360" y="5160963"/>
                <a:ext cx="2405063" cy="0"/>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6" name="Line 12"/>
              <p:cNvSpPr>
                <a:spLocks noChangeAspect="1" noChangeShapeType="1"/>
              </p:cNvSpPr>
              <p:nvPr/>
            </p:nvSpPr>
            <p:spPr bwMode="auto">
              <a:xfrm>
                <a:off x="2479661" y="4252913"/>
                <a:ext cx="0" cy="1362075"/>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7" name="Line 13"/>
              <p:cNvSpPr>
                <a:spLocks noChangeAspect="1" noChangeShapeType="1"/>
              </p:cNvSpPr>
              <p:nvPr/>
            </p:nvSpPr>
            <p:spPr bwMode="auto">
              <a:xfrm>
                <a:off x="2994079" y="4252913"/>
                <a:ext cx="0" cy="1362075"/>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8" name="Line 14"/>
              <p:cNvSpPr>
                <a:spLocks noChangeAspect="1" noChangeShapeType="1"/>
              </p:cNvSpPr>
              <p:nvPr/>
            </p:nvSpPr>
            <p:spPr bwMode="auto">
              <a:xfrm>
                <a:off x="4897422" y="4252913"/>
                <a:ext cx="0" cy="1362075"/>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grpSp>
      <p:grpSp>
        <p:nvGrpSpPr>
          <p:cNvPr id="4" name="组合 109"/>
          <p:cNvGrpSpPr/>
          <p:nvPr/>
        </p:nvGrpSpPr>
        <p:grpSpPr>
          <a:xfrm>
            <a:off x="3286116" y="3500438"/>
            <a:ext cx="1143008" cy="500066"/>
            <a:chOff x="3779838" y="3536950"/>
            <a:chExt cx="631825" cy="665163"/>
          </a:xfrm>
        </p:grpSpPr>
        <p:sp>
          <p:nvSpPr>
            <p:cNvPr id="189" name="Line 25"/>
            <p:cNvSpPr>
              <a:spLocks noChangeAspect="1" noChangeShapeType="1"/>
            </p:cNvSpPr>
            <p:nvPr/>
          </p:nvSpPr>
          <p:spPr bwMode="auto">
            <a:xfrm flipH="1">
              <a:off x="3938588"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0" name="Line 26"/>
            <p:cNvSpPr>
              <a:spLocks noChangeAspect="1" noChangeShapeType="1"/>
            </p:cNvSpPr>
            <p:nvPr/>
          </p:nvSpPr>
          <p:spPr bwMode="auto">
            <a:xfrm flipH="1">
              <a:off x="4095750"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1" name="Line 27"/>
            <p:cNvSpPr>
              <a:spLocks noChangeAspect="1" noChangeShapeType="1"/>
            </p:cNvSpPr>
            <p:nvPr/>
          </p:nvSpPr>
          <p:spPr bwMode="auto">
            <a:xfrm flipH="1">
              <a:off x="4252913"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2" name="Line 28"/>
            <p:cNvSpPr>
              <a:spLocks noChangeAspect="1" noChangeShapeType="1"/>
            </p:cNvSpPr>
            <p:nvPr/>
          </p:nvSpPr>
          <p:spPr bwMode="auto">
            <a:xfrm flipH="1">
              <a:off x="4411663"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4" name="Line 30"/>
            <p:cNvSpPr>
              <a:spLocks noChangeAspect="1" noChangeShapeType="1"/>
            </p:cNvSpPr>
            <p:nvPr/>
          </p:nvSpPr>
          <p:spPr bwMode="auto">
            <a:xfrm flipH="1">
              <a:off x="3779838"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sp>
        <p:nvSpPr>
          <p:cNvPr id="215" name="AutoShape 51"/>
          <p:cNvSpPr>
            <a:spLocks noChangeAspect="1" noChangeArrowheads="1"/>
          </p:cNvSpPr>
          <p:nvPr/>
        </p:nvSpPr>
        <p:spPr bwMode="auto">
          <a:xfrm>
            <a:off x="2071670" y="1142984"/>
            <a:ext cx="3857652" cy="2286016"/>
          </a:xfrm>
          <a:prstGeom prst="bracketPair">
            <a:avLst>
              <a:gd name="adj" fmla="val 10454"/>
            </a:avLst>
          </a:prstGeom>
          <a:noFill/>
          <a:ln w="31750">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25" name="Line 61"/>
          <p:cNvSpPr>
            <a:spLocks noChangeShapeType="1"/>
          </p:cNvSpPr>
          <p:nvPr/>
        </p:nvSpPr>
        <p:spPr bwMode="auto">
          <a:xfrm flipV="1">
            <a:off x="5429256" y="4429132"/>
            <a:ext cx="554039" cy="428628"/>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nvGrpSpPr>
          <p:cNvPr id="5" name="组合 112"/>
          <p:cNvGrpSpPr/>
          <p:nvPr/>
        </p:nvGrpSpPr>
        <p:grpSpPr>
          <a:xfrm>
            <a:off x="3842265" y="5987538"/>
            <a:ext cx="86793" cy="370420"/>
            <a:chOff x="4002088" y="5686425"/>
            <a:chExt cx="80962" cy="333375"/>
          </a:xfrm>
        </p:grpSpPr>
        <p:sp>
          <p:nvSpPr>
            <p:cNvPr id="179" name="Oval 15"/>
            <p:cNvSpPr>
              <a:spLocks noChangeAspect="1" noChangeArrowheads="1"/>
            </p:cNvSpPr>
            <p:nvPr/>
          </p:nvSpPr>
          <p:spPr bwMode="auto">
            <a:xfrm>
              <a:off x="4002088" y="5811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27" name="Oval 63"/>
            <p:cNvSpPr>
              <a:spLocks noChangeAspect="1" noChangeArrowheads="1"/>
            </p:cNvSpPr>
            <p:nvPr/>
          </p:nvSpPr>
          <p:spPr bwMode="auto">
            <a:xfrm>
              <a:off x="4002088" y="5938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28" name="Oval 64"/>
            <p:cNvSpPr>
              <a:spLocks noChangeAspect="1" noChangeArrowheads="1"/>
            </p:cNvSpPr>
            <p:nvPr/>
          </p:nvSpPr>
          <p:spPr bwMode="auto">
            <a:xfrm>
              <a:off x="4002088" y="5686425"/>
              <a:ext cx="80962" cy="80963"/>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sp>
        <p:nvSpPr>
          <p:cNvPr id="241" name="TextBox 240"/>
          <p:cNvSpPr txBox="1"/>
          <p:nvPr/>
        </p:nvSpPr>
        <p:spPr>
          <a:xfrm>
            <a:off x="571504" y="1988098"/>
            <a:ext cx="1142976" cy="400110"/>
          </a:xfrm>
          <a:prstGeom prst="rect">
            <a:avLst/>
          </a:prstGeom>
          <a:noFill/>
        </p:spPr>
        <p:txBody>
          <a:bodyPr wrap="square">
            <a:spAutoFit/>
          </a:bodyPr>
          <a:lstStyle/>
          <a:p>
            <a:pPr fontAlgn="auto">
              <a:spcBef>
                <a:spcPts val="0"/>
              </a:spcBef>
              <a:spcAft>
                <a:spcPts val="0"/>
              </a:spcAft>
              <a:defRPr/>
            </a:pPr>
            <a:r>
              <a:rPr lang="en-US" altLang="zh-CN" sz="2000" kern="0" dirty="0" smtClean="0">
                <a:solidFill>
                  <a:schemeClr val="bg1"/>
                </a:solidFill>
                <a:latin typeface="Palatino Linotype" pitchFamily="18" charset="0"/>
                <a:ea typeface="黑体" pitchFamily="2" charset="-122"/>
              </a:rPr>
              <a:t>Dataset</a:t>
            </a:r>
            <a:endParaRPr lang="zh-CN" altLang="en-US" sz="2000" kern="0" dirty="0">
              <a:solidFill>
                <a:schemeClr val="bg1"/>
              </a:solidFill>
              <a:latin typeface="Palatino Linotype" pitchFamily="18" charset="0"/>
              <a:ea typeface="黑体" pitchFamily="2" charset="-122"/>
            </a:endParaRPr>
          </a:p>
        </p:txBody>
      </p:sp>
      <p:grpSp>
        <p:nvGrpSpPr>
          <p:cNvPr id="6" name="组合 107"/>
          <p:cNvGrpSpPr/>
          <p:nvPr/>
        </p:nvGrpSpPr>
        <p:grpSpPr>
          <a:xfrm>
            <a:off x="2285984" y="1211049"/>
            <a:ext cx="3147769" cy="1932199"/>
            <a:chOff x="2352925" y="1568239"/>
            <a:chExt cx="3147769" cy="1932199"/>
          </a:xfrm>
        </p:grpSpPr>
        <p:pic>
          <p:nvPicPr>
            <p:cNvPr id="93" name="图片 92" descr="ukbench00142.jpg"/>
            <p:cNvPicPr>
              <a:picLocks noChangeAspect="1"/>
            </p:cNvPicPr>
            <p:nvPr/>
          </p:nvPicPr>
          <p:blipFill>
            <a:blip r:embed="rId4" cstate="print"/>
            <a:stretch>
              <a:fillRect/>
            </a:stretch>
          </p:blipFill>
          <p:spPr>
            <a:xfrm>
              <a:off x="4924695" y="2571744"/>
              <a:ext cx="575999" cy="432000"/>
            </a:xfrm>
            <a:prstGeom prst="rect">
              <a:avLst/>
            </a:prstGeom>
          </p:spPr>
        </p:pic>
        <p:grpSp>
          <p:nvGrpSpPr>
            <p:cNvPr id="7" name="组合 106"/>
            <p:cNvGrpSpPr/>
            <p:nvPr/>
          </p:nvGrpSpPr>
          <p:grpSpPr>
            <a:xfrm>
              <a:off x="2352925" y="1568239"/>
              <a:ext cx="3147769" cy="1932199"/>
              <a:chOff x="2285983" y="1643049"/>
              <a:chExt cx="3147769" cy="1932199"/>
            </a:xfrm>
          </p:grpSpPr>
          <p:pic>
            <p:nvPicPr>
              <p:cNvPr id="83" name="图片 82" descr="ukbench00540.jpg"/>
              <p:cNvPicPr>
                <a:picLocks noChangeAspect="1"/>
              </p:cNvPicPr>
              <p:nvPr/>
            </p:nvPicPr>
            <p:blipFill>
              <a:blip r:embed="rId5" cstate="print"/>
              <a:stretch>
                <a:fillRect/>
              </a:stretch>
            </p:blipFill>
            <p:spPr>
              <a:xfrm>
                <a:off x="3571867" y="2643182"/>
                <a:ext cx="576000" cy="432000"/>
              </a:xfrm>
              <a:prstGeom prst="rect">
                <a:avLst/>
              </a:prstGeom>
            </p:spPr>
          </p:pic>
          <p:pic>
            <p:nvPicPr>
              <p:cNvPr id="84" name="图片 83" descr="ukbench00541.jpg"/>
              <p:cNvPicPr>
                <a:picLocks noChangeAspect="1"/>
              </p:cNvPicPr>
              <p:nvPr/>
            </p:nvPicPr>
            <p:blipFill>
              <a:blip r:embed="rId6" cstate="print"/>
              <a:stretch>
                <a:fillRect/>
              </a:stretch>
            </p:blipFill>
            <p:spPr>
              <a:xfrm>
                <a:off x="4857751" y="3143248"/>
                <a:ext cx="576000" cy="432000"/>
              </a:xfrm>
              <a:prstGeom prst="rect">
                <a:avLst/>
              </a:prstGeom>
            </p:spPr>
          </p:pic>
          <p:pic>
            <p:nvPicPr>
              <p:cNvPr id="85" name="图片 84" descr="ukbench00542.jpg"/>
              <p:cNvPicPr>
                <a:picLocks noChangeAspect="1"/>
              </p:cNvPicPr>
              <p:nvPr/>
            </p:nvPicPr>
            <p:blipFill>
              <a:blip r:embed="rId7" cstate="print"/>
              <a:stretch>
                <a:fillRect/>
              </a:stretch>
            </p:blipFill>
            <p:spPr>
              <a:xfrm>
                <a:off x="2285983" y="3143248"/>
                <a:ext cx="576000" cy="432000"/>
              </a:xfrm>
              <a:prstGeom prst="rect">
                <a:avLst/>
              </a:prstGeom>
            </p:spPr>
          </p:pic>
          <p:pic>
            <p:nvPicPr>
              <p:cNvPr id="86" name="图片 85" descr="ukbench00543.jpg"/>
              <p:cNvPicPr>
                <a:picLocks noChangeAspect="1"/>
              </p:cNvPicPr>
              <p:nvPr/>
            </p:nvPicPr>
            <p:blipFill>
              <a:blip r:embed="rId8" cstate="print"/>
              <a:stretch>
                <a:fillRect/>
              </a:stretch>
            </p:blipFill>
            <p:spPr>
              <a:xfrm>
                <a:off x="4214809" y="3143248"/>
                <a:ext cx="576000" cy="432000"/>
              </a:xfrm>
              <a:prstGeom prst="rect">
                <a:avLst/>
              </a:prstGeom>
            </p:spPr>
          </p:pic>
          <p:pic>
            <p:nvPicPr>
              <p:cNvPr id="87" name="图片 86" descr="ukbench00020.jpg"/>
              <p:cNvPicPr>
                <a:picLocks noChangeAspect="1"/>
              </p:cNvPicPr>
              <p:nvPr/>
            </p:nvPicPr>
            <p:blipFill>
              <a:blip r:embed="rId9" cstate="print"/>
              <a:stretch>
                <a:fillRect/>
              </a:stretch>
            </p:blipFill>
            <p:spPr>
              <a:xfrm>
                <a:off x="2285984" y="2143116"/>
                <a:ext cx="576000" cy="432000"/>
              </a:xfrm>
              <a:prstGeom prst="rect">
                <a:avLst/>
              </a:prstGeom>
            </p:spPr>
          </p:pic>
          <p:pic>
            <p:nvPicPr>
              <p:cNvPr id="88" name="图片 87" descr="ukbench00021.jpg"/>
              <p:cNvPicPr>
                <a:picLocks noChangeAspect="1"/>
              </p:cNvPicPr>
              <p:nvPr/>
            </p:nvPicPr>
            <p:blipFill>
              <a:blip r:embed="rId10" cstate="print"/>
              <a:stretch>
                <a:fillRect/>
              </a:stretch>
            </p:blipFill>
            <p:spPr>
              <a:xfrm>
                <a:off x="4214809" y="1643050"/>
                <a:ext cx="575999" cy="432000"/>
              </a:xfrm>
              <a:prstGeom prst="rect">
                <a:avLst/>
              </a:prstGeom>
            </p:spPr>
          </p:pic>
          <p:pic>
            <p:nvPicPr>
              <p:cNvPr id="89" name="图片 88" descr="ukbench00022.jpg"/>
              <p:cNvPicPr>
                <a:picLocks noChangeAspect="1"/>
              </p:cNvPicPr>
              <p:nvPr/>
            </p:nvPicPr>
            <p:blipFill>
              <a:blip r:embed="rId11" cstate="print"/>
              <a:stretch>
                <a:fillRect/>
              </a:stretch>
            </p:blipFill>
            <p:spPr>
              <a:xfrm>
                <a:off x="2928926" y="1643050"/>
                <a:ext cx="576000" cy="432000"/>
              </a:xfrm>
              <a:prstGeom prst="rect">
                <a:avLst/>
              </a:prstGeom>
            </p:spPr>
          </p:pic>
          <p:pic>
            <p:nvPicPr>
              <p:cNvPr id="90" name="图片 89" descr="ukbench00023.jpg"/>
              <p:cNvPicPr>
                <a:picLocks noChangeAspect="1"/>
              </p:cNvPicPr>
              <p:nvPr/>
            </p:nvPicPr>
            <p:blipFill>
              <a:blip r:embed="rId12" cstate="print"/>
              <a:stretch>
                <a:fillRect/>
              </a:stretch>
            </p:blipFill>
            <p:spPr>
              <a:xfrm>
                <a:off x="4857752" y="2143116"/>
                <a:ext cx="575999" cy="432000"/>
              </a:xfrm>
              <a:prstGeom prst="rect">
                <a:avLst/>
              </a:prstGeom>
            </p:spPr>
          </p:pic>
          <p:pic>
            <p:nvPicPr>
              <p:cNvPr id="91" name="图片 90" descr="ukbench00140.jpg"/>
              <p:cNvPicPr>
                <a:picLocks noChangeAspect="1"/>
              </p:cNvPicPr>
              <p:nvPr/>
            </p:nvPicPr>
            <p:blipFill>
              <a:blip r:embed="rId13" cstate="print"/>
              <a:stretch>
                <a:fillRect/>
              </a:stretch>
            </p:blipFill>
            <p:spPr>
              <a:xfrm>
                <a:off x="2285984" y="1643049"/>
                <a:ext cx="575999" cy="432000"/>
              </a:xfrm>
              <a:prstGeom prst="rect">
                <a:avLst/>
              </a:prstGeom>
            </p:spPr>
          </p:pic>
          <p:pic>
            <p:nvPicPr>
              <p:cNvPr id="92" name="图片 91" descr="ukbench00141.jpg"/>
              <p:cNvPicPr>
                <a:picLocks noChangeAspect="1"/>
              </p:cNvPicPr>
              <p:nvPr/>
            </p:nvPicPr>
            <p:blipFill>
              <a:blip r:embed="rId14" cstate="print"/>
              <a:stretch>
                <a:fillRect/>
              </a:stretch>
            </p:blipFill>
            <p:spPr>
              <a:xfrm>
                <a:off x="2928926" y="2143116"/>
                <a:ext cx="575999" cy="432000"/>
              </a:xfrm>
              <a:prstGeom prst="rect">
                <a:avLst/>
              </a:prstGeom>
            </p:spPr>
          </p:pic>
          <p:pic>
            <p:nvPicPr>
              <p:cNvPr id="94" name="图片 93" descr="ukbench00143.jpg"/>
              <p:cNvPicPr>
                <a:picLocks noChangeAspect="1"/>
              </p:cNvPicPr>
              <p:nvPr/>
            </p:nvPicPr>
            <p:blipFill>
              <a:blip r:embed="rId15" cstate="print"/>
              <a:stretch>
                <a:fillRect/>
              </a:stretch>
            </p:blipFill>
            <p:spPr>
              <a:xfrm>
                <a:off x="4214810" y="2643182"/>
                <a:ext cx="576000" cy="432000"/>
              </a:xfrm>
              <a:prstGeom prst="rect">
                <a:avLst/>
              </a:prstGeom>
            </p:spPr>
          </p:pic>
          <p:pic>
            <p:nvPicPr>
              <p:cNvPr id="95" name="图片 94" descr="ukbench00564.jpg"/>
              <p:cNvPicPr>
                <a:picLocks noChangeAspect="1"/>
              </p:cNvPicPr>
              <p:nvPr/>
            </p:nvPicPr>
            <p:blipFill>
              <a:blip r:embed="rId16" cstate="print"/>
              <a:stretch>
                <a:fillRect/>
              </a:stretch>
            </p:blipFill>
            <p:spPr>
              <a:xfrm>
                <a:off x="2928926" y="2639810"/>
                <a:ext cx="575999" cy="432000"/>
              </a:xfrm>
              <a:prstGeom prst="rect">
                <a:avLst/>
              </a:prstGeom>
            </p:spPr>
          </p:pic>
          <p:pic>
            <p:nvPicPr>
              <p:cNvPr id="96" name="图片 95" descr="ukbench00565.jpg"/>
              <p:cNvPicPr>
                <a:picLocks noChangeAspect="1"/>
              </p:cNvPicPr>
              <p:nvPr/>
            </p:nvPicPr>
            <p:blipFill>
              <a:blip r:embed="rId17" cstate="print"/>
              <a:stretch>
                <a:fillRect/>
              </a:stretch>
            </p:blipFill>
            <p:spPr>
              <a:xfrm>
                <a:off x="3571868" y="3143248"/>
                <a:ext cx="575999" cy="432000"/>
              </a:xfrm>
              <a:prstGeom prst="rect">
                <a:avLst/>
              </a:prstGeom>
            </p:spPr>
          </p:pic>
          <p:pic>
            <p:nvPicPr>
              <p:cNvPr id="97" name="图片 96" descr="ukbench00566.jpg"/>
              <p:cNvPicPr>
                <a:picLocks noChangeAspect="1"/>
              </p:cNvPicPr>
              <p:nvPr/>
            </p:nvPicPr>
            <p:blipFill>
              <a:blip r:embed="rId18" cstate="print"/>
              <a:stretch>
                <a:fillRect/>
              </a:stretch>
            </p:blipFill>
            <p:spPr>
              <a:xfrm>
                <a:off x="3571868" y="2143116"/>
                <a:ext cx="575999" cy="432000"/>
              </a:xfrm>
              <a:prstGeom prst="rect">
                <a:avLst/>
              </a:prstGeom>
            </p:spPr>
          </p:pic>
          <p:pic>
            <p:nvPicPr>
              <p:cNvPr id="98" name="图片 97" descr="ukbench00567.jpg"/>
              <p:cNvPicPr>
                <a:picLocks noChangeAspect="1"/>
              </p:cNvPicPr>
              <p:nvPr/>
            </p:nvPicPr>
            <p:blipFill>
              <a:blip r:embed="rId19" cstate="print"/>
              <a:stretch>
                <a:fillRect/>
              </a:stretch>
            </p:blipFill>
            <p:spPr>
              <a:xfrm>
                <a:off x="3571868" y="1643049"/>
                <a:ext cx="575999" cy="432000"/>
              </a:xfrm>
              <a:prstGeom prst="rect">
                <a:avLst/>
              </a:prstGeom>
            </p:spPr>
          </p:pic>
          <p:pic>
            <p:nvPicPr>
              <p:cNvPr id="103" name="图片 102" descr="ukbench00356.jpg"/>
              <p:cNvPicPr>
                <a:picLocks noChangeAspect="1"/>
              </p:cNvPicPr>
              <p:nvPr/>
            </p:nvPicPr>
            <p:blipFill>
              <a:blip r:embed="rId20" cstate="print"/>
              <a:stretch>
                <a:fillRect/>
              </a:stretch>
            </p:blipFill>
            <p:spPr>
              <a:xfrm>
                <a:off x="2928926" y="3143248"/>
                <a:ext cx="576000" cy="432000"/>
              </a:xfrm>
              <a:prstGeom prst="rect">
                <a:avLst/>
              </a:prstGeom>
            </p:spPr>
          </p:pic>
          <p:pic>
            <p:nvPicPr>
              <p:cNvPr id="104" name="图片 103" descr="ukbench00357.jpg"/>
              <p:cNvPicPr>
                <a:picLocks noChangeAspect="1"/>
              </p:cNvPicPr>
              <p:nvPr/>
            </p:nvPicPr>
            <p:blipFill>
              <a:blip r:embed="rId21" cstate="print"/>
              <a:stretch>
                <a:fillRect/>
              </a:stretch>
            </p:blipFill>
            <p:spPr>
              <a:xfrm>
                <a:off x="4857752" y="1643050"/>
                <a:ext cx="576000" cy="432000"/>
              </a:xfrm>
              <a:prstGeom prst="rect">
                <a:avLst/>
              </a:prstGeom>
            </p:spPr>
          </p:pic>
          <p:pic>
            <p:nvPicPr>
              <p:cNvPr id="105" name="图片 104" descr="ukbench00358.jpg"/>
              <p:cNvPicPr>
                <a:picLocks noChangeAspect="1"/>
              </p:cNvPicPr>
              <p:nvPr/>
            </p:nvPicPr>
            <p:blipFill>
              <a:blip r:embed="rId22" cstate="print"/>
              <a:stretch>
                <a:fillRect/>
              </a:stretch>
            </p:blipFill>
            <p:spPr>
              <a:xfrm>
                <a:off x="4214810" y="2143116"/>
                <a:ext cx="576000" cy="432000"/>
              </a:xfrm>
              <a:prstGeom prst="rect">
                <a:avLst/>
              </a:prstGeom>
            </p:spPr>
          </p:pic>
          <p:pic>
            <p:nvPicPr>
              <p:cNvPr id="106" name="图片 105" descr="ukbench00359.jpg"/>
              <p:cNvPicPr>
                <a:picLocks noChangeAspect="1"/>
              </p:cNvPicPr>
              <p:nvPr/>
            </p:nvPicPr>
            <p:blipFill>
              <a:blip r:embed="rId23" cstate="print"/>
              <a:stretch>
                <a:fillRect/>
              </a:stretch>
            </p:blipFill>
            <p:spPr>
              <a:xfrm>
                <a:off x="2285984" y="2643182"/>
                <a:ext cx="576000" cy="432000"/>
              </a:xfrm>
              <a:prstGeom prst="rect">
                <a:avLst/>
              </a:prstGeom>
            </p:spPr>
          </p:pic>
        </p:grpSp>
      </p:grpSp>
      <p:graphicFrame>
        <p:nvGraphicFramePr>
          <p:cNvPr id="80898" name="Object 2"/>
          <p:cNvGraphicFramePr>
            <a:graphicFrameLocks noChangeAspect="1"/>
          </p:cNvGraphicFramePr>
          <p:nvPr/>
        </p:nvGraphicFramePr>
        <p:xfrm>
          <a:off x="2428860" y="3602040"/>
          <a:ext cx="508000" cy="255588"/>
        </p:xfrm>
        <a:graphic>
          <a:graphicData uri="http://schemas.openxmlformats.org/presentationml/2006/ole">
            <mc:AlternateContent xmlns:mc="http://schemas.openxmlformats.org/markup-compatibility/2006">
              <mc:Choice xmlns:v="urn:schemas-microsoft-com:vml" Requires="v">
                <p:oleObj spid="_x0000_s129072" name="Equation" r:id="rId24" imgW="507960" imgH="241200" progId="Equation.DSMT4">
                  <p:embed/>
                </p:oleObj>
              </mc:Choice>
              <mc:Fallback>
                <p:oleObj name="Equation" r:id="rId24" imgW="507960" imgH="241200" progId="Equation.DSMT4">
                  <p:embed/>
                  <p:pic>
                    <p:nvPicPr>
                      <p:cNvPr id="0"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28860" y="3602040"/>
                        <a:ext cx="508000"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组合 113"/>
          <p:cNvGrpSpPr/>
          <p:nvPr/>
        </p:nvGrpSpPr>
        <p:grpSpPr>
          <a:xfrm>
            <a:off x="5643570" y="1928802"/>
            <a:ext cx="80962" cy="333375"/>
            <a:chOff x="4002088" y="5686425"/>
            <a:chExt cx="80962" cy="333375"/>
          </a:xfrm>
        </p:grpSpPr>
        <p:sp>
          <p:nvSpPr>
            <p:cNvPr id="115" name="Oval 15"/>
            <p:cNvSpPr>
              <a:spLocks noChangeAspect="1" noChangeArrowheads="1"/>
            </p:cNvSpPr>
            <p:nvPr/>
          </p:nvSpPr>
          <p:spPr bwMode="auto">
            <a:xfrm>
              <a:off x="4002088" y="5811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16" name="Oval 63"/>
            <p:cNvSpPr>
              <a:spLocks noChangeAspect="1" noChangeArrowheads="1"/>
            </p:cNvSpPr>
            <p:nvPr/>
          </p:nvSpPr>
          <p:spPr bwMode="auto">
            <a:xfrm>
              <a:off x="4002088" y="5938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17" name="Oval 64"/>
            <p:cNvSpPr>
              <a:spLocks noChangeAspect="1" noChangeArrowheads="1"/>
            </p:cNvSpPr>
            <p:nvPr/>
          </p:nvSpPr>
          <p:spPr bwMode="auto">
            <a:xfrm>
              <a:off x="4002088" y="5686425"/>
              <a:ext cx="80962" cy="80963"/>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pic>
        <p:nvPicPr>
          <p:cNvPr id="122" name="图片 121" descr="ukbench00542.jpg"/>
          <p:cNvPicPr>
            <a:picLocks noChangeAspect="1"/>
          </p:cNvPicPr>
          <p:nvPr/>
        </p:nvPicPr>
        <p:blipFill>
          <a:blip r:embed="rId26" cstate="print"/>
          <a:stretch>
            <a:fillRect/>
          </a:stretch>
        </p:blipFill>
        <p:spPr>
          <a:xfrm>
            <a:off x="285720" y="4651069"/>
            <a:ext cx="672000" cy="504000"/>
          </a:xfrm>
          <a:prstGeom prst="rect">
            <a:avLst/>
          </a:prstGeom>
        </p:spPr>
      </p:pic>
      <p:sp>
        <p:nvSpPr>
          <p:cNvPr id="123" name="Rectangle 73"/>
          <p:cNvSpPr>
            <a:spLocks noChangeAspect="1" noChangeArrowheads="1"/>
          </p:cNvSpPr>
          <p:nvPr/>
        </p:nvSpPr>
        <p:spPr bwMode="auto">
          <a:xfrm>
            <a:off x="285720" y="5079697"/>
            <a:ext cx="302320" cy="492443"/>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600" b="1" i="1" kern="0" dirty="0">
                <a:solidFill>
                  <a:schemeClr val="bg1"/>
                </a:solidFill>
                <a:latin typeface="Palatino Linotype" pitchFamily="18" charset="0"/>
              </a:rPr>
              <a:t>Q</a:t>
            </a:r>
          </a:p>
        </p:txBody>
      </p:sp>
      <p:graphicFrame>
        <p:nvGraphicFramePr>
          <p:cNvPr id="80899" name="Object 3"/>
          <p:cNvGraphicFramePr>
            <a:graphicFrameLocks noChangeAspect="1"/>
          </p:cNvGraphicFramePr>
          <p:nvPr/>
        </p:nvGraphicFramePr>
        <p:xfrm>
          <a:off x="71438" y="4079565"/>
          <a:ext cx="520700" cy="295275"/>
        </p:xfrm>
        <a:graphic>
          <a:graphicData uri="http://schemas.openxmlformats.org/presentationml/2006/ole">
            <mc:AlternateContent xmlns:mc="http://schemas.openxmlformats.org/markup-compatibility/2006">
              <mc:Choice xmlns:v="urn:schemas-microsoft-com:vml" Requires="v">
                <p:oleObj spid="_x0000_s129073" name="Equation" r:id="rId27" imgW="520560" imgH="279360" progId="Equation.DSMT4">
                  <p:embed/>
                </p:oleObj>
              </mc:Choice>
              <mc:Fallback>
                <p:oleObj name="Equation" r:id="rId27" imgW="520560" imgH="279360" progId="Equation.DSMT4">
                  <p:embed/>
                  <p:pic>
                    <p:nvPicPr>
                      <p:cNvPr id="0"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1438" y="4079565"/>
                        <a:ext cx="5207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0" name="Rectangle 56"/>
          <p:cNvSpPr>
            <a:spLocks noChangeAspect="1" noChangeArrowheads="1"/>
          </p:cNvSpPr>
          <p:nvPr/>
        </p:nvSpPr>
        <p:spPr bwMode="auto">
          <a:xfrm>
            <a:off x="1643042" y="4602388"/>
            <a:ext cx="4071966" cy="648000"/>
          </a:xfrm>
          <a:prstGeom prst="rect">
            <a:avLst/>
          </a:prstGeom>
          <a:noFill/>
          <a:ln w="38100" algn="ctr">
            <a:solidFill>
              <a:srgbClr val="00B050"/>
            </a:solidFill>
            <a:prstDash val="sysDot"/>
            <a:miter lim="800000"/>
            <a:headEnd/>
            <a:tailEnd/>
          </a:ln>
        </p:spPr>
        <p:txBody>
          <a:bodyPr wrap="none" anchor="ctr"/>
          <a:lstStyle/>
          <a:p>
            <a:pPr eaLnBrk="0" hangingPunct="0"/>
            <a:endParaRPr lang="zh-CN" altLang="zh-CN">
              <a:solidFill>
                <a:schemeClr val="bg1"/>
              </a:solidFill>
              <a:latin typeface="Palatino Linotype" pitchFamily="18" charset="0"/>
              <a:ea typeface="黑体" pitchFamily="49" charset="-122"/>
            </a:endParaRPr>
          </a:p>
        </p:txBody>
      </p:sp>
      <p:grpSp>
        <p:nvGrpSpPr>
          <p:cNvPr id="10" name="组合 150"/>
          <p:cNvGrpSpPr/>
          <p:nvPr/>
        </p:nvGrpSpPr>
        <p:grpSpPr>
          <a:xfrm>
            <a:off x="2657176" y="4136636"/>
            <a:ext cx="2914956" cy="414000"/>
            <a:chOff x="2657176" y="3993760"/>
            <a:chExt cx="2914956" cy="414000"/>
          </a:xfrm>
        </p:grpSpPr>
        <p:pic>
          <p:nvPicPr>
            <p:cNvPr id="128" name="图片 127" descr="ukbench00359.jpg"/>
            <p:cNvPicPr>
              <a:picLocks noChangeAspect="1"/>
            </p:cNvPicPr>
            <p:nvPr/>
          </p:nvPicPr>
          <p:blipFill>
            <a:blip r:embed="rId29" cstate="print"/>
            <a:stretch>
              <a:fillRect/>
            </a:stretch>
          </p:blipFill>
          <p:spPr>
            <a:xfrm>
              <a:off x="2657176" y="3996966"/>
              <a:ext cx="576000" cy="410794"/>
            </a:xfrm>
            <a:prstGeom prst="rect">
              <a:avLst/>
            </a:prstGeom>
          </p:spPr>
        </p:pic>
        <p:pic>
          <p:nvPicPr>
            <p:cNvPr id="129" name="图片 128" descr="ukbench00356.jpg"/>
            <p:cNvPicPr>
              <a:picLocks noChangeAspect="1"/>
            </p:cNvPicPr>
            <p:nvPr/>
          </p:nvPicPr>
          <p:blipFill>
            <a:blip r:embed="rId30" cstate="print"/>
            <a:stretch>
              <a:fillRect/>
            </a:stretch>
          </p:blipFill>
          <p:spPr>
            <a:xfrm>
              <a:off x="3295622" y="3996966"/>
              <a:ext cx="576000" cy="410794"/>
            </a:xfrm>
            <a:prstGeom prst="rect">
              <a:avLst/>
            </a:prstGeom>
          </p:spPr>
        </p:pic>
        <p:pic>
          <p:nvPicPr>
            <p:cNvPr id="130" name="图片 129" descr="ukbench00358.jpg"/>
            <p:cNvPicPr>
              <a:picLocks noChangeAspect="1"/>
            </p:cNvPicPr>
            <p:nvPr/>
          </p:nvPicPr>
          <p:blipFill>
            <a:blip r:embed="rId31" cstate="print"/>
            <a:stretch>
              <a:fillRect/>
            </a:stretch>
          </p:blipFill>
          <p:spPr>
            <a:xfrm>
              <a:off x="3943060" y="3996966"/>
              <a:ext cx="576000" cy="410794"/>
            </a:xfrm>
            <a:prstGeom prst="rect">
              <a:avLst/>
            </a:prstGeom>
          </p:spPr>
        </p:pic>
        <p:pic>
          <p:nvPicPr>
            <p:cNvPr id="131" name="图片 130" descr="ukbench00357.jpg"/>
            <p:cNvPicPr>
              <a:picLocks noChangeAspect="1"/>
            </p:cNvPicPr>
            <p:nvPr/>
          </p:nvPicPr>
          <p:blipFill>
            <a:blip r:embed="rId32" cstate="print"/>
            <a:stretch>
              <a:fillRect/>
            </a:stretch>
          </p:blipFill>
          <p:spPr>
            <a:xfrm>
              <a:off x="4586002" y="3993760"/>
              <a:ext cx="576000" cy="410794"/>
            </a:xfrm>
            <a:prstGeom prst="rect">
              <a:avLst/>
            </a:prstGeom>
          </p:spPr>
        </p:pic>
        <p:grpSp>
          <p:nvGrpSpPr>
            <p:cNvPr id="11" name="组合 137"/>
            <p:cNvGrpSpPr/>
            <p:nvPr/>
          </p:nvGrpSpPr>
          <p:grpSpPr>
            <a:xfrm>
              <a:off x="5228939" y="4200736"/>
              <a:ext cx="343193" cy="54000"/>
              <a:chOff x="5133981" y="5857892"/>
              <a:chExt cx="362034" cy="57235"/>
            </a:xfrm>
          </p:grpSpPr>
          <p:sp>
            <p:nvSpPr>
              <p:cNvPr id="139"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40"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41"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grpSp>
      <p:grpSp>
        <p:nvGrpSpPr>
          <p:cNvPr id="12" name="组合 156"/>
          <p:cNvGrpSpPr/>
          <p:nvPr/>
        </p:nvGrpSpPr>
        <p:grpSpPr>
          <a:xfrm>
            <a:off x="2638678" y="4711512"/>
            <a:ext cx="2919457" cy="435372"/>
            <a:chOff x="2638678" y="4568636"/>
            <a:chExt cx="2919457" cy="435372"/>
          </a:xfrm>
        </p:grpSpPr>
        <p:pic>
          <p:nvPicPr>
            <p:cNvPr id="132" name="图片 131" descr="ukbench00542.jpg"/>
            <p:cNvPicPr>
              <a:picLocks noChangeAspect="1"/>
            </p:cNvPicPr>
            <p:nvPr/>
          </p:nvPicPr>
          <p:blipFill>
            <a:blip r:embed="rId7" cstate="print"/>
            <a:stretch>
              <a:fillRect/>
            </a:stretch>
          </p:blipFill>
          <p:spPr>
            <a:xfrm>
              <a:off x="2638678" y="4572008"/>
              <a:ext cx="576000" cy="432000"/>
            </a:xfrm>
            <a:prstGeom prst="rect">
              <a:avLst/>
            </a:prstGeom>
          </p:spPr>
        </p:pic>
        <p:pic>
          <p:nvPicPr>
            <p:cNvPr id="133" name="图片 132" descr="ukbench00543.jpg"/>
            <p:cNvPicPr>
              <a:picLocks noChangeAspect="1"/>
            </p:cNvPicPr>
            <p:nvPr/>
          </p:nvPicPr>
          <p:blipFill>
            <a:blip r:embed="rId8" cstate="print"/>
            <a:stretch>
              <a:fillRect/>
            </a:stretch>
          </p:blipFill>
          <p:spPr>
            <a:xfrm>
              <a:off x="3281620" y="4572008"/>
              <a:ext cx="576000" cy="432000"/>
            </a:xfrm>
            <a:prstGeom prst="rect">
              <a:avLst/>
            </a:prstGeom>
          </p:spPr>
        </p:pic>
        <p:pic>
          <p:nvPicPr>
            <p:cNvPr id="134" name="图片 133" descr="ukbench00541.jpg"/>
            <p:cNvPicPr>
              <a:picLocks noChangeAspect="1"/>
            </p:cNvPicPr>
            <p:nvPr/>
          </p:nvPicPr>
          <p:blipFill>
            <a:blip r:embed="rId6" cstate="print"/>
            <a:stretch>
              <a:fillRect/>
            </a:stretch>
          </p:blipFill>
          <p:spPr>
            <a:xfrm>
              <a:off x="3924562" y="4572008"/>
              <a:ext cx="576000" cy="432000"/>
            </a:xfrm>
            <a:prstGeom prst="rect">
              <a:avLst/>
            </a:prstGeom>
          </p:spPr>
        </p:pic>
        <p:pic>
          <p:nvPicPr>
            <p:cNvPr id="135" name="图片 134" descr="ukbench00021.jpg"/>
            <p:cNvPicPr>
              <a:picLocks noChangeAspect="1"/>
            </p:cNvPicPr>
            <p:nvPr/>
          </p:nvPicPr>
          <p:blipFill>
            <a:blip r:embed="rId10" cstate="print"/>
            <a:stretch>
              <a:fillRect/>
            </a:stretch>
          </p:blipFill>
          <p:spPr>
            <a:xfrm>
              <a:off x="4567505" y="4568636"/>
              <a:ext cx="575999" cy="432000"/>
            </a:xfrm>
            <a:prstGeom prst="rect">
              <a:avLst/>
            </a:prstGeom>
          </p:spPr>
        </p:pic>
        <p:grpSp>
          <p:nvGrpSpPr>
            <p:cNvPr id="13" name="组合 146"/>
            <p:cNvGrpSpPr/>
            <p:nvPr/>
          </p:nvGrpSpPr>
          <p:grpSpPr>
            <a:xfrm>
              <a:off x="5214942" y="4786322"/>
              <a:ext cx="343193" cy="54000"/>
              <a:chOff x="5133981" y="5857892"/>
              <a:chExt cx="362034" cy="57235"/>
            </a:xfrm>
          </p:grpSpPr>
          <p:sp>
            <p:nvSpPr>
              <p:cNvPr id="148"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49"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50"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grpSp>
      <p:grpSp>
        <p:nvGrpSpPr>
          <p:cNvPr id="14" name="组合 155"/>
          <p:cNvGrpSpPr/>
          <p:nvPr/>
        </p:nvGrpSpPr>
        <p:grpSpPr>
          <a:xfrm>
            <a:off x="2638679" y="5286388"/>
            <a:ext cx="2919456" cy="432000"/>
            <a:chOff x="2638679" y="5143512"/>
            <a:chExt cx="2919456" cy="432000"/>
          </a:xfrm>
        </p:grpSpPr>
        <p:pic>
          <p:nvPicPr>
            <p:cNvPr id="137" name="图片 136" descr="ukbench00566.jpg"/>
            <p:cNvPicPr>
              <a:picLocks noChangeAspect="1"/>
            </p:cNvPicPr>
            <p:nvPr/>
          </p:nvPicPr>
          <p:blipFill>
            <a:blip r:embed="rId18" cstate="print"/>
            <a:stretch>
              <a:fillRect/>
            </a:stretch>
          </p:blipFill>
          <p:spPr>
            <a:xfrm>
              <a:off x="3281621" y="5143512"/>
              <a:ext cx="575999" cy="432000"/>
            </a:xfrm>
            <a:prstGeom prst="rect">
              <a:avLst/>
            </a:prstGeom>
          </p:spPr>
        </p:pic>
        <p:pic>
          <p:nvPicPr>
            <p:cNvPr id="143" name="图片 142" descr="ukbench00143.jpg"/>
            <p:cNvPicPr>
              <a:picLocks noChangeAspect="1"/>
            </p:cNvPicPr>
            <p:nvPr/>
          </p:nvPicPr>
          <p:blipFill>
            <a:blip r:embed="rId15" cstate="print"/>
            <a:stretch>
              <a:fillRect/>
            </a:stretch>
          </p:blipFill>
          <p:spPr>
            <a:xfrm>
              <a:off x="3924562" y="5143512"/>
              <a:ext cx="576000" cy="432000"/>
            </a:xfrm>
            <a:prstGeom prst="rect">
              <a:avLst/>
            </a:prstGeom>
          </p:spPr>
        </p:pic>
        <p:pic>
          <p:nvPicPr>
            <p:cNvPr id="142" name="图片 141" descr="ukbench00567.jpg"/>
            <p:cNvPicPr>
              <a:picLocks noChangeAspect="1"/>
            </p:cNvPicPr>
            <p:nvPr/>
          </p:nvPicPr>
          <p:blipFill>
            <a:blip r:embed="rId19" cstate="print"/>
            <a:stretch>
              <a:fillRect/>
            </a:stretch>
          </p:blipFill>
          <p:spPr>
            <a:xfrm>
              <a:off x="4567505" y="5143512"/>
              <a:ext cx="575999" cy="432000"/>
            </a:xfrm>
            <a:prstGeom prst="rect">
              <a:avLst/>
            </a:prstGeom>
          </p:spPr>
        </p:pic>
        <p:pic>
          <p:nvPicPr>
            <p:cNvPr id="136" name="图片 135" descr="ukbench00565.jpg"/>
            <p:cNvPicPr>
              <a:picLocks noChangeAspect="1"/>
            </p:cNvPicPr>
            <p:nvPr/>
          </p:nvPicPr>
          <p:blipFill>
            <a:blip r:embed="rId17" cstate="print"/>
            <a:stretch>
              <a:fillRect/>
            </a:stretch>
          </p:blipFill>
          <p:spPr>
            <a:xfrm>
              <a:off x="2638679" y="5143512"/>
              <a:ext cx="575999" cy="432000"/>
            </a:xfrm>
            <a:prstGeom prst="rect">
              <a:avLst/>
            </a:prstGeom>
          </p:spPr>
        </p:pic>
        <p:grpSp>
          <p:nvGrpSpPr>
            <p:cNvPr id="15" name="组合 151"/>
            <p:cNvGrpSpPr/>
            <p:nvPr/>
          </p:nvGrpSpPr>
          <p:grpSpPr>
            <a:xfrm>
              <a:off x="5214942" y="5357826"/>
              <a:ext cx="343193" cy="54000"/>
              <a:chOff x="5133981" y="5857892"/>
              <a:chExt cx="362034" cy="57235"/>
            </a:xfrm>
          </p:grpSpPr>
          <p:sp>
            <p:nvSpPr>
              <p:cNvPr id="153"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54"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55"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grpSp>
      <p:pic>
        <p:nvPicPr>
          <p:cNvPr id="163" name="图片 162" descr="ukbench00542.jpg"/>
          <p:cNvPicPr>
            <a:picLocks noChangeAspect="1"/>
          </p:cNvPicPr>
          <p:nvPr/>
        </p:nvPicPr>
        <p:blipFill>
          <a:blip r:embed="rId7" cstate="print"/>
          <a:stretch>
            <a:fillRect/>
          </a:stretch>
        </p:blipFill>
        <p:spPr>
          <a:xfrm>
            <a:off x="5929322" y="3929066"/>
            <a:ext cx="576000" cy="432000"/>
          </a:xfrm>
          <a:prstGeom prst="rect">
            <a:avLst/>
          </a:prstGeom>
        </p:spPr>
      </p:pic>
      <p:pic>
        <p:nvPicPr>
          <p:cNvPr id="164" name="图片 163" descr="ukbench00543.jpg"/>
          <p:cNvPicPr>
            <a:picLocks noChangeAspect="1"/>
          </p:cNvPicPr>
          <p:nvPr/>
        </p:nvPicPr>
        <p:blipFill>
          <a:blip r:embed="rId8" cstate="print"/>
          <a:stretch>
            <a:fillRect/>
          </a:stretch>
        </p:blipFill>
        <p:spPr>
          <a:xfrm>
            <a:off x="6000760" y="4000504"/>
            <a:ext cx="576000" cy="432000"/>
          </a:xfrm>
          <a:prstGeom prst="rect">
            <a:avLst/>
          </a:prstGeom>
        </p:spPr>
      </p:pic>
      <p:pic>
        <p:nvPicPr>
          <p:cNvPr id="165" name="图片 164" descr="ukbench00541.jpg"/>
          <p:cNvPicPr>
            <a:picLocks noChangeAspect="1"/>
          </p:cNvPicPr>
          <p:nvPr/>
        </p:nvPicPr>
        <p:blipFill>
          <a:blip r:embed="rId6" cstate="print"/>
          <a:stretch>
            <a:fillRect/>
          </a:stretch>
        </p:blipFill>
        <p:spPr>
          <a:xfrm>
            <a:off x="6072198" y="4071942"/>
            <a:ext cx="576000" cy="432000"/>
          </a:xfrm>
          <a:prstGeom prst="rect">
            <a:avLst/>
          </a:prstGeom>
        </p:spPr>
      </p:pic>
      <p:pic>
        <p:nvPicPr>
          <p:cNvPr id="166" name="图片 165" descr="ukbench00021.jpg"/>
          <p:cNvPicPr>
            <a:picLocks noChangeAspect="1"/>
          </p:cNvPicPr>
          <p:nvPr/>
        </p:nvPicPr>
        <p:blipFill>
          <a:blip r:embed="rId10" cstate="print"/>
          <a:stretch>
            <a:fillRect/>
          </a:stretch>
        </p:blipFill>
        <p:spPr>
          <a:xfrm>
            <a:off x="6143636" y="4143380"/>
            <a:ext cx="575999" cy="432000"/>
          </a:xfrm>
          <a:prstGeom prst="rect">
            <a:avLst/>
          </a:prstGeom>
        </p:spPr>
      </p:pic>
      <p:grpSp>
        <p:nvGrpSpPr>
          <p:cNvPr id="16" name="组合 215"/>
          <p:cNvGrpSpPr/>
          <p:nvPr/>
        </p:nvGrpSpPr>
        <p:grpSpPr>
          <a:xfrm>
            <a:off x="3643306" y="3286124"/>
            <a:ext cx="376799" cy="72000"/>
            <a:chOff x="5133981" y="5857892"/>
            <a:chExt cx="376799" cy="72000"/>
          </a:xfrm>
        </p:grpSpPr>
        <p:sp>
          <p:nvSpPr>
            <p:cNvPr id="217" name="Oval 64"/>
            <p:cNvSpPr>
              <a:spLocks noChangeAspect="1" noChangeArrowheads="1"/>
            </p:cNvSpPr>
            <p:nvPr/>
          </p:nvSpPr>
          <p:spPr bwMode="auto">
            <a:xfrm>
              <a:off x="51339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218" name="Oval 64"/>
            <p:cNvSpPr>
              <a:spLocks noChangeAspect="1" noChangeArrowheads="1"/>
            </p:cNvSpPr>
            <p:nvPr/>
          </p:nvSpPr>
          <p:spPr bwMode="auto">
            <a:xfrm>
              <a:off x="52863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230" name="Oval 64"/>
            <p:cNvSpPr>
              <a:spLocks noChangeAspect="1" noChangeArrowheads="1"/>
            </p:cNvSpPr>
            <p:nvPr/>
          </p:nvSpPr>
          <p:spPr bwMode="auto">
            <a:xfrm>
              <a:off x="54387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sp>
        <p:nvSpPr>
          <p:cNvPr id="124" name="Rectangle 6"/>
          <p:cNvSpPr>
            <a:spLocks noChangeAspect="1" noChangeArrowheads="1"/>
          </p:cNvSpPr>
          <p:nvPr/>
        </p:nvSpPr>
        <p:spPr bwMode="auto">
          <a:xfrm>
            <a:off x="357158" y="4289468"/>
            <a:ext cx="862550" cy="504477"/>
          </a:xfrm>
          <a:prstGeom prst="rect">
            <a:avLst/>
          </a:prstGeom>
          <a:noFill/>
          <a:ln w="9525">
            <a:noFill/>
            <a:miter lim="800000"/>
            <a:headEnd/>
            <a:tailEnd/>
          </a:ln>
        </p:spPr>
        <p:txBody>
          <a:bodyPr/>
          <a:lstStyle/>
          <a:p>
            <a:pPr algn="ctr">
              <a:spcBef>
                <a:spcPct val="20000"/>
              </a:spcBef>
            </a:pPr>
            <a:r>
              <a:rPr lang="en-US" altLang="zh-CN" sz="1600" b="1" dirty="0">
                <a:solidFill>
                  <a:schemeClr val="bg1"/>
                </a:solidFill>
                <a:latin typeface="Palatino Linotype" pitchFamily="18" charset="0"/>
              </a:rPr>
              <a:t>110111</a:t>
            </a:r>
          </a:p>
        </p:txBody>
      </p:sp>
      <p:sp>
        <p:nvSpPr>
          <p:cNvPr id="127" name="Line 30"/>
          <p:cNvSpPr>
            <a:spLocks noChangeAspect="1" noChangeShapeType="1"/>
          </p:cNvSpPr>
          <p:nvPr/>
        </p:nvSpPr>
        <p:spPr bwMode="auto">
          <a:xfrm rot="16200000" flipH="1">
            <a:off x="285720" y="4293879"/>
            <a:ext cx="0" cy="285752"/>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25" name="TextBox 124"/>
          <p:cNvSpPr txBox="1"/>
          <p:nvPr/>
        </p:nvSpPr>
        <p:spPr>
          <a:xfrm>
            <a:off x="2000232" y="6072206"/>
            <a:ext cx="2308883" cy="338554"/>
          </a:xfrm>
          <a:prstGeom prst="rect">
            <a:avLst/>
          </a:prstGeom>
          <a:noFill/>
        </p:spPr>
        <p:txBody>
          <a:bodyPr wrap="square">
            <a:spAutoFit/>
          </a:bodyPr>
          <a:lstStyle/>
          <a:p>
            <a:pPr fontAlgn="auto">
              <a:spcBef>
                <a:spcPts val="0"/>
              </a:spcBef>
              <a:spcAft>
                <a:spcPts val="0"/>
              </a:spcAft>
              <a:defRPr/>
            </a:pPr>
            <a:r>
              <a:rPr lang="en-US" altLang="zh-CN" sz="1600" kern="0" dirty="0" smtClean="0">
                <a:solidFill>
                  <a:schemeClr val="bg1"/>
                </a:solidFill>
                <a:latin typeface="Palatino Linotype" pitchFamily="18" charset="0"/>
                <a:ea typeface="黑体" pitchFamily="2" charset="-122"/>
              </a:rPr>
              <a:t>Simple hash </a:t>
            </a:r>
            <a:r>
              <a:rPr lang="en-US" altLang="zh-CN" sz="1600" kern="0" dirty="0">
                <a:solidFill>
                  <a:schemeClr val="bg1"/>
                </a:solidFill>
                <a:latin typeface="Palatino Linotype" pitchFamily="18" charset="0"/>
                <a:ea typeface="黑体" pitchFamily="2" charset="-122"/>
              </a:rPr>
              <a:t>table</a:t>
            </a:r>
            <a:endParaRPr lang="zh-CN" altLang="en-US" sz="1600" kern="0" dirty="0">
              <a:solidFill>
                <a:schemeClr val="bg1"/>
              </a:solidFill>
              <a:latin typeface="Palatino Linotype" pitchFamily="18" charset="0"/>
              <a:ea typeface="黑体" pitchFamily="2" charset="-122"/>
            </a:endParaRPr>
          </a:p>
        </p:txBody>
      </p:sp>
      <p:sp>
        <p:nvSpPr>
          <p:cNvPr id="138" name="TextBox 137"/>
          <p:cNvSpPr txBox="1"/>
          <p:nvPr/>
        </p:nvSpPr>
        <p:spPr>
          <a:xfrm>
            <a:off x="928662" y="5286388"/>
            <a:ext cx="714380" cy="307777"/>
          </a:xfrm>
          <a:prstGeom prst="rect">
            <a:avLst/>
          </a:prstGeom>
          <a:solidFill>
            <a:schemeClr val="tx1"/>
          </a:solidFill>
          <a:ln>
            <a:noFill/>
          </a:ln>
        </p:spPr>
        <p:txBody>
          <a:bodyPr wrap="square" rtlCol="0">
            <a:spAutoFit/>
          </a:bodyPr>
          <a:lstStyle/>
          <a:p>
            <a:r>
              <a:rPr lang="en-US" altLang="zh-CN" sz="1400" b="1" dirty="0" smtClean="0">
                <a:solidFill>
                  <a:schemeClr val="bg1"/>
                </a:solidFill>
                <a:latin typeface="Palatino Linotype" pitchFamily="18" charset="0"/>
              </a:rPr>
              <a:t>XOR</a:t>
            </a:r>
          </a:p>
        </p:txBody>
      </p:sp>
      <p:sp>
        <p:nvSpPr>
          <p:cNvPr id="144" name="矩形 143"/>
          <p:cNvSpPr/>
          <p:nvPr/>
        </p:nvSpPr>
        <p:spPr>
          <a:xfrm>
            <a:off x="928662" y="5286388"/>
            <a:ext cx="642942" cy="2857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1"/>
            <a:ext cx="8928100" cy="1000108"/>
          </a:xfrm>
        </p:spPr>
        <p:txBody>
          <a:bodyPr/>
          <a:lstStyle/>
          <a:p>
            <a:r>
              <a:rPr lang="en-US" altLang="zh-CN" dirty="0" smtClean="0">
                <a:solidFill>
                  <a:schemeClr val="tx1"/>
                </a:solidFill>
                <a:ea typeface="宋体" pitchFamily="2" charset="-122"/>
              </a:rPr>
              <a:t>Hashing Using Compact Codes</a:t>
            </a:r>
          </a:p>
        </p:txBody>
      </p:sp>
      <p:sp>
        <p:nvSpPr>
          <p:cNvPr id="169" name="Rectangle 5"/>
          <p:cNvSpPr>
            <a:spLocks noChangeAspect="1" noChangeArrowheads="1"/>
          </p:cNvSpPr>
          <p:nvPr/>
        </p:nvSpPr>
        <p:spPr bwMode="auto">
          <a:xfrm>
            <a:off x="1643042" y="5424853"/>
            <a:ext cx="862550" cy="504477"/>
          </a:xfrm>
          <a:prstGeom prst="rect">
            <a:avLst/>
          </a:prstGeom>
          <a:noFill/>
          <a:ln w="9525">
            <a:noFill/>
            <a:miter lim="800000"/>
            <a:headEnd/>
            <a:tailEnd/>
          </a:ln>
        </p:spPr>
        <p:txBody>
          <a:bodyPr/>
          <a:lstStyle/>
          <a:p>
            <a:pPr algn="ctr">
              <a:spcBef>
                <a:spcPct val="20000"/>
              </a:spcBef>
            </a:pPr>
            <a:r>
              <a:rPr lang="en-US" altLang="zh-CN" sz="1600" b="1" dirty="0" smtClean="0">
                <a:solidFill>
                  <a:schemeClr val="bg1"/>
                </a:solidFill>
                <a:latin typeface="Palatino Linotype" pitchFamily="18" charset="0"/>
              </a:rPr>
              <a:t>100001</a:t>
            </a:r>
            <a:endParaRPr lang="en-US" altLang="zh-CN" sz="1600" b="1" dirty="0">
              <a:solidFill>
                <a:schemeClr val="bg1"/>
              </a:solidFill>
              <a:latin typeface="Palatino Linotype" pitchFamily="18" charset="0"/>
            </a:endParaRPr>
          </a:p>
        </p:txBody>
      </p:sp>
      <p:sp>
        <p:nvSpPr>
          <p:cNvPr id="170" name="Rectangle 6"/>
          <p:cNvSpPr>
            <a:spLocks noChangeAspect="1" noChangeArrowheads="1"/>
          </p:cNvSpPr>
          <p:nvPr/>
        </p:nvSpPr>
        <p:spPr bwMode="auto">
          <a:xfrm>
            <a:off x="1643042" y="4786322"/>
            <a:ext cx="862550" cy="504477"/>
          </a:xfrm>
          <a:prstGeom prst="rect">
            <a:avLst/>
          </a:prstGeom>
          <a:noFill/>
          <a:ln w="9525">
            <a:noFill/>
            <a:miter lim="800000"/>
            <a:headEnd/>
            <a:tailEnd/>
          </a:ln>
        </p:spPr>
        <p:txBody>
          <a:bodyPr/>
          <a:lstStyle/>
          <a:p>
            <a:pPr algn="ctr">
              <a:spcBef>
                <a:spcPct val="20000"/>
              </a:spcBef>
            </a:pPr>
            <a:r>
              <a:rPr lang="en-US" altLang="zh-CN" sz="1600" b="1" dirty="0">
                <a:solidFill>
                  <a:schemeClr val="bg1"/>
                </a:solidFill>
                <a:latin typeface="Palatino Linotype" pitchFamily="18" charset="0"/>
              </a:rPr>
              <a:t>110111</a:t>
            </a:r>
          </a:p>
        </p:txBody>
      </p:sp>
      <p:sp>
        <p:nvSpPr>
          <p:cNvPr id="171" name="Rectangle 7"/>
          <p:cNvSpPr>
            <a:spLocks noChangeAspect="1" noChangeArrowheads="1"/>
          </p:cNvSpPr>
          <p:nvPr/>
        </p:nvSpPr>
        <p:spPr bwMode="auto">
          <a:xfrm>
            <a:off x="1637748" y="4214818"/>
            <a:ext cx="862550" cy="504477"/>
          </a:xfrm>
          <a:prstGeom prst="rect">
            <a:avLst/>
          </a:prstGeom>
          <a:noFill/>
          <a:ln w="9525">
            <a:noFill/>
            <a:miter lim="800000"/>
            <a:headEnd/>
            <a:tailEnd/>
          </a:ln>
        </p:spPr>
        <p:txBody>
          <a:bodyPr/>
          <a:lstStyle/>
          <a:p>
            <a:pPr algn="ctr">
              <a:spcBef>
                <a:spcPct val="20000"/>
              </a:spcBef>
            </a:pPr>
            <a:r>
              <a:rPr lang="en-US" altLang="zh-CN" sz="1600" b="1" dirty="0" smtClean="0">
                <a:solidFill>
                  <a:schemeClr val="bg1"/>
                </a:solidFill>
                <a:latin typeface="Palatino Linotype" pitchFamily="18" charset="0"/>
              </a:rPr>
              <a:t>000101</a:t>
            </a:r>
            <a:endParaRPr lang="en-US" altLang="zh-CN" sz="1600" b="1" dirty="0">
              <a:solidFill>
                <a:schemeClr val="bg1"/>
              </a:solidFill>
              <a:latin typeface="Palatino Linotype" pitchFamily="18" charset="0"/>
            </a:endParaRPr>
          </a:p>
        </p:txBody>
      </p:sp>
      <p:grpSp>
        <p:nvGrpSpPr>
          <p:cNvPr id="2" name="组合 125"/>
          <p:cNvGrpSpPr/>
          <p:nvPr/>
        </p:nvGrpSpPr>
        <p:grpSpPr>
          <a:xfrm>
            <a:off x="1714478" y="4071942"/>
            <a:ext cx="3929092" cy="1714512"/>
            <a:chOff x="2492360" y="4252913"/>
            <a:chExt cx="2417763" cy="1362075"/>
          </a:xfrm>
        </p:grpSpPr>
        <p:sp>
          <p:nvSpPr>
            <p:cNvPr id="175" name="Line 11"/>
            <p:cNvSpPr>
              <a:spLocks noChangeAspect="1" noChangeShapeType="1"/>
            </p:cNvSpPr>
            <p:nvPr/>
          </p:nvSpPr>
          <p:spPr bwMode="auto">
            <a:xfrm>
              <a:off x="2492360" y="5614988"/>
              <a:ext cx="2405063" cy="0"/>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nvGrpSpPr>
            <p:cNvPr id="3" name="组合 124"/>
            <p:cNvGrpSpPr/>
            <p:nvPr/>
          </p:nvGrpSpPr>
          <p:grpSpPr>
            <a:xfrm>
              <a:off x="2492361" y="4252913"/>
              <a:ext cx="2417762" cy="1362075"/>
              <a:chOff x="2479661" y="4252913"/>
              <a:chExt cx="2417762" cy="1362075"/>
            </a:xfrm>
          </p:grpSpPr>
          <p:sp>
            <p:nvSpPr>
              <p:cNvPr id="172" name="Line 8"/>
              <p:cNvSpPr>
                <a:spLocks noChangeAspect="1" noChangeShapeType="1"/>
              </p:cNvSpPr>
              <p:nvPr/>
            </p:nvSpPr>
            <p:spPr bwMode="auto">
              <a:xfrm>
                <a:off x="2487598" y="4252913"/>
                <a:ext cx="2406650" cy="0"/>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3" name="Line 9"/>
              <p:cNvSpPr>
                <a:spLocks noChangeAspect="1" noChangeShapeType="1"/>
              </p:cNvSpPr>
              <p:nvPr/>
            </p:nvSpPr>
            <p:spPr bwMode="auto">
              <a:xfrm>
                <a:off x="2492360" y="4706938"/>
                <a:ext cx="2405063" cy="0"/>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4" name="Line 10"/>
              <p:cNvSpPr>
                <a:spLocks noChangeAspect="1" noChangeShapeType="1"/>
              </p:cNvSpPr>
              <p:nvPr/>
            </p:nvSpPr>
            <p:spPr bwMode="auto">
              <a:xfrm>
                <a:off x="2492360" y="5160963"/>
                <a:ext cx="2405063" cy="0"/>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6" name="Line 12"/>
              <p:cNvSpPr>
                <a:spLocks noChangeAspect="1" noChangeShapeType="1"/>
              </p:cNvSpPr>
              <p:nvPr/>
            </p:nvSpPr>
            <p:spPr bwMode="auto">
              <a:xfrm>
                <a:off x="2479661" y="4252913"/>
                <a:ext cx="0" cy="1362075"/>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7" name="Line 13"/>
              <p:cNvSpPr>
                <a:spLocks noChangeAspect="1" noChangeShapeType="1"/>
              </p:cNvSpPr>
              <p:nvPr/>
            </p:nvSpPr>
            <p:spPr bwMode="auto">
              <a:xfrm>
                <a:off x="2994079" y="4252913"/>
                <a:ext cx="0" cy="1362075"/>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8" name="Line 14"/>
              <p:cNvSpPr>
                <a:spLocks noChangeAspect="1" noChangeShapeType="1"/>
              </p:cNvSpPr>
              <p:nvPr/>
            </p:nvSpPr>
            <p:spPr bwMode="auto">
              <a:xfrm>
                <a:off x="4897422" y="4252913"/>
                <a:ext cx="0" cy="1362075"/>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grpSp>
      <p:grpSp>
        <p:nvGrpSpPr>
          <p:cNvPr id="4" name="组合 109"/>
          <p:cNvGrpSpPr/>
          <p:nvPr/>
        </p:nvGrpSpPr>
        <p:grpSpPr>
          <a:xfrm>
            <a:off x="3286116" y="3500438"/>
            <a:ext cx="1143008" cy="500066"/>
            <a:chOff x="3779838" y="3536950"/>
            <a:chExt cx="631825" cy="665163"/>
          </a:xfrm>
        </p:grpSpPr>
        <p:sp>
          <p:nvSpPr>
            <p:cNvPr id="189" name="Line 25"/>
            <p:cNvSpPr>
              <a:spLocks noChangeAspect="1" noChangeShapeType="1"/>
            </p:cNvSpPr>
            <p:nvPr/>
          </p:nvSpPr>
          <p:spPr bwMode="auto">
            <a:xfrm flipH="1">
              <a:off x="3938588"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0" name="Line 26"/>
            <p:cNvSpPr>
              <a:spLocks noChangeAspect="1" noChangeShapeType="1"/>
            </p:cNvSpPr>
            <p:nvPr/>
          </p:nvSpPr>
          <p:spPr bwMode="auto">
            <a:xfrm flipH="1">
              <a:off x="4095750"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1" name="Line 27"/>
            <p:cNvSpPr>
              <a:spLocks noChangeAspect="1" noChangeShapeType="1"/>
            </p:cNvSpPr>
            <p:nvPr/>
          </p:nvSpPr>
          <p:spPr bwMode="auto">
            <a:xfrm flipH="1">
              <a:off x="4252913"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2" name="Line 28"/>
            <p:cNvSpPr>
              <a:spLocks noChangeAspect="1" noChangeShapeType="1"/>
            </p:cNvSpPr>
            <p:nvPr/>
          </p:nvSpPr>
          <p:spPr bwMode="auto">
            <a:xfrm flipH="1">
              <a:off x="4411663"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4" name="Line 30"/>
            <p:cNvSpPr>
              <a:spLocks noChangeAspect="1" noChangeShapeType="1"/>
            </p:cNvSpPr>
            <p:nvPr/>
          </p:nvSpPr>
          <p:spPr bwMode="auto">
            <a:xfrm flipH="1">
              <a:off x="3779838"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sp>
        <p:nvSpPr>
          <p:cNvPr id="215" name="AutoShape 51"/>
          <p:cNvSpPr>
            <a:spLocks noChangeAspect="1" noChangeArrowheads="1"/>
          </p:cNvSpPr>
          <p:nvPr/>
        </p:nvSpPr>
        <p:spPr bwMode="auto">
          <a:xfrm>
            <a:off x="2071670" y="1142984"/>
            <a:ext cx="3857652" cy="2286016"/>
          </a:xfrm>
          <a:prstGeom prst="bracketPair">
            <a:avLst>
              <a:gd name="adj" fmla="val 10454"/>
            </a:avLst>
          </a:prstGeom>
          <a:noFill/>
          <a:ln w="31750">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25" name="Line 61"/>
          <p:cNvSpPr>
            <a:spLocks noChangeShapeType="1"/>
          </p:cNvSpPr>
          <p:nvPr/>
        </p:nvSpPr>
        <p:spPr bwMode="auto">
          <a:xfrm flipV="1">
            <a:off x="5429256" y="4429132"/>
            <a:ext cx="554039" cy="428628"/>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226" name="Line 62"/>
          <p:cNvSpPr>
            <a:spLocks noChangeAspect="1" noChangeShapeType="1"/>
          </p:cNvSpPr>
          <p:nvPr/>
        </p:nvSpPr>
        <p:spPr bwMode="auto">
          <a:xfrm>
            <a:off x="6311916" y="3587754"/>
            <a:ext cx="474662" cy="412750"/>
          </a:xfrm>
          <a:prstGeom prst="line">
            <a:avLst/>
          </a:prstGeom>
          <a:noFill/>
          <a:ln w="38100">
            <a:solidFill>
              <a:sysClr val="windowText" lastClr="000000"/>
            </a:solidFill>
            <a:round/>
            <a:headEnd type="arrow" w="med" len="med"/>
            <a:tailEnd type="arrow"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nvGrpSpPr>
          <p:cNvPr id="5" name="组合 112"/>
          <p:cNvGrpSpPr/>
          <p:nvPr/>
        </p:nvGrpSpPr>
        <p:grpSpPr>
          <a:xfrm>
            <a:off x="3842265" y="5987538"/>
            <a:ext cx="86793" cy="370420"/>
            <a:chOff x="4002088" y="5686425"/>
            <a:chExt cx="80962" cy="333375"/>
          </a:xfrm>
        </p:grpSpPr>
        <p:sp>
          <p:nvSpPr>
            <p:cNvPr id="179" name="Oval 15"/>
            <p:cNvSpPr>
              <a:spLocks noChangeAspect="1" noChangeArrowheads="1"/>
            </p:cNvSpPr>
            <p:nvPr/>
          </p:nvSpPr>
          <p:spPr bwMode="auto">
            <a:xfrm>
              <a:off x="4002088" y="5811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27" name="Oval 63"/>
            <p:cNvSpPr>
              <a:spLocks noChangeAspect="1" noChangeArrowheads="1"/>
            </p:cNvSpPr>
            <p:nvPr/>
          </p:nvSpPr>
          <p:spPr bwMode="auto">
            <a:xfrm>
              <a:off x="4002088" y="5938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28" name="Oval 64"/>
            <p:cNvSpPr>
              <a:spLocks noChangeAspect="1" noChangeArrowheads="1"/>
            </p:cNvSpPr>
            <p:nvPr/>
          </p:nvSpPr>
          <p:spPr bwMode="auto">
            <a:xfrm>
              <a:off x="4002088" y="5686425"/>
              <a:ext cx="80962" cy="80963"/>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sp>
        <p:nvSpPr>
          <p:cNvPr id="229" name="Text Box 65"/>
          <p:cNvSpPr txBox="1">
            <a:spLocks noChangeAspect="1" noChangeArrowheads="1"/>
          </p:cNvSpPr>
          <p:nvPr/>
        </p:nvSpPr>
        <p:spPr bwMode="auto">
          <a:xfrm>
            <a:off x="6294459" y="3429000"/>
            <a:ext cx="1420813" cy="488950"/>
          </a:xfrm>
          <a:prstGeom prst="rect">
            <a:avLst/>
          </a:prstGeom>
          <a:noFill/>
          <a:ln w="9525" algn="ctr">
            <a:noFill/>
            <a:miter lim="800000"/>
            <a:headEnd/>
            <a:tailEnd/>
          </a:ln>
        </p:spPr>
        <p:txBody>
          <a:bodyPr>
            <a:spAutoFit/>
          </a:bodyPr>
          <a:lstStyle/>
          <a:p>
            <a:pPr algn="ctr">
              <a:spcBef>
                <a:spcPct val="50000"/>
              </a:spcBef>
            </a:pPr>
            <a:r>
              <a:rPr lang="en-US" altLang="zh-CN" sz="2200" b="1" i="1" dirty="0">
                <a:solidFill>
                  <a:schemeClr val="bg1"/>
                </a:solidFill>
                <a:latin typeface="Palatino Linotype" pitchFamily="18" charset="0"/>
              </a:rPr>
              <a:t>&lt;&lt; </a:t>
            </a:r>
            <a:r>
              <a:rPr lang="en-US" altLang="zh-CN" sz="2600" b="1" i="1" dirty="0">
                <a:solidFill>
                  <a:schemeClr val="bg1"/>
                </a:solidFill>
                <a:latin typeface="Palatino Linotype" pitchFamily="18" charset="0"/>
              </a:rPr>
              <a:t>N</a:t>
            </a:r>
          </a:p>
        </p:txBody>
      </p:sp>
      <p:sp>
        <p:nvSpPr>
          <p:cNvPr id="236" name="Rectangle 73"/>
          <p:cNvSpPr>
            <a:spLocks noChangeAspect="1" noChangeArrowheads="1"/>
          </p:cNvSpPr>
          <p:nvPr/>
        </p:nvSpPr>
        <p:spPr bwMode="auto">
          <a:xfrm>
            <a:off x="8286776" y="3929066"/>
            <a:ext cx="414189" cy="488529"/>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600" b="1" i="1" kern="0" dirty="0">
                <a:solidFill>
                  <a:schemeClr val="bg1"/>
                </a:solidFill>
                <a:latin typeface="Palatino Linotype" pitchFamily="18" charset="0"/>
              </a:rPr>
              <a:t>Q</a:t>
            </a:r>
          </a:p>
        </p:txBody>
      </p:sp>
      <p:sp>
        <p:nvSpPr>
          <p:cNvPr id="237" name="AutoShape 74"/>
          <p:cNvSpPr>
            <a:spLocks noChangeAspect="1"/>
          </p:cNvSpPr>
          <p:nvPr/>
        </p:nvSpPr>
        <p:spPr bwMode="auto">
          <a:xfrm rot="5400000">
            <a:off x="7131061" y="3584584"/>
            <a:ext cx="63500" cy="2181225"/>
          </a:xfrm>
          <a:prstGeom prst="rightBracket">
            <a:avLst>
              <a:gd name="adj" fmla="val 286250"/>
            </a:avLst>
          </a:prstGeom>
          <a:noFill/>
          <a:ln w="31750">
            <a:solidFill>
              <a:sysClr val="windowText" lastClr="000000"/>
            </a:solidFill>
            <a:round/>
            <a:headEnd/>
            <a:tailEnd/>
          </a:ln>
        </p:spPr>
        <p:txBody>
          <a:bodyPr wrap="none" anchor="ctr"/>
          <a:lstStyle/>
          <a:p>
            <a:pPr algn="ctr" fontAlgn="auto">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38" name="AutoShape 75"/>
          <p:cNvSpPr>
            <a:spLocks noChangeAspect="1" noChangeArrowheads="1"/>
          </p:cNvSpPr>
          <p:nvPr/>
        </p:nvSpPr>
        <p:spPr bwMode="auto">
          <a:xfrm>
            <a:off x="7129463" y="4857760"/>
            <a:ext cx="127000" cy="284163"/>
          </a:xfrm>
          <a:prstGeom prst="downArrow">
            <a:avLst>
              <a:gd name="adj1" fmla="val 50000"/>
              <a:gd name="adj2" fmla="val 55938"/>
            </a:avLst>
          </a:prstGeom>
          <a:noFill/>
          <a:ln w="25400" algn="ctr">
            <a:solidFill>
              <a:sysClr val="windowText" lastClr="000000"/>
            </a:solidFill>
            <a:miter lim="800000"/>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39" name="Line 80"/>
          <p:cNvSpPr>
            <a:spLocks noChangeShapeType="1"/>
          </p:cNvSpPr>
          <p:nvPr/>
        </p:nvSpPr>
        <p:spPr bwMode="auto">
          <a:xfrm>
            <a:off x="7018338" y="4171950"/>
            <a:ext cx="323850" cy="0"/>
          </a:xfrm>
          <a:prstGeom prst="line">
            <a:avLst/>
          </a:prstGeom>
          <a:noFill/>
          <a:ln w="9525">
            <a:solidFill>
              <a:sysClr val="windowText" lastClr="000000"/>
            </a:solidFill>
            <a:round/>
            <a:headEnd type="arrow" w="med" len="med"/>
            <a:tailEnd type="arrow" w="med" len="me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241" name="TextBox 240"/>
          <p:cNvSpPr txBox="1"/>
          <p:nvPr/>
        </p:nvSpPr>
        <p:spPr>
          <a:xfrm>
            <a:off x="571504" y="1988098"/>
            <a:ext cx="1142976" cy="400110"/>
          </a:xfrm>
          <a:prstGeom prst="rect">
            <a:avLst/>
          </a:prstGeom>
          <a:noFill/>
        </p:spPr>
        <p:txBody>
          <a:bodyPr wrap="square">
            <a:spAutoFit/>
          </a:bodyPr>
          <a:lstStyle/>
          <a:p>
            <a:pPr fontAlgn="auto">
              <a:spcBef>
                <a:spcPts val="0"/>
              </a:spcBef>
              <a:spcAft>
                <a:spcPts val="0"/>
              </a:spcAft>
              <a:defRPr/>
            </a:pPr>
            <a:r>
              <a:rPr lang="en-US" altLang="zh-CN" sz="2000" kern="0" dirty="0" smtClean="0">
                <a:solidFill>
                  <a:schemeClr val="bg1"/>
                </a:solidFill>
                <a:latin typeface="Palatino Linotype" pitchFamily="18" charset="0"/>
                <a:ea typeface="黑体" pitchFamily="2" charset="-122"/>
              </a:rPr>
              <a:t>Dataset</a:t>
            </a:r>
            <a:endParaRPr lang="zh-CN" altLang="en-US" sz="2000" kern="0" dirty="0">
              <a:solidFill>
                <a:schemeClr val="bg1"/>
              </a:solidFill>
              <a:latin typeface="Palatino Linotype" pitchFamily="18" charset="0"/>
              <a:ea typeface="黑体" pitchFamily="2" charset="-122"/>
            </a:endParaRPr>
          </a:p>
        </p:txBody>
      </p:sp>
      <p:sp>
        <p:nvSpPr>
          <p:cNvPr id="245" name="TextBox 244"/>
          <p:cNvSpPr txBox="1"/>
          <p:nvPr/>
        </p:nvSpPr>
        <p:spPr>
          <a:xfrm>
            <a:off x="6143625" y="2714625"/>
            <a:ext cx="2698175" cy="707886"/>
          </a:xfrm>
          <a:prstGeom prst="rect">
            <a:avLst/>
          </a:prstGeom>
          <a:noFill/>
        </p:spPr>
        <p:txBody>
          <a:bodyPr wrap="none">
            <a:spAutoFit/>
          </a:bodyPr>
          <a:lstStyle/>
          <a:p>
            <a:pPr fontAlgn="auto">
              <a:spcBef>
                <a:spcPts val="0"/>
              </a:spcBef>
              <a:spcAft>
                <a:spcPts val="0"/>
              </a:spcAft>
              <a:defRPr/>
            </a:pPr>
            <a:r>
              <a:rPr lang="en-US" altLang="zh-CN" sz="2000" kern="0" dirty="0">
                <a:solidFill>
                  <a:schemeClr val="bg1"/>
                </a:solidFill>
                <a:latin typeface="Palatino Linotype" pitchFamily="18" charset="0"/>
                <a:ea typeface="黑体" pitchFamily="2" charset="-122"/>
              </a:rPr>
              <a:t>Search the hash table </a:t>
            </a:r>
          </a:p>
          <a:p>
            <a:pPr fontAlgn="auto">
              <a:spcBef>
                <a:spcPts val="0"/>
              </a:spcBef>
              <a:spcAft>
                <a:spcPts val="0"/>
              </a:spcAft>
              <a:defRPr/>
            </a:pPr>
            <a:r>
              <a:rPr lang="en-US" altLang="zh-CN" sz="2000" kern="0" dirty="0">
                <a:solidFill>
                  <a:schemeClr val="bg1"/>
                </a:solidFill>
                <a:latin typeface="Palatino Linotype" pitchFamily="18" charset="0"/>
                <a:ea typeface="黑体" pitchFamily="2" charset="-122"/>
              </a:rPr>
              <a:t>for a small set of </a:t>
            </a:r>
            <a:r>
              <a:rPr lang="en-US" altLang="zh-CN" sz="2000" kern="0" dirty="0" smtClean="0">
                <a:solidFill>
                  <a:schemeClr val="bg1"/>
                </a:solidFill>
                <a:latin typeface="Palatino Linotype" pitchFamily="18" charset="0"/>
                <a:ea typeface="黑体" pitchFamily="2" charset="-122"/>
              </a:rPr>
              <a:t>images.</a:t>
            </a:r>
            <a:endParaRPr lang="zh-CN" altLang="en-US" sz="2000" kern="0" dirty="0">
              <a:solidFill>
                <a:schemeClr val="bg1"/>
              </a:solidFill>
              <a:latin typeface="Palatino Linotype" pitchFamily="18" charset="0"/>
              <a:ea typeface="黑体" pitchFamily="2" charset="-122"/>
            </a:endParaRPr>
          </a:p>
        </p:txBody>
      </p:sp>
      <p:grpSp>
        <p:nvGrpSpPr>
          <p:cNvPr id="6" name="组合 107"/>
          <p:cNvGrpSpPr/>
          <p:nvPr/>
        </p:nvGrpSpPr>
        <p:grpSpPr>
          <a:xfrm>
            <a:off x="2285984" y="1211049"/>
            <a:ext cx="3147769" cy="1932199"/>
            <a:chOff x="2352925" y="1568239"/>
            <a:chExt cx="3147769" cy="1932199"/>
          </a:xfrm>
        </p:grpSpPr>
        <p:pic>
          <p:nvPicPr>
            <p:cNvPr id="93" name="图片 92" descr="ukbench00142.jpg"/>
            <p:cNvPicPr>
              <a:picLocks noChangeAspect="1"/>
            </p:cNvPicPr>
            <p:nvPr/>
          </p:nvPicPr>
          <p:blipFill>
            <a:blip r:embed="rId4" cstate="print"/>
            <a:stretch>
              <a:fillRect/>
            </a:stretch>
          </p:blipFill>
          <p:spPr>
            <a:xfrm>
              <a:off x="4924695" y="2571744"/>
              <a:ext cx="575999" cy="432000"/>
            </a:xfrm>
            <a:prstGeom prst="rect">
              <a:avLst/>
            </a:prstGeom>
          </p:spPr>
        </p:pic>
        <p:grpSp>
          <p:nvGrpSpPr>
            <p:cNvPr id="7" name="组合 106"/>
            <p:cNvGrpSpPr/>
            <p:nvPr/>
          </p:nvGrpSpPr>
          <p:grpSpPr>
            <a:xfrm>
              <a:off x="2352925" y="1568239"/>
              <a:ext cx="3147769" cy="1932199"/>
              <a:chOff x="2285983" y="1643049"/>
              <a:chExt cx="3147769" cy="1932199"/>
            </a:xfrm>
          </p:grpSpPr>
          <p:pic>
            <p:nvPicPr>
              <p:cNvPr id="83" name="图片 82" descr="ukbench00540.jpg"/>
              <p:cNvPicPr>
                <a:picLocks noChangeAspect="1"/>
              </p:cNvPicPr>
              <p:nvPr/>
            </p:nvPicPr>
            <p:blipFill>
              <a:blip r:embed="rId5" cstate="print"/>
              <a:stretch>
                <a:fillRect/>
              </a:stretch>
            </p:blipFill>
            <p:spPr>
              <a:xfrm>
                <a:off x="3571867" y="2643182"/>
                <a:ext cx="576000" cy="432000"/>
              </a:xfrm>
              <a:prstGeom prst="rect">
                <a:avLst/>
              </a:prstGeom>
            </p:spPr>
          </p:pic>
          <p:pic>
            <p:nvPicPr>
              <p:cNvPr id="84" name="图片 83" descr="ukbench00541.jpg"/>
              <p:cNvPicPr>
                <a:picLocks noChangeAspect="1"/>
              </p:cNvPicPr>
              <p:nvPr/>
            </p:nvPicPr>
            <p:blipFill>
              <a:blip r:embed="rId6" cstate="print"/>
              <a:stretch>
                <a:fillRect/>
              </a:stretch>
            </p:blipFill>
            <p:spPr>
              <a:xfrm>
                <a:off x="4857751" y="3143248"/>
                <a:ext cx="576000" cy="432000"/>
              </a:xfrm>
              <a:prstGeom prst="rect">
                <a:avLst/>
              </a:prstGeom>
            </p:spPr>
          </p:pic>
          <p:pic>
            <p:nvPicPr>
              <p:cNvPr id="85" name="图片 84" descr="ukbench00542.jpg"/>
              <p:cNvPicPr>
                <a:picLocks noChangeAspect="1"/>
              </p:cNvPicPr>
              <p:nvPr/>
            </p:nvPicPr>
            <p:blipFill>
              <a:blip r:embed="rId7" cstate="print"/>
              <a:stretch>
                <a:fillRect/>
              </a:stretch>
            </p:blipFill>
            <p:spPr>
              <a:xfrm>
                <a:off x="2285983" y="3143248"/>
                <a:ext cx="576000" cy="432000"/>
              </a:xfrm>
              <a:prstGeom prst="rect">
                <a:avLst/>
              </a:prstGeom>
            </p:spPr>
          </p:pic>
          <p:pic>
            <p:nvPicPr>
              <p:cNvPr id="86" name="图片 85" descr="ukbench00543.jpg"/>
              <p:cNvPicPr>
                <a:picLocks noChangeAspect="1"/>
              </p:cNvPicPr>
              <p:nvPr/>
            </p:nvPicPr>
            <p:blipFill>
              <a:blip r:embed="rId8" cstate="print"/>
              <a:stretch>
                <a:fillRect/>
              </a:stretch>
            </p:blipFill>
            <p:spPr>
              <a:xfrm>
                <a:off x="4214809" y="3143248"/>
                <a:ext cx="576000" cy="432000"/>
              </a:xfrm>
              <a:prstGeom prst="rect">
                <a:avLst/>
              </a:prstGeom>
            </p:spPr>
          </p:pic>
          <p:pic>
            <p:nvPicPr>
              <p:cNvPr id="87" name="图片 86" descr="ukbench00020.jpg"/>
              <p:cNvPicPr>
                <a:picLocks noChangeAspect="1"/>
              </p:cNvPicPr>
              <p:nvPr/>
            </p:nvPicPr>
            <p:blipFill>
              <a:blip r:embed="rId9" cstate="print"/>
              <a:stretch>
                <a:fillRect/>
              </a:stretch>
            </p:blipFill>
            <p:spPr>
              <a:xfrm>
                <a:off x="2285984" y="2143116"/>
                <a:ext cx="576000" cy="432000"/>
              </a:xfrm>
              <a:prstGeom prst="rect">
                <a:avLst/>
              </a:prstGeom>
            </p:spPr>
          </p:pic>
          <p:pic>
            <p:nvPicPr>
              <p:cNvPr id="88" name="图片 87" descr="ukbench00021.jpg"/>
              <p:cNvPicPr>
                <a:picLocks noChangeAspect="1"/>
              </p:cNvPicPr>
              <p:nvPr/>
            </p:nvPicPr>
            <p:blipFill>
              <a:blip r:embed="rId10" cstate="print"/>
              <a:stretch>
                <a:fillRect/>
              </a:stretch>
            </p:blipFill>
            <p:spPr>
              <a:xfrm>
                <a:off x="4214809" y="1643050"/>
                <a:ext cx="575999" cy="432000"/>
              </a:xfrm>
              <a:prstGeom prst="rect">
                <a:avLst/>
              </a:prstGeom>
            </p:spPr>
          </p:pic>
          <p:pic>
            <p:nvPicPr>
              <p:cNvPr id="89" name="图片 88" descr="ukbench00022.jpg"/>
              <p:cNvPicPr>
                <a:picLocks noChangeAspect="1"/>
              </p:cNvPicPr>
              <p:nvPr/>
            </p:nvPicPr>
            <p:blipFill>
              <a:blip r:embed="rId11" cstate="print"/>
              <a:stretch>
                <a:fillRect/>
              </a:stretch>
            </p:blipFill>
            <p:spPr>
              <a:xfrm>
                <a:off x="2928926" y="1643050"/>
                <a:ext cx="576000" cy="432000"/>
              </a:xfrm>
              <a:prstGeom prst="rect">
                <a:avLst/>
              </a:prstGeom>
            </p:spPr>
          </p:pic>
          <p:pic>
            <p:nvPicPr>
              <p:cNvPr id="90" name="图片 89" descr="ukbench00023.jpg"/>
              <p:cNvPicPr>
                <a:picLocks noChangeAspect="1"/>
              </p:cNvPicPr>
              <p:nvPr/>
            </p:nvPicPr>
            <p:blipFill>
              <a:blip r:embed="rId12" cstate="print"/>
              <a:stretch>
                <a:fillRect/>
              </a:stretch>
            </p:blipFill>
            <p:spPr>
              <a:xfrm>
                <a:off x="4857752" y="2143116"/>
                <a:ext cx="575999" cy="432000"/>
              </a:xfrm>
              <a:prstGeom prst="rect">
                <a:avLst/>
              </a:prstGeom>
            </p:spPr>
          </p:pic>
          <p:pic>
            <p:nvPicPr>
              <p:cNvPr id="91" name="图片 90" descr="ukbench00140.jpg"/>
              <p:cNvPicPr>
                <a:picLocks noChangeAspect="1"/>
              </p:cNvPicPr>
              <p:nvPr/>
            </p:nvPicPr>
            <p:blipFill>
              <a:blip r:embed="rId13" cstate="print"/>
              <a:stretch>
                <a:fillRect/>
              </a:stretch>
            </p:blipFill>
            <p:spPr>
              <a:xfrm>
                <a:off x="2285984" y="1643049"/>
                <a:ext cx="575999" cy="432000"/>
              </a:xfrm>
              <a:prstGeom prst="rect">
                <a:avLst/>
              </a:prstGeom>
            </p:spPr>
          </p:pic>
          <p:pic>
            <p:nvPicPr>
              <p:cNvPr id="92" name="图片 91" descr="ukbench00141.jpg"/>
              <p:cNvPicPr>
                <a:picLocks noChangeAspect="1"/>
              </p:cNvPicPr>
              <p:nvPr/>
            </p:nvPicPr>
            <p:blipFill>
              <a:blip r:embed="rId14" cstate="print"/>
              <a:stretch>
                <a:fillRect/>
              </a:stretch>
            </p:blipFill>
            <p:spPr>
              <a:xfrm>
                <a:off x="2928926" y="2143116"/>
                <a:ext cx="575999" cy="432000"/>
              </a:xfrm>
              <a:prstGeom prst="rect">
                <a:avLst/>
              </a:prstGeom>
            </p:spPr>
          </p:pic>
          <p:pic>
            <p:nvPicPr>
              <p:cNvPr id="94" name="图片 93" descr="ukbench00143.jpg"/>
              <p:cNvPicPr>
                <a:picLocks noChangeAspect="1"/>
              </p:cNvPicPr>
              <p:nvPr/>
            </p:nvPicPr>
            <p:blipFill>
              <a:blip r:embed="rId15" cstate="print"/>
              <a:stretch>
                <a:fillRect/>
              </a:stretch>
            </p:blipFill>
            <p:spPr>
              <a:xfrm>
                <a:off x="4214810" y="2643182"/>
                <a:ext cx="576000" cy="432000"/>
              </a:xfrm>
              <a:prstGeom prst="rect">
                <a:avLst/>
              </a:prstGeom>
            </p:spPr>
          </p:pic>
          <p:pic>
            <p:nvPicPr>
              <p:cNvPr id="95" name="图片 94" descr="ukbench00564.jpg"/>
              <p:cNvPicPr>
                <a:picLocks noChangeAspect="1"/>
              </p:cNvPicPr>
              <p:nvPr/>
            </p:nvPicPr>
            <p:blipFill>
              <a:blip r:embed="rId16" cstate="print"/>
              <a:stretch>
                <a:fillRect/>
              </a:stretch>
            </p:blipFill>
            <p:spPr>
              <a:xfrm>
                <a:off x="2928926" y="2639810"/>
                <a:ext cx="575999" cy="432000"/>
              </a:xfrm>
              <a:prstGeom prst="rect">
                <a:avLst/>
              </a:prstGeom>
            </p:spPr>
          </p:pic>
          <p:pic>
            <p:nvPicPr>
              <p:cNvPr id="96" name="图片 95" descr="ukbench00565.jpg"/>
              <p:cNvPicPr>
                <a:picLocks noChangeAspect="1"/>
              </p:cNvPicPr>
              <p:nvPr/>
            </p:nvPicPr>
            <p:blipFill>
              <a:blip r:embed="rId17" cstate="print"/>
              <a:stretch>
                <a:fillRect/>
              </a:stretch>
            </p:blipFill>
            <p:spPr>
              <a:xfrm>
                <a:off x="3571868" y="3143248"/>
                <a:ext cx="575999" cy="432000"/>
              </a:xfrm>
              <a:prstGeom prst="rect">
                <a:avLst/>
              </a:prstGeom>
            </p:spPr>
          </p:pic>
          <p:pic>
            <p:nvPicPr>
              <p:cNvPr id="97" name="图片 96" descr="ukbench00566.jpg"/>
              <p:cNvPicPr>
                <a:picLocks noChangeAspect="1"/>
              </p:cNvPicPr>
              <p:nvPr/>
            </p:nvPicPr>
            <p:blipFill>
              <a:blip r:embed="rId18" cstate="print"/>
              <a:stretch>
                <a:fillRect/>
              </a:stretch>
            </p:blipFill>
            <p:spPr>
              <a:xfrm>
                <a:off x="3571868" y="2143116"/>
                <a:ext cx="575999" cy="432000"/>
              </a:xfrm>
              <a:prstGeom prst="rect">
                <a:avLst/>
              </a:prstGeom>
            </p:spPr>
          </p:pic>
          <p:pic>
            <p:nvPicPr>
              <p:cNvPr id="98" name="图片 97" descr="ukbench00567.jpg"/>
              <p:cNvPicPr>
                <a:picLocks noChangeAspect="1"/>
              </p:cNvPicPr>
              <p:nvPr/>
            </p:nvPicPr>
            <p:blipFill>
              <a:blip r:embed="rId19" cstate="print"/>
              <a:stretch>
                <a:fillRect/>
              </a:stretch>
            </p:blipFill>
            <p:spPr>
              <a:xfrm>
                <a:off x="3571868" y="1643049"/>
                <a:ext cx="575999" cy="432000"/>
              </a:xfrm>
              <a:prstGeom prst="rect">
                <a:avLst/>
              </a:prstGeom>
            </p:spPr>
          </p:pic>
          <p:pic>
            <p:nvPicPr>
              <p:cNvPr id="103" name="图片 102" descr="ukbench00356.jpg"/>
              <p:cNvPicPr>
                <a:picLocks noChangeAspect="1"/>
              </p:cNvPicPr>
              <p:nvPr/>
            </p:nvPicPr>
            <p:blipFill>
              <a:blip r:embed="rId20" cstate="print"/>
              <a:stretch>
                <a:fillRect/>
              </a:stretch>
            </p:blipFill>
            <p:spPr>
              <a:xfrm>
                <a:off x="2928926" y="3143248"/>
                <a:ext cx="576000" cy="432000"/>
              </a:xfrm>
              <a:prstGeom prst="rect">
                <a:avLst/>
              </a:prstGeom>
            </p:spPr>
          </p:pic>
          <p:pic>
            <p:nvPicPr>
              <p:cNvPr id="104" name="图片 103" descr="ukbench00357.jpg"/>
              <p:cNvPicPr>
                <a:picLocks noChangeAspect="1"/>
              </p:cNvPicPr>
              <p:nvPr/>
            </p:nvPicPr>
            <p:blipFill>
              <a:blip r:embed="rId21" cstate="print"/>
              <a:stretch>
                <a:fillRect/>
              </a:stretch>
            </p:blipFill>
            <p:spPr>
              <a:xfrm>
                <a:off x="4857752" y="1643050"/>
                <a:ext cx="576000" cy="432000"/>
              </a:xfrm>
              <a:prstGeom prst="rect">
                <a:avLst/>
              </a:prstGeom>
            </p:spPr>
          </p:pic>
          <p:pic>
            <p:nvPicPr>
              <p:cNvPr id="105" name="图片 104" descr="ukbench00358.jpg"/>
              <p:cNvPicPr>
                <a:picLocks noChangeAspect="1"/>
              </p:cNvPicPr>
              <p:nvPr/>
            </p:nvPicPr>
            <p:blipFill>
              <a:blip r:embed="rId22" cstate="print"/>
              <a:stretch>
                <a:fillRect/>
              </a:stretch>
            </p:blipFill>
            <p:spPr>
              <a:xfrm>
                <a:off x="4214810" y="2143116"/>
                <a:ext cx="576000" cy="432000"/>
              </a:xfrm>
              <a:prstGeom prst="rect">
                <a:avLst/>
              </a:prstGeom>
            </p:spPr>
          </p:pic>
          <p:pic>
            <p:nvPicPr>
              <p:cNvPr id="106" name="图片 105" descr="ukbench00359.jpg"/>
              <p:cNvPicPr>
                <a:picLocks noChangeAspect="1"/>
              </p:cNvPicPr>
              <p:nvPr/>
            </p:nvPicPr>
            <p:blipFill>
              <a:blip r:embed="rId23" cstate="print"/>
              <a:stretch>
                <a:fillRect/>
              </a:stretch>
            </p:blipFill>
            <p:spPr>
              <a:xfrm>
                <a:off x="2285984" y="2643182"/>
                <a:ext cx="576000" cy="432000"/>
              </a:xfrm>
              <a:prstGeom prst="rect">
                <a:avLst/>
              </a:prstGeom>
            </p:spPr>
          </p:pic>
        </p:grpSp>
      </p:grpSp>
      <p:graphicFrame>
        <p:nvGraphicFramePr>
          <p:cNvPr id="80898" name="Object 2"/>
          <p:cNvGraphicFramePr>
            <a:graphicFrameLocks noChangeAspect="1"/>
          </p:cNvGraphicFramePr>
          <p:nvPr/>
        </p:nvGraphicFramePr>
        <p:xfrm>
          <a:off x="2428860" y="3602040"/>
          <a:ext cx="508000" cy="255588"/>
        </p:xfrm>
        <a:graphic>
          <a:graphicData uri="http://schemas.openxmlformats.org/presentationml/2006/ole">
            <mc:AlternateContent xmlns:mc="http://schemas.openxmlformats.org/markup-compatibility/2006">
              <mc:Choice xmlns:v="urn:schemas-microsoft-com:vml" Requires="v">
                <p:oleObj spid="_x0000_s130098" name="Equation" r:id="rId24" imgW="507960" imgH="241200" progId="Equation.DSMT4">
                  <p:embed/>
                </p:oleObj>
              </mc:Choice>
              <mc:Fallback>
                <p:oleObj name="Equation" r:id="rId24" imgW="507960" imgH="241200" progId="Equation.DSMT4">
                  <p:embed/>
                  <p:pic>
                    <p:nvPicPr>
                      <p:cNvPr id="0"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28860" y="3602040"/>
                        <a:ext cx="508000"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组合 113"/>
          <p:cNvGrpSpPr/>
          <p:nvPr/>
        </p:nvGrpSpPr>
        <p:grpSpPr>
          <a:xfrm>
            <a:off x="5643570" y="1928802"/>
            <a:ext cx="80962" cy="333375"/>
            <a:chOff x="4002088" y="5686425"/>
            <a:chExt cx="80962" cy="333375"/>
          </a:xfrm>
        </p:grpSpPr>
        <p:sp>
          <p:nvSpPr>
            <p:cNvPr id="115" name="Oval 15"/>
            <p:cNvSpPr>
              <a:spLocks noChangeAspect="1" noChangeArrowheads="1"/>
            </p:cNvSpPr>
            <p:nvPr/>
          </p:nvSpPr>
          <p:spPr bwMode="auto">
            <a:xfrm>
              <a:off x="4002088" y="5811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16" name="Oval 63"/>
            <p:cNvSpPr>
              <a:spLocks noChangeAspect="1" noChangeArrowheads="1"/>
            </p:cNvSpPr>
            <p:nvPr/>
          </p:nvSpPr>
          <p:spPr bwMode="auto">
            <a:xfrm>
              <a:off x="4002088" y="5938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17" name="Oval 64"/>
            <p:cNvSpPr>
              <a:spLocks noChangeAspect="1" noChangeArrowheads="1"/>
            </p:cNvSpPr>
            <p:nvPr/>
          </p:nvSpPr>
          <p:spPr bwMode="auto">
            <a:xfrm>
              <a:off x="4002088" y="5686425"/>
              <a:ext cx="80962" cy="80963"/>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grpSp>
        <p:nvGrpSpPr>
          <p:cNvPr id="9" name="组合 120"/>
          <p:cNvGrpSpPr/>
          <p:nvPr/>
        </p:nvGrpSpPr>
        <p:grpSpPr>
          <a:xfrm>
            <a:off x="8429652" y="5571578"/>
            <a:ext cx="376799" cy="72000"/>
            <a:chOff x="5133981" y="5857892"/>
            <a:chExt cx="376799" cy="72000"/>
          </a:xfrm>
        </p:grpSpPr>
        <p:sp>
          <p:nvSpPr>
            <p:cNvPr id="118" name="Oval 64"/>
            <p:cNvSpPr>
              <a:spLocks noChangeAspect="1" noChangeArrowheads="1"/>
            </p:cNvSpPr>
            <p:nvPr/>
          </p:nvSpPr>
          <p:spPr bwMode="auto">
            <a:xfrm>
              <a:off x="51339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19" name="Oval 64"/>
            <p:cNvSpPr>
              <a:spLocks noChangeAspect="1" noChangeArrowheads="1"/>
            </p:cNvSpPr>
            <p:nvPr/>
          </p:nvSpPr>
          <p:spPr bwMode="auto">
            <a:xfrm>
              <a:off x="52863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20" name="Oval 64"/>
            <p:cNvSpPr>
              <a:spLocks noChangeAspect="1" noChangeArrowheads="1"/>
            </p:cNvSpPr>
            <p:nvPr/>
          </p:nvSpPr>
          <p:spPr bwMode="auto">
            <a:xfrm>
              <a:off x="54387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pic>
        <p:nvPicPr>
          <p:cNvPr id="122" name="图片 121" descr="ukbench00542.jpg"/>
          <p:cNvPicPr>
            <a:picLocks noChangeAspect="1"/>
          </p:cNvPicPr>
          <p:nvPr/>
        </p:nvPicPr>
        <p:blipFill>
          <a:blip r:embed="rId26" cstate="print"/>
          <a:stretch>
            <a:fillRect/>
          </a:stretch>
        </p:blipFill>
        <p:spPr>
          <a:xfrm>
            <a:off x="285720" y="4651069"/>
            <a:ext cx="672000" cy="504000"/>
          </a:xfrm>
          <a:prstGeom prst="rect">
            <a:avLst/>
          </a:prstGeom>
        </p:spPr>
      </p:pic>
      <p:sp>
        <p:nvSpPr>
          <p:cNvPr id="123" name="Rectangle 73"/>
          <p:cNvSpPr>
            <a:spLocks noChangeAspect="1" noChangeArrowheads="1"/>
          </p:cNvSpPr>
          <p:nvPr/>
        </p:nvSpPr>
        <p:spPr bwMode="auto">
          <a:xfrm>
            <a:off x="285720" y="5079697"/>
            <a:ext cx="302320" cy="492443"/>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600" b="1" i="1" kern="0" dirty="0">
                <a:solidFill>
                  <a:schemeClr val="bg1"/>
                </a:solidFill>
                <a:latin typeface="Palatino Linotype" pitchFamily="18" charset="0"/>
              </a:rPr>
              <a:t>Q</a:t>
            </a:r>
          </a:p>
        </p:txBody>
      </p:sp>
      <p:graphicFrame>
        <p:nvGraphicFramePr>
          <p:cNvPr id="80899" name="Object 3"/>
          <p:cNvGraphicFramePr>
            <a:graphicFrameLocks noChangeAspect="1"/>
          </p:cNvGraphicFramePr>
          <p:nvPr/>
        </p:nvGraphicFramePr>
        <p:xfrm>
          <a:off x="71438" y="4079565"/>
          <a:ext cx="520700" cy="295275"/>
        </p:xfrm>
        <a:graphic>
          <a:graphicData uri="http://schemas.openxmlformats.org/presentationml/2006/ole">
            <mc:AlternateContent xmlns:mc="http://schemas.openxmlformats.org/markup-compatibility/2006">
              <mc:Choice xmlns:v="urn:schemas-microsoft-com:vml" Requires="v">
                <p:oleObj spid="_x0000_s130099" name="Equation" r:id="rId27" imgW="520560" imgH="279360" progId="Equation.DSMT4">
                  <p:embed/>
                </p:oleObj>
              </mc:Choice>
              <mc:Fallback>
                <p:oleObj name="Equation" r:id="rId27" imgW="520560" imgH="279360" progId="Equation.DSMT4">
                  <p:embed/>
                  <p:pic>
                    <p:nvPicPr>
                      <p:cNvPr id="0" name="Picture 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1438" y="4079565"/>
                        <a:ext cx="5207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组合 150"/>
          <p:cNvGrpSpPr/>
          <p:nvPr/>
        </p:nvGrpSpPr>
        <p:grpSpPr>
          <a:xfrm>
            <a:off x="2657176" y="4136636"/>
            <a:ext cx="2914956" cy="414000"/>
            <a:chOff x="2657176" y="3993760"/>
            <a:chExt cx="2914956" cy="414000"/>
          </a:xfrm>
        </p:grpSpPr>
        <p:pic>
          <p:nvPicPr>
            <p:cNvPr id="128" name="图片 127" descr="ukbench00359.jpg"/>
            <p:cNvPicPr>
              <a:picLocks noChangeAspect="1"/>
            </p:cNvPicPr>
            <p:nvPr/>
          </p:nvPicPr>
          <p:blipFill>
            <a:blip r:embed="rId29" cstate="print"/>
            <a:stretch>
              <a:fillRect/>
            </a:stretch>
          </p:blipFill>
          <p:spPr>
            <a:xfrm>
              <a:off x="2657176" y="3996966"/>
              <a:ext cx="576000" cy="410794"/>
            </a:xfrm>
            <a:prstGeom prst="rect">
              <a:avLst/>
            </a:prstGeom>
          </p:spPr>
        </p:pic>
        <p:pic>
          <p:nvPicPr>
            <p:cNvPr id="129" name="图片 128" descr="ukbench00356.jpg"/>
            <p:cNvPicPr>
              <a:picLocks noChangeAspect="1"/>
            </p:cNvPicPr>
            <p:nvPr/>
          </p:nvPicPr>
          <p:blipFill>
            <a:blip r:embed="rId30" cstate="print"/>
            <a:stretch>
              <a:fillRect/>
            </a:stretch>
          </p:blipFill>
          <p:spPr>
            <a:xfrm>
              <a:off x="3295622" y="3996966"/>
              <a:ext cx="576000" cy="410794"/>
            </a:xfrm>
            <a:prstGeom prst="rect">
              <a:avLst/>
            </a:prstGeom>
          </p:spPr>
        </p:pic>
        <p:pic>
          <p:nvPicPr>
            <p:cNvPr id="130" name="图片 129" descr="ukbench00358.jpg"/>
            <p:cNvPicPr>
              <a:picLocks noChangeAspect="1"/>
            </p:cNvPicPr>
            <p:nvPr/>
          </p:nvPicPr>
          <p:blipFill>
            <a:blip r:embed="rId31" cstate="print"/>
            <a:stretch>
              <a:fillRect/>
            </a:stretch>
          </p:blipFill>
          <p:spPr>
            <a:xfrm>
              <a:off x="3943060" y="3996966"/>
              <a:ext cx="576000" cy="410794"/>
            </a:xfrm>
            <a:prstGeom prst="rect">
              <a:avLst/>
            </a:prstGeom>
          </p:spPr>
        </p:pic>
        <p:pic>
          <p:nvPicPr>
            <p:cNvPr id="131" name="图片 130" descr="ukbench00357.jpg"/>
            <p:cNvPicPr>
              <a:picLocks noChangeAspect="1"/>
            </p:cNvPicPr>
            <p:nvPr/>
          </p:nvPicPr>
          <p:blipFill>
            <a:blip r:embed="rId32" cstate="print"/>
            <a:stretch>
              <a:fillRect/>
            </a:stretch>
          </p:blipFill>
          <p:spPr>
            <a:xfrm>
              <a:off x="4586002" y="3993760"/>
              <a:ext cx="576000" cy="410794"/>
            </a:xfrm>
            <a:prstGeom prst="rect">
              <a:avLst/>
            </a:prstGeom>
          </p:spPr>
        </p:pic>
        <p:grpSp>
          <p:nvGrpSpPr>
            <p:cNvPr id="11" name="组合 137"/>
            <p:cNvGrpSpPr/>
            <p:nvPr/>
          </p:nvGrpSpPr>
          <p:grpSpPr>
            <a:xfrm>
              <a:off x="5228939" y="4200736"/>
              <a:ext cx="343193" cy="54000"/>
              <a:chOff x="5133981" y="5857892"/>
              <a:chExt cx="362034" cy="57235"/>
            </a:xfrm>
          </p:grpSpPr>
          <p:sp>
            <p:nvSpPr>
              <p:cNvPr id="139"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40"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41"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grpSp>
      <p:grpSp>
        <p:nvGrpSpPr>
          <p:cNvPr id="12" name="组合 156"/>
          <p:cNvGrpSpPr/>
          <p:nvPr/>
        </p:nvGrpSpPr>
        <p:grpSpPr>
          <a:xfrm>
            <a:off x="2638678" y="4711512"/>
            <a:ext cx="2919457" cy="435372"/>
            <a:chOff x="2638678" y="4568636"/>
            <a:chExt cx="2919457" cy="435372"/>
          </a:xfrm>
        </p:grpSpPr>
        <p:pic>
          <p:nvPicPr>
            <p:cNvPr id="132" name="图片 131" descr="ukbench00542.jpg"/>
            <p:cNvPicPr>
              <a:picLocks noChangeAspect="1"/>
            </p:cNvPicPr>
            <p:nvPr/>
          </p:nvPicPr>
          <p:blipFill>
            <a:blip r:embed="rId7" cstate="print"/>
            <a:stretch>
              <a:fillRect/>
            </a:stretch>
          </p:blipFill>
          <p:spPr>
            <a:xfrm>
              <a:off x="2638678" y="4572008"/>
              <a:ext cx="576000" cy="432000"/>
            </a:xfrm>
            <a:prstGeom prst="rect">
              <a:avLst/>
            </a:prstGeom>
          </p:spPr>
        </p:pic>
        <p:pic>
          <p:nvPicPr>
            <p:cNvPr id="133" name="图片 132" descr="ukbench00543.jpg"/>
            <p:cNvPicPr>
              <a:picLocks noChangeAspect="1"/>
            </p:cNvPicPr>
            <p:nvPr/>
          </p:nvPicPr>
          <p:blipFill>
            <a:blip r:embed="rId8" cstate="print"/>
            <a:stretch>
              <a:fillRect/>
            </a:stretch>
          </p:blipFill>
          <p:spPr>
            <a:xfrm>
              <a:off x="3281620" y="4572008"/>
              <a:ext cx="576000" cy="432000"/>
            </a:xfrm>
            <a:prstGeom prst="rect">
              <a:avLst/>
            </a:prstGeom>
          </p:spPr>
        </p:pic>
        <p:pic>
          <p:nvPicPr>
            <p:cNvPr id="134" name="图片 133" descr="ukbench00541.jpg"/>
            <p:cNvPicPr>
              <a:picLocks noChangeAspect="1"/>
            </p:cNvPicPr>
            <p:nvPr/>
          </p:nvPicPr>
          <p:blipFill>
            <a:blip r:embed="rId6" cstate="print"/>
            <a:stretch>
              <a:fillRect/>
            </a:stretch>
          </p:blipFill>
          <p:spPr>
            <a:xfrm>
              <a:off x="3924562" y="4572008"/>
              <a:ext cx="576000" cy="432000"/>
            </a:xfrm>
            <a:prstGeom prst="rect">
              <a:avLst/>
            </a:prstGeom>
          </p:spPr>
        </p:pic>
        <p:pic>
          <p:nvPicPr>
            <p:cNvPr id="135" name="图片 134" descr="ukbench00021.jpg"/>
            <p:cNvPicPr>
              <a:picLocks noChangeAspect="1"/>
            </p:cNvPicPr>
            <p:nvPr/>
          </p:nvPicPr>
          <p:blipFill>
            <a:blip r:embed="rId10" cstate="print"/>
            <a:stretch>
              <a:fillRect/>
            </a:stretch>
          </p:blipFill>
          <p:spPr>
            <a:xfrm>
              <a:off x="4567505" y="4568636"/>
              <a:ext cx="575999" cy="432000"/>
            </a:xfrm>
            <a:prstGeom prst="rect">
              <a:avLst/>
            </a:prstGeom>
          </p:spPr>
        </p:pic>
        <p:grpSp>
          <p:nvGrpSpPr>
            <p:cNvPr id="13" name="组合 146"/>
            <p:cNvGrpSpPr/>
            <p:nvPr/>
          </p:nvGrpSpPr>
          <p:grpSpPr>
            <a:xfrm>
              <a:off x="5214942" y="4786322"/>
              <a:ext cx="343193" cy="54000"/>
              <a:chOff x="5133981" y="5857892"/>
              <a:chExt cx="362034" cy="57235"/>
            </a:xfrm>
          </p:grpSpPr>
          <p:sp>
            <p:nvSpPr>
              <p:cNvPr id="148"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49"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50"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grpSp>
      <p:grpSp>
        <p:nvGrpSpPr>
          <p:cNvPr id="14" name="组合 155"/>
          <p:cNvGrpSpPr/>
          <p:nvPr/>
        </p:nvGrpSpPr>
        <p:grpSpPr>
          <a:xfrm>
            <a:off x="2638679" y="5286388"/>
            <a:ext cx="2919456" cy="432000"/>
            <a:chOff x="2638679" y="5143512"/>
            <a:chExt cx="2919456" cy="432000"/>
          </a:xfrm>
        </p:grpSpPr>
        <p:pic>
          <p:nvPicPr>
            <p:cNvPr id="137" name="图片 136" descr="ukbench00566.jpg"/>
            <p:cNvPicPr>
              <a:picLocks noChangeAspect="1"/>
            </p:cNvPicPr>
            <p:nvPr/>
          </p:nvPicPr>
          <p:blipFill>
            <a:blip r:embed="rId18" cstate="print"/>
            <a:stretch>
              <a:fillRect/>
            </a:stretch>
          </p:blipFill>
          <p:spPr>
            <a:xfrm>
              <a:off x="3281621" y="5143512"/>
              <a:ext cx="575999" cy="432000"/>
            </a:xfrm>
            <a:prstGeom prst="rect">
              <a:avLst/>
            </a:prstGeom>
          </p:spPr>
        </p:pic>
        <p:pic>
          <p:nvPicPr>
            <p:cNvPr id="143" name="图片 142" descr="ukbench00143.jpg"/>
            <p:cNvPicPr>
              <a:picLocks noChangeAspect="1"/>
            </p:cNvPicPr>
            <p:nvPr/>
          </p:nvPicPr>
          <p:blipFill>
            <a:blip r:embed="rId15" cstate="print"/>
            <a:stretch>
              <a:fillRect/>
            </a:stretch>
          </p:blipFill>
          <p:spPr>
            <a:xfrm>
              <a:off x="3924562" y="5143512"/>
              <a:ext cx="576000" cy="432000"/>
            </a:xfrm>
            <a:prstGeom prst="rect">
              <a:avLst/>
            </a:prstGeom>
          </p:spPr>
        </p:pic>
        <p:pic>
          <p:nvPicPr>
            <p:cNvPr id="142" name="图片 141" descr="ukbench00567.jpg"/>
            <p:cNvPicPr>
              <a:picLocks noChangeAspect="1"/>
            </p:cNvPicPr>
            <p:nvPr/>
          </p:nvPicPr>
          <p:blipFill>
            <a:blip r:embed="rId19" cstate="print"/>
            <a:stretch>
              <a:fillRect/>
            </a:stretch>
          </p:blipFill>
          <p:spPr>
            <a:xfrm>
              <a:off x="4567505" y="5143512"/>
              <a:ext cx="575999" cy="432000"/>
            </a:xfrm>
            <a:prstGeom prst="rect">
              <a:avLst/>
            </a:prstGeom>
          </p:spPr>
        </p:pic>
        <p:pic>
          <p:nvPicPr>
            <p:cNvPr id="136" name="图片 135" descr="ukbench00565.jpg"/>
            <p:cNvPicPr>
              <a:picLocks noChangeAspect="1"/>
            </p:cNvPicPr>
            <p:nvPr/>
          </p:nvPicPr>
          <p:blipFill>
            <a:blip r:embed="rId17" cstate="print"/>
            <a:stretch>
              <a:fillRect/>
            </a:stretch>
          </p:blipFill>
          <p:spPr>
            <a:xfrm>
              <a:off x="2638679" y="5143512"/>
              <a:ext cx="575999" cy="432000"/>
            </a:xfrm>
            <a:prstGeom prst="rect">
              <a:avLst/>
            </a:prstGeom>
          </p:spPr>
        </p:pic>
        <p:grpSp>
          <p:nvGrpSpPr>
            <p:cNvPr id="15" name="组合 151"/>
            <p:cNvGrpSpPr/>
            <p:nvPr/>
          </p:nvGrpSpPr>
          <p:grpSpPr>
            <a:xfrm>
              <a:off x="5214942" y="5357826"/>
              <a:ext cx="343193" cy="54000"/>
              <a:chOff x="5133981" y="5857892"/>
              <a:chExt cx="362034" cy="57235"/>
            </a:xfrm>
          </p:grpSpPr>
          <p:sp>
            <p:nvSpPr>
              <p:cNvPr id="153"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54"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55"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grpSp>
      <p:pic>
        <p:nvPicPr>
          <p:cNvPr id="162" name="图片 161" descr="ukbench00542.jpg"/>
          <p:cNvPicPr>
            <a:picLocks noChangeAspect="1"/>
          </p:cNvPicPr>
          <p:nvPr/>
        </p:nvPicPr>
        <p:blipFill>
          <a:blip r:embed="rId7" cstate="print"/>
          <a:stretch>
            <a:fillRect/>
          </a:stretch>
        </p:blipFill>
        <p:spPr>
          <a:xfrm>
            <a:off x="7715272" y="4000504"/>
            <a:ext cx="576000" cy="432000"/>
          </a:xfrm>
          <a:prstGeom prst="rect">
            <a:avLst/>
          </a:prstGeom>
        </p:spPr>
      </p:pic>
      <p:pic>
        <p:nvPicPr>
          <p:cNvPr id="163" name="图片 162" descr="ukbench00542.jpg"/>
          <p:cNvPicPr>
            <a:picLocks noChangeAspect="1"/>
          </p:cNvPicPr>
          <p:nvPr/>
        </p:nvPicPr>
        <p:blipFill>
          <a:blip r:embed="rId7" cstate="print"/>
          <a:stretch>
            <a:fillRect/>
          </a:stretch>
        </p:blipFill>
        <p:spPr>
          <a:xfrm>
            <a:off x="5929322" y="3929066"/>
            <a:ext cx="576000" cy="432000"/>
          </a:xfrm>
          <a:prstGeom prst="rect">
            <a:avLst/>
          </a:prstGeom>
        </p:spPr>
      </p:pic>
      <p:pic>
        <p:nvPicPr>
          <p:cNvPr id="164" name="图片 163" descr="ukbench00543.jpg"/>
          <p:cNvPicPr>
            <a:picLocks noChangeAspect="1"/>
          </p:cNvPicPr>
          <p:nvPr/>
        </p:nvPicPr>
        <p:blipFill>
          <a:blip r:embed="rId8" cstate="print"/>
          <a:stretch>
            <a:fillRect/>
          </a:stretch>
        </p:blipFill>
        <p:spPr>
          <a:xfrm>
            <a:off x="6000760" y="4000504"/>
            <a:ext cx="576000" cy="432000"/>
          </a:xfrm>
          <a:prstGeom prst="rect">
            <a:avLst/>
          </a:prstGeom>
        </p:spPr>
      </p:pic>
      <p:pic>
        <p:nvPicPr>
          <p:cNvPr id="165" name="图片 164" descr="ukbench00541.jpg"/>
          <p:cNvPicPr>
            <a:picLocks noChangeAspect="1"/>
          </p:cNvPicPr>
          <p:nvPr/>
        </p:nvPicPr>
        <p:blipFill>
          <a:blip r:embed="rId6" cstate="print"/>
          <a:stretch>
            <a:fillRect/>
          </a:stretch>
        </p:blipFill>
        <p:spPr>
          <a:xfrm>
            <a:off x="6072198" y="4071942"/>
            <a:ext cx="576000" cy="432000"/>
          </a:xfrm>
          <a:prstGeom prst="rect">
            <a:avLst/>
          </a:prstGeom>
        </p:spPr>
      </p:pic>
      <p:pic>
        <p:nvPicPr>
          <p:cNvPr id="166" name="图片 165" descr="ukbench00021.jpg"/>
          <p:cNvPicPr>
            <a:picLocks noChangeAspect="1"/>
          </p:cNvPicPr>
          <p:nvPr/>
        </p:nvPicPr>
        <p:blipFill>
          <a:blip r:embed="rId10" cstate="print"/>
          <a:stretch>
            <a:fillRect/>
          </a:stretch>
        </p:blipFill>
        <p:spPr>
          <a:xfrm>
            <a:off x="6143636" y="4143380"/>
            <a:ext cx="575999" cy="432000"/>
          </a:xfrm>
          <a:prstGeom prst="rect">
            <a:avLst/>
          </a:prstGeom>
        </p:spPr>
      </p:pic>
      <p:pic>
        <p:nvPicPr>
          <p:cNvPr id="195" name="图片 194" descr="ukbench00542.jpg"/>
          <p:cNvPicPr>
            <a:picLocks noChangeAspect="1"/>
          </p:cNvPicPr>
          <p:nvPr/>
        </p:nvPicPr>
        <p:blipFill>
          <a:blip r:embed="rId7" cstate="print"/>
          <a:stretch>
            <a:fillRect/>
          </a:stretch>
        </p:blipFill>
        <p:spPr>
          <a:xfrm>
            <a:off x="5857884" y="5357826"/>
            <a:ext cx="576000" cy="432000"/>
          </a:xfrm>
          <a:prstGeom prst="rect">
            <a:avLst/>
          </a:prstGeom>
        </p:spPr>
      </p:pic>
      <p:pic>
        <p:nvPicPr>
          <p:cNvPr id="196" name="图片 195" descr="ukbench00543.jpg"/>
          <p:cNvPicPr>
            <a:picLocks noChangeAspect="1"/>
          </p:cNvPicPr>
          <p:nvPr/>
        </p:nvPicPr>
        <p:blipFill>
          <a:blip r:embed="rId8" cstate="print"/>
          <a:stretch>
            <a:fillRect/>
          </a:stretch>
        </p:blipFill>
        <p:spPr>
          <a:xfrm>
            <a:off x="6500826" y="5357826"/>
            <a:ext cx="576000" cy="432000"/>
          </a:xfrm>
          <a:prstGeom prst="rect">
            <a:avLst/>
          </a:prstGeom>
        </p:spPr>
      </p:pic>
      <p:pic>
        <p:nvPicPr>
          <p:cNvPr id="197" name="图片 196" descr="ukbench00541.jpg"/>
          <p:cNvPicPr>
            <a:picLocks noChangeAspect="1"/>
          </p:cNvPicPr>
          <p:nvPr/>
        </p:nvPicPr>
        <p:blipFill>
          <a:blip r:embed="rId6" cstate="print"/>
          <a:stretch>
            <a:fillRect/>
          </a:stretch>
        </p:blipFill>
        <p:spPr>
          <a:xfrm>
            <a:off x="7143768" y="5357826"/>
            <a:ext cx="576000" cy="432000"/>
          </a:xfrm>
          <a:prstGeom prst="rect">
            <a:avLst/>
          </a:prstGeom>
        </p:spPr>
      </p:pic>
      <p:pic>
        <p:nvPicPr>
          <p:cNvPr id="198" name="图片 197" descr="ukbench00543.jpg"/>
          <p:cNvPicPr>
            <a:picLocks noChangeAspect="1"/>
          </p:cNvPicPr>
          <p:nvPr/>
        </p:nvPicPr>
        <p:blipFill>
          <a:blip r:embed="rId8" cstate="print"/>
          <a:stretch>
            <a:fillRect/>
          </a:stretch>
        </p:blipFill>
        <p:spPr>
          <a:xfrm>
            <a:off x="7786710" y="5357826"/>
            <a:ext cx="576000" cy="432000"/>
          </a:xfrm>
          <a:prstGeom prst="rect">
            <a:avLst/>
          </a:prstGeom>
        </p:spPr>
      </p:pic>
      <p:grpSp>
        <p:nvGrpSpPr>
          <p:cNvPr id="16" name="组合 215"/>
          <p:cNvGrpSpPr/>
          <p:nvPr/>
        </p:nvGrpSpPr>
        <p:grpSpPr>
          <a:xfrm>
            <a:off x="3643306" y="3286124"/>
            <a:ext cx="376799" cy="72000"/>
            <a:chOff x="5133981" y="5857892"/>
            <a:chExt cx="376799" cy="72000"/>
          </a:xfrm>
        </p:grpSpPr>
        <p:sp>
          <p:nvSpPr>
            <p:cNvPr id="217" name="Oval 64"/>
            <p:cNvSpPr>
              <a:spLocks noChangeAspect="1" noChangeArrowheads="1"/>
            </p:cNvSpPr>
            <p:nvPr/>
          </p:nvSpPr>
          <p:spPr bwMode="auto">
            <a:xfrm>
              <a:off x="51339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218" name="Oval 64"/>
            <p:cNvSpPr>
              <a:spLocks noChangeAspect="1" noChangeArrowheads="1"/>
            </p:cNvSpPr>
            <p:nvPr/>
          </p:nvSpPr>
          <p:spPr bwMode="auto">
            <a:xfrm>
              <a:off x="52863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230" name="Oval 64"/>
            <p:cNvSpPr>
              <a:spLocks noChangeAspect="1" noChangeArrowheads="1"/>
            </p:cNvSpPr>
            <p:nvPr/>
          </p:nvSpPr>
          <p:spPr bwMode="auto">
            <a:xfrm>
              <a:off x="54387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sp>
        <p:nvSpPr>
          <p:cNvPr id="124" name="Rectangle 6"/>
          <p:cNvSpPr>
            <a:spLocks noChangeAspect="1" noChangeArrowheads="1"/>
          </p:cNvSpPr>
          <p:nvPr/>
        </p:nvSpPr>
        <p:spPr bwMode="auto">
          <a:xfrm>
            <a:off x="357158" y="4289468"/>
            <a:ext cx="862550" cy="504477"/>
          </a:xfrm>
          <a:prstGeom prst="rect">
            <a:avLst/>
          </a:prstGeom>
          <a:noFill/>
          <a:ln w="9525">
            <a:noFill/>
            <a:miter lim="800000"/>
            <a:headEnd/>
            <a:tailEnd/>
          </a:ln>
        </p:spPr>
        <p:txBody>
          <a:bodyPr/>
          <a:lstStyle/>
          <a:p>
            <a:pPr algn="ctr">
              <a:spcBef>
                <a:spcPct val="20000"/>
              </a:spcBef>
            </a:pPr>
            <a:r>
              <a:rPr lang="en-US" altLang="zh-CN" sz="1600" b="1" dirty="0">
                <a:solidFill>
                  <a:schemeClr val="bg1"/>
                </a:solidFill>
                <a:latin typeface="Palatino Linotype" pitchFamily="18" charset="0"/>
              </a:rPr>
              <a:t>110111</a:t>
            </a:r>
          </a:p>
        </p:txBody>
      </p:sp>
      <p:sp>
        <p:nvSpPr>
          <p:cNvPr id="127" name="Line 30"/>
          <p:cNvSpPr>
            <a:spLocks noChangeAspect="1" noChangeShapeType="1"/>
          </p:cNvSpPr>
          <p:nvPr/>
        </p:nvSpPr>
        <p:spPr bwMode="auto">
          <a:xfrm rot="16200000" flipH="1">
            <a:off x="285720" y="4293879"/>
            <a:ext cx="0" cy="285752"/>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25" name="TextBox 124"/>
          <p:cNvSpPr txBox="1"/>
          <p:nvPr/>
        </p:nvSpPr>
        <p:spPr>
          <a:xfrm>
            <a:off x="2000232" y="6072206"/>
            <a:ext cx="2308883" cy="338554"/>
          </a:xfrm>
          <a:prstGeom prst="rect">
            <a:avLst/>
          </a:prstGeom>
          <a:noFill/>
        </p:spPr>
        <p:txBody>
          <a:bodyPr wrap="square">
            <a:spAutoFit/>
          </a:bodyPr>
          <a:lstStyle/>
          <a:p>
            <a:pPr fontAlgn="auto">
              <a:spcBef>
                <a:spcPts val="0"/>
              </a:spcBef>
              <a:spcAft>
                <a:spcPts val="0"/>
              </a:spcAft>
              <a:defRPr/>
            </a:pPr>
            <a:r>
              <a:rPr lang="en-US" altLang="zh-CN" sz="1600" kern="0" dirty="0" smtClean="0">
                <a:solidFill>
                  <a:schemeClr val="bg1"/>
                </a:solidFill>
                <a:latin typeface="Palatino Linotype" pitchFamily="18" charset="0"/>
                <a:ea typeface="黑体" pitchFamily="2" charset="-122"/>
              </a:rPr>
              <a:t>Simple hash </a:t>
            </a:r>
            <a:r>
              <a:rPr lang="en-US" altLang="zh-CN" sz="1600" kern="0" dirty="0">
                <a:solidFill>
                  <a:schemeClr val="bg1"/>
                </a:solidFill>
                <a:latin typeface="Palatino Linotype" pitchFamily="18" charset="0"/>
                <a:ea typeface="黑体" pitchFamily="2" charset="-122"/>
              </a:rPr>
              <a:t>table</a:t>
            </a:r>
            <a:endParaRPr lang="zh-CN" altLang="en-US" sz="1600" kern="0" dirty="0">
              <a:solidFill>
                <a:schemeClr val="bg1"/>
              </a:solidFill>
              <a:latin typeface="Palatino Linotype" pitchFamily="18" charset="0"/>
              <a:ea typeface="黑体" pitchFamily="2" charset="-122"/>
            </a:endParaRPr>
          </a:p>
        </p:txBody>
      </p:sp>
      <p:sp>
        <p:nvSpPr>
          <p:cNvPr id="145" name="Rectangle 56"/>
          <p:cNvSpPr>
            <a:spLocks noChangeAspect="1" noChangeArrowheads="1"/>
          </p:cNvSpPr>
          <p:nvPr/>
        </p:nvSpPr>
        <p:spPr bwMode="auto">
          <a:xfrm>
            <a:off x="1643042" y="4602388"/>
            <a:ext cx="4071966" cy="648000"/>
          </a:xfrm>
          <a:prstGeom prst="rect">
            <a:avLst/>
          </a:prstGeom>
          <a:noFill/>
          <a:ln w="38100" algn="ctr">
            <a:solidFill>
              <a:srgbClr val="00B050"/>
            </a:solidFill>
            <a:prstDash val="sysDot"/>
            <a:miter lim="800000"/>
            <a:headEnd/>
            <a:tailEnd/>
          </a:ln>
        </p:spPr>
        <p:txBody>
          <a:bodyPr wrap="none" anchor="ctr"/>
          <a:lstStyle/>
          <a:p>
            <a:pPr eaLnBrk="0" hangingPunct="0"/>
            <a:endParaRPr lang="zh-CN" altLang="zh-CN">
              <a:solidFill>
                <a:schemeClr val="bg1"/>
              </a:solidFill>
              <a:latin typeface="Palatino Linotype" pitchFamily="18" charset="0"/>
              <a:ea typeface="黑体" pitchFamily="49" charset="-122"/>
            </a:endParaRPr>
          </a:p>
        </p:txBody>
      </p:sp>
      <p:sp>
        <p:nvSpPr>
          <p:cNvPr id="126" name="TextBox 137"/>
          <p:cNvSpPr txBox="1"/>
          <p:nvPr/>
        </p:nvSpPr>
        <p:spPr>
          <a:xfrm>
            <a:off x="928662" y="5286388"/>
            <a:ext cx="714380" cy="307777"/>
          </a:xfrm>
          <a:prstGeom prst="rect">
            <a:avLst/>
          </a:prstGeom>
          <a:solidFill>
            <a:schemeClr val="tx1"/>
          </a:solidFill>
          <a:ln>
            <a:noFill/>
          </a:ln>
        </p:spPr>
        <p:txBody>
          <a:bodyPr wrap="square" rtlCol="0">
            <a:spAutoFit/>
          </a:bodyPr>
          <a:lstStyle/>
          <a:p>
            <a:r>
              <a:rPr lang="en-US" altLang="zh-CN" sz="1400" b="1" dirty="0" smtClean="0">
                <a:solidFill>
                  <a:schemeClr val="bg1"/>
                </a:solidFill>
                <a:latin typeface="Palatino Linotype" pitchFamily="18" charset="0"/>
              </a:rPr>
              <a:t>XOR</a:t>
            </a:r>
          </a:p>
        </p:txBody>
      </p:sp>
      <p:sp>
        <p:nvSpPr>
          <p:cNvPr id="138" name="矩形 137"/>
          <p:cNvSpPr/>
          <p:nvPr/>
        </p:nvSpPr>
        <p:spPr>
          <a:xfrm>
            <a:off x="928662" y="5286388"/>
            <a:ext cx="642942" cy="2857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0" y="1"/>
            <a:ext cx="8928100" cy="1000108"/>
          </a:xfrm>
        </p:spPr>
        <p:txBody>
          <a:bodyPr/>
          <a:lstStyle/>
          <a:p>
            <a:r>
              <a:rPr lang="en-US" altLang="zh-CN" dirty="0" smtClean="0">
                <a:solidFill>
                  <a:schemeClr val="tx1"/>
                </a:solidFill>
                <a:ea typeface="宋体" pitchFamily="2" charset="-122"/>
              </a:rPr>
              <a:t>Hashing Using Compact Codes</a:t>
            </a:r>
          </a:p>
        </p:txBody>
      </p:sp>
      <p:sp>
        <p:nvSpPr>
          <p:cNvPr id="169" name="Rectangle 5"/>
          <p:cNvSpPr>
            <a:spLocks noChangeAspect="1" noChangeArrowheads="1"/>
          </p:cNvSpPr>
          <p:nvPr/>
        </p:nvSpPr>
        <p:spPr bwMode="auto">
          <a:xfrm>
            <a:off x="1643042" y="5424853"/>
            <a:ext cx="862550" cy="504477"/>
          </a:xfrm>
          <a:prstGeom prst="rect">
            <a:avLst/>
          </a:prstGeom>
          <a:noFill/>
          <a:ln w="9525">
            <a:noFill/>
            <a:miter lim="800000"/>
            <a:headEnd/>
            <a:tailEnd/>
          </a:ln>
        </p:spPr>
        <p:txBody>
          <a:bodyPr/>
          <a:lstStyle/>
          <a:p>
            <a:pPr algn="ctr">
              <a:spcBef>
                <a:spcPct val="20000"/>
              </a:spcBef>
            </a:pPr>
            <a:r>
              <a:rPr lang="en-US" altLang="zh-CN" sz="1600" b="1" dirty="0" smtClean="0">
                <a:solidFill>
                  <a:schemeClr val="bg1"/>
                </a:solidFill>
                <a:latin typeface="Palatino Linotype" pitchFamily="18" charset="0"/>
              </a:rPr>
              <a:t>100001</a:t>
            </a:r>
            <a:endParaRPr lang="en-US" altLang="zh-CN" sz="1600" b="1" dirty="0">
              <a:solidFill>
                <a:schemeClr val="bg1"/>
              </a:solidFill>
              <a:latin typeface="Palatino Linotype" pitchFamily="18" charset="0"/>
            </a:endParaRPr>
          </a:p>
        </p:txBody>
      </p:sp>
      <p:sp>
        <p:nvSpPr>
          <p:cNvPr id="170" name="Rectangle 6"/>
          <p:cNvSpPr>
            <a:spLocks noChangeAspect="1" noChangeArrowheads="1"/>
          </p:cNvSpPr>
          <p:nvPr/>
        </p:nvSpPr>
        <p:spPr bwMode="auto">
          <a:xfrm>
            <a:off x="1643042" y="4786322"/>
            <a:ext cx="862550" cy="504477"/>
          </a:xfrm>
          <a:prstGeom prst="rect">
            <a:avLst/>
          </a:prstGeom>
          <a:noFill/>
          <a:ln w="9525">
            <a:noFill/>
            <a:miter lim="800000"/>
            <a:headEnd/>
            <a:tailEnd/>
          </a:ln>
        </p:spPr>
        <p:txBody>
          <a:bodyPr/>
          <a:lstStyle/>
          <a:p>
            <a:pPr algn="ctr">
              <a:spcBef>
                <a:spcPct val="20000"/>
              </a:spcBef>
            </a:pPr>
            <a:r>
              <a:rPr lang="en-US" altLang="zh-CN" sz="1600" b="1" dirty="0">
                <a:solidFill>
                  <a:schemeClr val="bg1"/>
                </a:solidFill>
                <a:latin typeface="Palatino Linotype" pitchFamily="18" charset="0"/>
              </a:rPr>
              <a:t>110111</a:t>
            </a:r>
          </a:p>
        </p:txBody>
      </p:sp>
      <p:sp>
        <p:nvSpPr>
          <p:cNvPr id="171" name="Rectangle 7"/>
          <p:cNvSpPr>
            <a:spLocks noChangeAspect="1" noChangeArrowheads="1"/>
          </p:cNvSpPr>
          <p:nvPr/>
        </p:nvSpPr>
        <p:spPr bwMode="auto">
          <a:xfrm>
            <a:off x="1637748" y="4214818"/>
            <a:ext cx="862550" cy="504477"/>
          </a:xfrm>
          <a:prstGeom prst="rect">
            <a:avLst/>
          </a:prstGeom>
          <a:noFill/>
          <a:ln w="9525">
            <a:noFill/>
            <a:miter lim="800000"/>
            <a:headEnd/>
            <a:tailEnd/>
          </a:ln>
        </p:spPr>
        <p:txBody>
          <a:bodyPr/>
          <a:lstStyle/>
          <a:p>
            <a:pPr algn="ctr">
              <a:spcBef>
                <a:spcPct val="20000"/>
              </a:spcBef>
            </a:pPr>
            <a:r>
              <a:rPr lang="en-US" altLang="zh-CN" sz="1600" b="1" dirty="0" smtClean="0">
                <a:solidFill>
                  <a:schemeClr val="bg1"/>
                </a:solidFill>
                <a:latin typeface="Palatino Linotype" pitchFamily="18" charset="0"/>
              </a:rPr>
              <a:t>000101</a:t>
            </a:r>
            <a:endParaRPr lang="en-US" altLang="zh-CN" sz="1600" b="1" dirty="0">
              <a:solidFill>
                <a:schemeClr val="bg1"/>
              </a:solidFill>
              <a:latin typeface="Palatino Linotype" pitchFamily="18" charset="0"/>
            </a:endParaRPr>
          </a:p>
        </p:txBody>
      </p:sp>
      <p:grpSp>
        <p:nvGrpSpPr>
          <p:cNvPr id="2" name="组合 125"/>
          <p:cNvGrpSpPr/>
          <p:nvPr/>
        </p:nvGrpSpPr>
        <p:grpSpPr>
          <a:xfrm>
            <a:off x="1714478" y="4071942"/>
            <a:ext cx="3929092" cy="1714512"/>
            <a:chOff x="2492360" y="4252913"/>
            <a:chExt cx="2417763" cy="1362075"/>
          </a:xfrm>
        </p:grpSpPr>
        <p:sp>
          <p:nvSpPr>
            <p:cNvPr id="175" name="Line 11"/>
            <p:cNvSpPr>
              <a:spLocks noChangeAspect="1" noChangeShapeType="1"/>
            </p:cNvSpPr>
            <p:nvPr/>
          </p:nvSpPr>
          <p:spPr bwMode="auto">
            <a:xfrm>
              <a:off x="2492360" y="5614988"/>
              <a:ext cx="2405063" cy="0"/>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nvGrpSpPr>
            <p:cNvPr id="3" name="组合 124"/>
            <p:cNvGrpSpPr/>
            <p:nvPr/>
          </p:nvGrpSpPr>
          <p:grpSpPr>
            <a:xfrm>
              <a:off x="2492361" y="4252913"/>
              <a:ext cx="2417762" cy="1362075"/>
              <a:chOff x="2479661" y="4252913"/>
              <a:chExt cx="2417762" cy="1362075"/>
            </a:xfrm>
          </p:grpSpPr>
          <p:sp>
            <p:nvSpPr>
              <p:cNvPr id="172" name="Line 8"/>
              <p:cNvSpPr>
                <a:spLocks noChangeAspect="1" noChangeShapeType="1"/>
              </p:cNvSpPr>
              <p:nvPr/>
            </p:nvSpPr>
            <p:spPr bwMode="auto">
              <a:xfrm>
                <a:off x="2487598" y="4252913"/>
                <a:ext cx="2406650" cy="0"/>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3" name="Line 9"/>
              <p:cNvSpPr>
                <a:spLocks noChangeAspect="1" noChangeShapeType="1"/>
              </p:cNvSpPr>
              <p:nvPr/>
            </p:nvSpPr>
            <p:spPr bwMode="auto">
              <a:xfrm>
                <a:off x="2492360" y="4706938"/>
                <a:ext cx="2405063" cy="0"/>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4" name="Line 10"/>
              <p:cNvSpPr>
                <a:spLocks noChangeAspect="1" noChangeShapeType="1"/>
              </p:cNvSpPr>
              <p:nvPr/>
            </p:nvSpPr>
            <p:spPr bwMode="auto">
              <a:xfrm>
                <a:off x="2492360" y="5160963"/>
                <a:ext cx="2405063" cy="0"/>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6" name="Line 12"/>
              <p:cNvSpPr>
                <a:spLocks noChangeAspect="1" noChangeShapeType="1"/>
              </p:cNvSpPr>
              <p:nvPr/>
            </p:nvSpPr>
            <p:spPr bwMode="auto">
              <a:xfrm>
                <a:off x="2479661" y="4252913"/>
                <a:ext cx="0" cy="1362075"/>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7" name="Line 13"/>
              <p:cNvSpPr>
                <a:spLocks noChangeAspect="1" noChangeShapeType="1"/>
              </p:cNvSpPr>
              <p:nvPr/>
            </p:nvSpPr>
            <p:spPr bwMode="auto">
              <a:xfrm>
                <a:off x="2994079" y="4252913"/>
                <a:ext cx="0" cy="1362075"/>
              </a:xfrm>
              <a:prstGeom prst="line">
                <a:avLst/>
              </a:prstGeom>
              <a:noFill/>
              <a:ln w="12700">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78" name="Line 14"/>
              <p:cNvSpPr>
                <a:spLocks noChangeAspect="1" noChangeShapeType="1"/>
              </p:cNvSpPr>
              <p:nvPr/>
            </p:nvSpPr>
            <p:spPr bwMode="auto">
              <a:xfrm>
                <a:off x="4897422" y="4252913"/>
                <a:ext cx="0" cy="1362075"/>
              </a:xfrm>
              <a:prstGeom prst="line">
                <a:avLst/>
              </a:prstGeom>
              <a:noFill/>
              <a:ln w="28575" cap="sq">
                <a:solidFill>
                  <a:sysClr val="windowText" lastClr="000000"/>
                </a:solidFill>
                <a:round/>
                <a:headEnd/>
                <a:tailEn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grpSp>
      <p:grpSp>
        <p:nvGrpSpPr>
          <p:cNvPr id="4" name="组合 109"/>
          <p:cNvGrpSpPr/>
          <p:nvPr/>
        </p:nvGrpSpPr>
        <p:grpSpPr>
          <a:xfrm>
            <a:off x="3286116" y="3500438"/>
            <a:ext cx="1143008" cy="500066"/>
            <a:chOff x="3779838" y="3536950"/>
            <a:chExt cx="631825" cy="665163"/>
          </a:xfrm>
        </p:grpSpPr>
        <p:sp>
          <p:nvSpPr>
            <p:cNvPr id="189" name="Line 25"/>
            <p:cNvSpPr>
              <a:spLocks noChangeAspect="1" noChangeShapeType="1"/>
            </p:cNvSpPr>
            <p:nvPr/>
          </p:nvSpPr>
          <p:spPr bwMode="auto">
            <a:xfrm flipH="1">
              <a:off x="3938588"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0" name="Line 26"/>
            <p:cNvSpPr>
              <a:spLocks noChangeAspect="1" noChangeShapeType="1"/>
            </p:cNvSpPr>
            <p:nvPr/>
          </p:nvSpPr>
          <p:spPr bwMode="auto">
            <a:xfrm flipH="1">
              <a:off x="4095750"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1" name="Line 27"/>
            <p:cNvSpPr>
              <a:spLocks noChangeAspect="1" noChangeShapeType="1"/>
            </p:cNvSpPr>
            <p:nvPr/>
          </p:nvSpPr>
          <p:spPr bwMode="auto">
            <a:xfrm flipH="1">
              <a:off x="4252913"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2" name="Line 28"/>
            <p:cNvSpPr>
              <a:spLocks noChangeAspect="1" noChangeShapeType="1"/>
            </p:cNvSpPr>
            <p:nvPr/>
          </p:nvSpPr>
          <p:spPr bwMode="auto">
            <a:xfrm flipH="1">
              <a:off x="4411663"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94" name="Line 30"/>
            <p:cNvSpPr>
              <a:spLocks noChangeAspect="1" noChangeShapeType="1"/>
            </p:cNvSpPr>
            <p:nvPr/>
          </p:nvSpPr>
          <p:spPr bwMode="auto">
            <a:xfrm flipH="1">
              <a:off x="3779838" y="3536950"/>
              <a:ext cx="0" cy="665163"/>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sp>
        <p:nvSpPr>
          <p:cNvPr id="215" name="AutoShape 51"/>
          <p:cNvSpPr>
            <a:spLocks noChangeAspect="1" noChangeArrowheads="1"/>
          </p:cNvSpPr>
          <p:nvPr/>
        </p:nvSpPr>
        <p:spPr bwMode="auto">
          <a:xfrm>
            <a:off x="2071670" y="1142984"/>
            <a:ext cx="3857652" cy="2286016"/>
          </a:xfrm>
          <a:prstGeom prst="bracketPair">
            <a:avLst>
              <a:gd name="adj" fmla="val 10454"/>
            </a:avLst>
          </a:prstGeom>
          <a:noFill/>
          <a:ln w="31750">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25" name="Line 61"/>
          <p:cNvSpPr>
            <a:spLocks noChangeShapeType="1"/>
          </p:cNvSpPr>
          <p:nvPr/>
        </p:nvSpPr>
        <p:spPr bwMode="auto">
          <a:xfrm flipV="1">
            <a:off x="5429256" y="4429132"/>
            <a:ext cx="554039" cy="428628"/>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226" name="Line 62"/>
          <p:cNvSpPr>
            <a:spLocks noChangeAspect="1" noChangeShapeType="1"/>
          </p:cNvSpPr>
          <p:nvPr/>
        </p:nvSpPr>
        <p:spPr bwMode="auto">
          <a:xfrm>
            <a:off x="6311916" y="3587754"/>
            <a:ext cx="474662" cy="412750"/>
          </a:xfrm>
          <a:prstGeom prst="line">
            <a:avLst/>
          </a:prstGeom>
          <a:noFill/>
          <a:ln w="38100">
            <a:solidFill>
              <a:sysClr val="windowText" lastClr="000000"/>
            </a:solidFill>
            <a:round/>
            <a:headEnd type="arrow" w="med" len="med"/>
            <a:tailEnd type="arrow"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nvGrpSpPr>
          <p:cNvPr id="5" name="组合 112"/>
          <p:cNvGrpSpPr/>
          <p:nvPr/>
        </p:nvGrpSpPr>
        <p:grpSpPr>
          <a:xfrm>
            <a:off x="3842265" y="5987538"/>
            <a:ext cx="86793" cy="370420"/>
            <a:chOff x="4002088" y="5686425"/>
            <a:chExt cx="80962" cy="333375"/>
          </a:xfrm>
        </p:grpSpPr>
        <p:sp>
          <p:nvSpPr>
            <p:cNvPr id="179" name="Oval 15"/>
            <p:cNvSpPr>
              <a:spLocks noChangeAspect="1" noChangeArrowheads="1"/>
            </p:cNvSpPr>
            <p:nvPr/>
          </p:nvSpPr>
          <p:spPr bwMode="auto">
            <a:xfrm>
              <a:off x="4002088" y="5811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27" name="Oval 63"/>
            <p:cNvSpPr>
              <a:spLocks noChangeAspect="1" noChangeArrowheads="1"/>
            </p:cNvSpPr>
            <p:nvPr/>
          </p:nvSpPr>
          <p:spPr bwMode="auto">
            <a:xfrm>
              <a:off x="4002088" y="5938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28" name="Oval 64"/>
            <p:cNvSpPr>
              <a:spLocks noChangeAspect="1" noChangeArrowheads="1"/>
            </p:cNvSpPr>
            <p:nvPr/>
          </p:nvSpPr>
          <p:spPr bwMode="auto">
            <a:xfrm>
              <a:off x="4002088" y="5686425"/>
              <a:ext cx="80962" cy="80963"/>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sp>
        <p:nvSpPr>
          <p:cNvPr id="229" name="Text Box 65"/>
          <p:cNvSpPr txBox="1">
            <a:spLocks noChangeAspect="1" noChangeArrowheads="1"/>
          </p:cNvSpPr>
          <p:nvPr/>
        </p:nvSpPr>
        <p:spPr bwMode="auto">
          <a:xfrm>
            <a:off x="6294459" y="3429000"/>
            <a:ext cx="1420813" cy="488950"/>
          </a:xfrm>
          <a:prstGeom prst="rect">
            <a:avLst/>
          </a:prstGeom>
          <a:noFill/>
          <a:ln w="9525" algn="ctr">
            <a:noFill/>
            <a:miter lim="800000"/>
            <a:headEnd/>
            <a:tailEnd/>
          </a:ln>
        </p:spPr>
        <p:txBody>
          <a:bodyPr>
            <a:spAutoFit/>
          </a:bodyPr>
          <a:lstStyle/>
          <a:p>
            <a:pPr algn="ctr">
              <a:spcBef>
                <a:spcPct val="50000"/>
              </a:spcBef>
            </a:pPr>
            <a:r>
              <a:rPr lang="en-US" altLang="zh-CN" sz="2200" b="1" i="1" dirty="0">
                <a:solidFill>
                  <a:schemeClr val="bg1"/>
                </a:solidFill>
                <a:latin typeface="Palatino Linotype" pitchFamily="18" charset="0"/>
              </a:rPr>
              <a:t>&lt;&lt; </a:t>
            </a:r>
            <a:r>
              <a:rPr lang="en-US" altLang="zh-CN" sz="2600" b="1" i="1" dirty="0">
                <a:solidFill>
                  <a:schemeClr val="bg1"/>
                </a:solidFill>
                <a:latin typeface="Palatino Linotype" pitchFamily="18" charset="0"/>
              </a:rPr>
              <a:t>N</a:t>
            </a:r>
          </a:p>
        </p:txBody>
      </p:sp>
      <p:sp>
        <p:nvSpPr>
          <p:cNvPr id="236" name="Rectangle 73"/>
          <p:cNvSpPr>
            <a:spLocks noChangeAspect="1" noChangeArrowheads="1"/>
          </p:cNvSpPr>
          <p:nvPr/>
        </p:nvSpPr>
        <p:spPr bwMode="auto">
          <a:xfrm>
            <a:off x="8286776" y="3929066"/>
            <a:ext cx="414189" cy="488529"/>
          </a:xfrm>
          <a:prstGeom prst="rect">
            <a:avLst/>
          </a:prstGeom>
          <a:noFill/>
          <a:ln w="9525">
            <a:noFill/>
            <a:miter lim="800000"/>
            <a:headEnd/>
            <a:tailEnd/>
          </a:ln>
        </p:spPr>
        <p:txBody>
          <a:bodyPr>
            <a:spAutoFit/>
          </a:bodyPr>
          <a:lstStyle/>
          <a:p>
            <a:pPr fontAlgn="auto">
              <a:spcBef>
                <a:spcPts val="0"/>
              </a:spcBef>
              <a:spcAft>
                <a:spcPts val="0"/>
              </a:spcAft>
              <a:defRPr/>
            </a:pPr>
            <a:r>
              <a:rPr lang="en-US" altLang="zh-CN" sz="2600" b="1" i="1" kern="0" dirty="0">
                <a:solidFill>
                  <a:schemeClr val="bg1"/>
                </a:solidFill>
                <a:latin typeface="Palatino Linotype" pitchFamily="18" charset="0"/>
              </a:rPr>
              <a:t>Q</a:t>
            </a:r>
          </a:p>
        </p:txBody>
      </p:sp>
      <p:sp>
        <p:nvSpPr>
          <p:cNvPr id="237" name="AutoShape 74"/>
          <p:cNvSpPr>
            <a:spLocks noChangeAspect="1"/>
          </p:cNvSpPr>
          <p:nvPr/>
        </p:nvSpPr>
        <p:spPr bwMode="auto">
          <a:xfrm rot="5400000">
            <a:off x="7131061" y="3584584"/>
            <a:ext cx="63500" cy="2181225"/>
          </a:xfrm>
          <a:prstGeom prst="rightBracket">
            <a:avLst>
              <a:gd name="adj" fmla="val 286250"/>
            </a:avLst>
          </a:prstGeom>
          <a:noFill/>
          <a:ln w="31750">
            <a:solidFill>
              <a:sysClr val="windowText" lastClr="000000"/>
            </a:solidFill>
            <a:round/>
            <a:headEnd/>
            <a:tailEnd/>
          </a:ln>
        </p:spPr>
        <p:txBody>
          <a:bodyPr wrap="none" anchor="ctr"/>
          <a:lstStyle/>
          <a:p>
            <a:pPr algn="ctr" fontAlgn="auto">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38" name="AutoShape 75"/>
          <p:cNvSpPr>
            <a:spLocks noChangeAspect="1" noChangeArrowheads="1"/>
          </p:cNvSpPr>
          <p:nvPr/>
        </p:nvSpPr>
        <p:spPr bwMode="auto">
          <a:xfrm>
            <a:off x="7129463" y="4857760"/>
            <a:ext cx="127000" cy="284163"/>
          </a:xfrm>
          <a:prstGeom prst="downArrow">
            <a:avLst>
              <a:gd name="adj1" fmla="val 50000"/>
              <a:gd name="adj2" fmla="val 55938"/>
            </a:avLst>
          </a:prstGeom>
          <a:noFill/>
          <a:ln w="25400" algn="ctr">
            <a:solidFill>
              <a:sysClr val="windowText" lastClr="000000"/>
            </a:solidFill>
            <a:miter lim="800000"/>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39" name="Line 80"/>
          <p:cNvSpPr>
            <a:spLocks noChangeShapeType="1"/>
          </p:cNvSpPr>
          <p:nvPr/>
        </p:nvSpPr>
        <p:spPr bwMode="auto">
          <a:xfrm>
            <a:off x="7018338" y="4171950"/>
            <a:ext cx="323850" cy="0"/>
          </a:xfrm>
          <a:prstGeom prst="line">
            <a:avLst/>
          </a:prstGeom>
          <a:noFill/>
          <a:ln w="9525">
            <a:solidFill>
              <a:sysClr val="windowText" lastClr="000000"/>
            </a:solidFill>
            <a:round/>
            <a:headEnd type="arrow" w="med" len="med"/>
            <a:tailEnd type="arrow" w="med" len="med"/>
          </a:ln>
        </p:spPr>
        <p:txBody>
          <a:bodyP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241" name="TextBox 240"/>
          <p:cNvSpPr txBox="1"/>
          <p:nvPr/>
        </p:nvSpPr>
        <p:spPr>
          <a:xfrm>
            <a:off x="571504" y="1988098"/>
            <a:ext cx="1142976" cy="400110"/>
          </a:xfrm>
          <a:prstGeom prst="rect">
            <a:avLst/>
          </a:prstGeom>
          <a:noFill/>
        </p:spPr>
        <p:txBody>
          <a:bodyPr wrap="square">
            <a:spAutoFit/>
          </a:bodyPr>
          <a:lstStyle/>
          <a:p>
            <a:pPr fontAlgn="auto">
              <a:spcBef>
                <a:spcPts val="0"/>
              </a:spcBef>
              <a:spcAft>
                <a:spcPts val="0"/>
              </a:spcAft>
              <a:defRPr/>
            </a:pPr>
            <a:r>
              <a:rPr lang="en-US" altLang="zh-CN" sz="2000" kern="0" dirty="0" smtClean="0">
                <a:solidFill>
                  <a:schemeClr val="bg1"/>
                </a:solidFill>
                <a:latin typeface="Palatino Linotype" pitchFamily="18" charset="0"/>
                <a:ea typeface="黑体" pitchFamily="2" charset="-122"/>
              </a:rPr>
              <a:t>Dataset</a:t>
            </a:r>
            <a:endParaRPr lang="zh-CN" altLang="en-US" sz="2000" kern="0" dirty="0">
              <a:solidFill>
                <a:schemeClr val="bg1"/>
              </a:solidFill>
              <a:latin typeface="Palatino Linotype" pitchFamily="18" charset="0"/>
              <a:ea typeface="黑体" pitchFamily="2" charset="-122"/>
            </a:endParaRPr>
          </a:p>
        </p:txBody>
      </p:sp>
      <p:sp>
        <p:nvSpPr>
          <p:cNvPr id="245" name="TextBox 244"/>
          <p:cNvSpPr txBox="1"/>
          <p:nvPr/>
        </p:nvSpPr>
        <p:spPr>
          <a:xfrm>
            <a:off x="6143625" y="2714625"/>
            <a:ext cx="2698175" cy="707886"/>
          </a:xfrm>
          <a:prstGeom prst="rect">
            <a:avLst/>
          </a:prstGeom>
          <a:noFill/>
        </p:spPr>
        <p:txBody>
          <a:bodyPr wrap="none">
            <a:spAutoFit/>
          </a:bodyPr>
          <a:lstStyle/>
          <a:p>
            <a:pPr fontAlgn="auto">
              <a:spcBef>
                <a:spcPts val="0"/>
              </a:spcBef>
              <a:spcAft>
                <a:spcPts val="0"/>
              </a:spcAft>
              <a:defRPr/>
            </a:pPr>
            <a:r>
              <a:rPr lang="en-US" altLang="zh-CN" sz="2000" kern="0" dirty="0">
                <a:solidFill>
                  <a:schemeClr val="bg1"/>
                </a:solidFill>
                <a:latin typeface="Palatino Linotype" pitchFamily="18" charset="0"/>
                <a:ea typeface="黑体" pitchFamily="2" charset="-122"/>
              </a:rPr>
              <a:t>Search the hash table </a:t>
            </a:r>
          </a:p>
          <a:p>
            <a:pPr fontAlgn="auto">
              <a:spcBef>
                <a:spcPts val="0"/>
              </a:spcBef>
              <a:spcAft>
                <a:spcPts val="0"/>
              </a:spcAft>
              <a:defRPr/>
            </a:pPr>
            <a:r>
              <a:rPr lang="en-US" altLang="zh-CN" sz="2000" kern="0" dirty="0">
                <a:solidFill>
                  <a:schemeClr val="bg1"/>
                </a:solidFill>
                <a:latin typeface="Palatino Linotype" pitchFamily="18" charset="0"/>
                <a:ea typeface="黑体" pitchFamily="2" charset="-122"/>
              </a:rPr>
              <a:t>for a small set of </a:t>
            </a:r>
            <a:r>
              <a:rPr lang="en-US" altLang="zh-CN" sz="2000" kern="0" dirty="0" smtClean="0">
                <a:solidFill>
                  <a:schemeClr val="bg1"/>
                </a:solidFill>
                <a:latin typeface="Palatino Linotype" pitchFamily="18" charset="0"/>
                <a:ea typeface="黑体" pitchFamily="2" charset="-122"/>
              </a:rPr>
              <a:t>images.</a:t>
            </a:r>
            <a:endParaRPr lang="zh-CN" altLang="en-US" sz="2000" kern="0" dirty="0">
              <a:solidFill>
                <a:schemeClr val="bg1"/>
              </a:solidFill>
              <a:latin typeface="Palatino Linotype" pitchFamily="18" charset="0"/>
              <a:ea typeface="黑体" pitchFamily="2" charset="-122"/>
            </a:endParaRPr>
          </a:p>
        </p:txBody>
      </p:sp>
      <p:grpSp>
        <p:nvGrpSpPr>
          <p:cNvPr id="6" name="组合 107"/>
          <p:cNvGrpSpPr/>
          <p:nvPr/>
        </p:nvGrpSpPr>
        <p:grpSpPr>
          <a:xfrm>
            <a:off x="2285984" y="1211049"/>
            <a:ext cx="3147769" cy="1932199"/>
            <a:chOff x="2352925" y="1568239"/>
            <a:chExt cx="3147769" cy="1932199"/>
          </a:xfrm>
        </p:grpSpPr>
        <p:pic>
          <p:nvPicPr>
            <p:cNvPr id="93" name="图片 92" descr="ukbench00142.jpg"/>
            <p:cNvPicPr>
              <a:picLocks noChangeAspect="1"/>
            </p:cNvPicPr>
            <p:nvPr/>
          </p:nvPicPr>
          <p:blipFill>
            <a:blip r:embed="rId4" cstate="print"/>
            <a:stretch>
              <a:fillRect/>
            </a:stretch>
          </p:blipFill>
          <p:spPr>
            <a:xfrm>
              <a:off x="4924695" y="2571744"/>
              <a:ext cx="575999" cy="432000"/>
            </a:xfrm>
            <a:prstGeom prst="rect">
              <a:avLst/>
            </a:prstGeom>
          </p:spPr>
        </p:pic>
        <p:grpSp>
          <p:nvGrpSpPr>
            <p:cNvPr id="7" name="组合 106"/>
            <p:cNvGrpSpPr/>
            <p:nvPr/>
          </p:nvGrpSpPr>
          <p:grpSpPr>
            <a:xfrm>
              <a:off x="2352925" y="1568239"/>
              <a:ext cx="3147769" cy="1932199"/>
              <a:chOff x="2285983" y="1643049"/>
              <a:chExt cx="3147769" cy="1932199"/>
            </a:xfrm>
          </p:grpSpPr>
          <p:pic>
            <p:nvPicPr>
              <p:cNvPr id="83" name="图片 82" descr="ukbench00540.jpg"/>
              <p:cNvPicPr>
                <a:picLocks noChangeAspect="1"/>
              </p:cNvPicPr>
              <p:nvPr/>
            </p:nvPicPr>
            <p:blipFill>
              <a:blip r:embed="rId5" cstate="print"/>
              <a:stretch>
                <a:fillRect/>
              </a:stretch>
            </p:blipFill>
            <p:spPr>
              <a:xfrm>
                <a:off x="3571867" y="2643182"/>
                <a:ext cx="576000" cy="432000"/>
              </a:xfrm>
              <a:prstGeom prst="rect">
                <a:avLst/>
              </a:prstGeom>
            </p:spPr>
          </p:pic>
          <p:pic>
            <p:nvPicPr>
              <p:cNvPr id="84" name="图片 83" descr="ukbench00541.jpg"/>
              <p:cNvPicPr>
                <a:picLocks noChangeAspect="1"/>
              </p:cNvPicPr>
              <p:nvPr/>
            </p:nvPicPr>
            <p:blipFill>
              <a:blip r:embed="rId6" cstate="print"/>
              <a:stretch>
                <a:fillRect/>
              </a:stretch>
            </p:blipFill>
            <p:spPr>
              <a:xfrm>
                <a:off x="4857751" y="3143248"/>
                <a:ext cx="576000" cy="432000"/>
              </a:xfrm>
              <a:prstGeom prst="rect">
                <a:avLst/>
              </a:prstGeom>
            </p:spPr>
          </p:pic>
          <p:pic>
            <p:nvPicPr>
              <p:cNvPr id="85" name="图片 84" descr="ukbench00542.jpg"/>
              <p:cNvPicPr>
                <a:picLocks noChangeAspect="1"/>
              </p:cNvPicPr>
              <p:nvPr/>
            </p:nvPicPr>
            <p:blipFill>
              <a:blip r:embed="rId7" cstate="print"/>
              <a:stretch>
                <a:fillRect/>
              </a:stretch>
            </p:blipFill>
            <p:spPr>
              <a:xfrm>
                <a:off x="2285983" y="3143248"/>
                <a:ext cx="576000" cy="432000"/>
              </a:xfrm>
              <a:prstGeom prst="rect">
                <a:avLst/>
              </a:prstGeom>
            </p:spPr>
          </p:pic>
          <p:pic>
            <p:nvPicPr>
              <p:cNvPr id="86" name="图片 85" descr="ukbench00543.jpg"/>
              <p:cNvPicPr>
                <a:picLocks noChangeAspect="1"/>
              </p:cNvPicPr>
              <p:nvPr/>
            </p:nvPicPr>
            <p:blipFill>
              <a:blip r:embed="rId8" cstate="print"/>
              <a:stretch>
                <a:fillRect/>
              </a:stretch>
            </p:blipFill>
            <p:spPr>
              <a:xfrm>
                <a:off x="4214809" y="3143248"/>
                <a:ext cx="576000" cy="432000"/>
              </a:xfrm>
              <a:prstGeom prst="rect">
                <a:avLst/>
              </a:prstGeom>
            </p:spPr>
          </p:pic>
          <p:pic>
            <p:nvPicPr>
              <p:cNvPr id="87" name="图片 86" descr="ukbench00020.jpg"/>
              <p:cNvPicPr>
                <a:picLocks noChangeAspect="1"/>
              </p:cNvPicPr>
              <p:nvPr/>
            </p:nvPicPr>
            <p:blipFill>
              <a:blip r:embed="rId9" cstate="print"/>
              <a:stretch>
                <a:fillRect/>
              </a:stretch>
            </p:blipFill>
            <p:spPr>
              <a:xfrm>
                <a:off x="2285984" y="2143116"/>
                <a:ext cx="576000" cy="432000"/>
              </a:xfrm>
              <a:prstGeom prst="rect">
                <a:avLst/>
              </a:prstGeom>
            </p:spPr>
          </p:pic>
          <p:pic>
            <p:nvPicPr>
              <p:cNvPr id="88" name="图片 87" descr="ukbench00021.jpg"/>
              <p:cNvPicPr>
                <a:picLocks noChangeAspect="1"/>
              </p:cNvPicPr>
              <p:nvPr/>
            </p:nvPicPr>
            <p:blipFill>
              <a:blip r:embed="rId10" cstate="print"/>
              <a:stretch>
                <a:fillRect/>
              </a:stretch>
            </p:blipFill>
            <p:spPr>
              <a:xfrm>
                <a:off x="4214809" y="1643050"/>
                <a:ext cx="575999" cy="432000"/>
              </a:xfrm>
              <a:prstGeom prst="rect">
                <a:avLst/>
              </a:prstGeom>
            </p:spPr>
          </p:pic>
          <p:pic>
            <p:nvPicPr>
              <p:cNvPr id="89" name="图片 88" descr="ukbench00022.jpg"/>
              <p:cNvPicPr>
                <a:picLocks noChangeAspect="1"/>
              </p:cNvPicPr>
              <p:nvPr/>
            </p:nvPicPr>
            <p:blipFill>
              <a:blip r:embed="rId11" cstate="print"/>
              <a:stretch>
                <a:fillRect/>
              </a:stretch>
            </p:blipFill>
            <p:spPr>
              <a:xfrm>
                <a:off x="2928926" y="1643050"/>
                <a:ext cx="576000" cy="432000"/>
              </a:xfrm>
              <a:prstGeom prst="rect">
                <a:avLst/>
              </a:prstGeom>
            </p:spPr>
          </p:pic>
          <p:pic>
            <p:nvPicPr>
              <p:cNvPr id="90" name="图片 89" descr="ukbench00023.jpg"/>
              <p:cNvPicPr>
                <a:picLocks noChangeAspect="1"/>
              </p:cNvPicPr>
              <p:nvPr/>
            </p:nvPicPr>
            <p:blipFill>
              <a:blip r:embed="rId12" cstate="print"/>
              <a:stretch>
                <a:fillRect/>
              </a:stretch>
            </p:blipFill>
            <p:spPr>
              <a:xfrm>
                <a:off x="4857752" y="2143116"/>
                <a:ext cx="575999" cy="432000"/>
              </a:xfrm>
              <a:prstGeom prst="rect">
                <a:avLst/>
              </a:prstGeom>
            </p:spPr>
          </p:pic>
          <p:pic>
            <p:nvPicPr>
              <p:cNvPr id="91" name="图片 90" descr="ukbench00140.jpg"/>
              <p:cNvPicPr>
                <a:picLocks noChangeAspect="1"/>
              </p:cNvPicPr>
              <p:nvPr/>
            </p:nvPicPr>
            <p:blipFill>
              <a:blip r:embed="rId13" cstate="print"/>
              <a:stretch>
                <a:fillRect/>
              </a:stretch>
            </p:blipFill>
            <p:spPr>
              <a:xfrm>
                <a:off x="2285984" y="1643049"/>
                <a:ext cx="575999" cy="432000"/>
              </a:xfrm>
              <a:prstGeom prst="rect">
                <a:avLst/>
              </a:prstGeom>
            </p:spPr>
          </p:pic>
          <p:pic>
            <p:nvPicPr>
              <p:cNvPr id="92" name="图片 91" descr="ukbench00141.jpg"/>
              <p:cNvPicPr>
                <a:picLocks noChangeAspect="1"/>
              </p:cNvPicPr>
              <p:nvPr/>
            </p:nvPicPr>
            <p:blipFill>
              <a:blip r:embed="rId14" cstate="print"/>
              <a:stretch>
                <a:fillRect/>
              </a:stretch>
            </p:blipFill>
            <p:spPr>
              <a:xfrm>
                <a:off x="2928926" y="2143116"/>
                <a:ext cx="575999" cy="432000"/>
              </a:xfrm>
              <a:prstGeom prst="rect">
                <a:avLst/>
              </a:prstGeom>
            </p:spPr>
          </p:pic>
          <p:pic>
            <p:nvPicPr>
              <p:cNvPr id="94" name="图片 93" descr="ukbench00143.jpg"/>
              <p:cNvPicPr>
                <a:picLocks noChangeAspect="1"/>
              </p:cNvPicPr>
              <p:nvPr/>
            </p:nvPicPr>
            <p:blipFill>
              <a:blip r:embed="rId15" cstate="print"/>
              <a:stretch>
                <a:fillRect/>
              </a:stretch>
            </p:blipFill>
            <p:spPr>
              <a:xfrm>
                <a:off x="4214810" y="2643182"/>
                <a:ext cx="576000" cy="432000"/>
              </a:xfrm>
              <a:prstGeom prst="rect">
                <a:avLst/>
              </a:prstGeom>
            </p:spPr>
          </p:pic>
          <p:pic>
            <p:nvPicPr>
              <p:cNvPr id="95" name="图片 94" descr="ukbench00564.jpg"/>
              <p:cNvPicPr>
                <a:picLocks noChangeAspect="1"/>
              </p:cNvPicPr>
              <p:nvPr/>
            </p:nvPicPr>
            <p:blipFill>
              <a:blip r:embed="rId16" cstate="print"/>
              <a:stretch>
                <a:fillRect/>
              </a:stretch>
            </p:blipFill>
            <p:spPr>
              <a:xfrm>
                <a:off x="2928926" y="2639810"/>
                <a:ext cx="575999" cy="432000"/>
              </a:xfrm>
              <a:prstGeom prst="rect">
                <a:avLst/>
              </a:prstGeom>
            </p:spPr>
          </p:pic>
          <p:pic>
            <p:nvPicPr>
              <p:cNvPr id="96" name="图片 95" descr="ukbench00565.jpg"/>
              <p:cNvPicPr>
                <a:picLocks noChangeAspect="1"/>
              </p:cNvPicPr>
              <p:nvPr/>
            </p:nvPicPr>
            <p:blipFill>
              <a:blip r:embed="rId17" cstate="print"/>
              <a:stretch>
                <a:fillRect/>
              </a:stretch>
            </p:blipFill>
            <p:spPr>
              <a:xfrm>
                <a:off x="3571868" y="3143248"/>
                <a:ext cx="575999" cy="432000"/>
              </a:xfrm>
              <a:prstGeom prst="rect">
                <a:avLst/>
              </a:prstGeom>
            </p:spPr>
          </p:pic>
          <p:pic>
            <p:nvPicPr>
              <p:cNvPr id="97" name="图片 96" descr="ukbench00566.jpg"/>
              <p:cNvPicPr>
                <a:picLocks noChangeAspect="1"/>
              </p:cNvPicPr>
              <p:nvPr/>
            </p:nvPicPr>
            <p:blipFill>
              <a:blip r:embed="rId18" cstate="print"/>
              <a:stretch>
                <a:fillRect/>
              </a:stretch>
            </p:blipFill>
            <p:spPr>
              <a:xfrm>
                <a:off x="3571868" y="2143116"/>
                <a:ext cx="575999" cy="432000"/>
              </a:xfrm>
              <a:prstGeom prst="rect">
                <a:avLst/>
              </a:prstGeom>
            </p:spPr>
          </p:pic>
          <p:pic>
            <p:nvPicPr>
              <p:cNvPr id="98" name="图片 97" descr="ukbench00567.jpg"/>
              <p:cNvPicPr>
                <a:picLocks noChangeAspect="1"/>
              </p:cNvPicPr>
              <p:nvPr/>
            </p:nvPicPr>
            <p:blipFill>
              <a:blip r:embed="rId19" cstate="print"/>
              <a:stretch>
                <a:fillRect/>
              </a:stretch>
            </p:blipFill>
            <p:spPr>
              <a:xfrm>
                <a:off x="3571868" y="1643049"/>
                <a:ext cx="575999" cy="432000"/>
              </a:xfrm>
              <a:prstGeom prst="rect">
                <a:avLst/>
              </a:prstGeom>
            </p:spPr>
          </p:pic>
          <p:pic>
            <p:nvPicPr>
              <p:cNvPr id="103" name="图片 102" descr="ukbench00356.jpg"/>
              <p:cNvPicPr>
                <a:picLocks noChangeAspect="1"/>
              </p:cNvPicPr>
              <p:nvPr/>
            </p:nvPicPr>
            <p:blipFill>
              <a:blip r:embed="rId20" cstate="print"/>
              <a:stretch>
                <a:fillRect/>
              </a:stretch>
            </p:blipFill>
            <p:spPr>
              <a:xfrm>
                <a:off x="2928926" y="3143248"/>
                <a:ext cx="576000" cy="432000"/>
              </a:xfrm>
              <a:prstGeom prst="rect">
                <a:avLst/>
              </a:prstGeom>
            </p:spPr>
          </p:pic>
          <p:pic>
            <p:nvPicPr>
              <p:cNvPr id="104" name="图片 103" descr="ukbench00357.jpg"/>
              <p:cNvPicPr>
                <a:picLocks noChangeAspect="1"/>
              </p:cNvPicPr>
              <p:nvPr/>
            </p:nvPicPr>
            <p:blipFill>
              <a:blip r:embed="rId21" cstate="print"/>
              <a:stretch>
                <a:fillRect/>
              </a:stretch>
            </p:blipFill>
            <p:spPr>
              <a:xfrm>
                <a:off x="4857752" y="1643050"/>
                <a:ext cx="576000" cy="432000"/>
              </a:xfrm>
              <a:prstGeom prst="rect">
                <a:avLst/>
              </a:prstGeom>
            </p:spPr>
          </p:pic>
          <p:pic>
            <p:nvPicPr>
              <p:cNvPr id="105" name="图片 104" descr="ukbench00358.jpg"/>
              <p:cNvPicPr>
                <a:picLocks noChangeAspect="1"/>
              </p:cNvPicPr>
              <p:nvPr/>
            </p:nvPicPr>
            <p:blipFill>
              <a:blip r:embed="rId22" cstate="print"/>
              <a:stretch>
                <a:fillRect/>
              </a:stretch>
            </p:blipFill>
            <p:spPr>
              <a:xfrm>
                <a:off x="4214810" y="2143116"/>
                <a:ext cx="576000" cy="432000"/>
              </a:xfrm>
              <a:prstGeom prst="rect">
                <a:avLst/>
              </a:prstGeom>
            </p:spPr>
          </p:pic>
          <p:pic>
            <p:nvPicPr>
              <p:cNvPr id="106" name="图片 105" descr="ukbench00359.jpg"/>
              <p:cNvPicPr>
                <a:picLocks noChangeAspect="1"/>
              </p:cNvPicPr>
              <p:nvPr/>
            </p:nvPicPr>
            <p:blipFill>
              <a:blip r:embed="rId23" cstate="print"/>
              <a:stretch>
                <a:fillRect/>
              </a:stretch>
            </p:blipFill>
            <p:spPr>
              <a:xfrm>
                <a:off x="2285984" y="2643182"/>
                <a:ext cx="576000" cy="432000"/>
              </a:xfrm>
              <a:prstGeom prst="rect">
                <a:avLst/>
              </a:prstGeom>
            </p:spPr>
          </p:pic>
        </p:grpSp>
      </p:grpSp>
      <p:grpSp>
        <p:nvGrpSpPr>
          <p:cNvPr id="8" name="组合 113"/>
          <p:cNvGrpSpPr/>
          <p:nvPr/>
        </p:nvGrpSpPr>
        <p:grpSpPr>
          <a:xfrm>
            <a:off x="5643570" y="1928802"/>
            <a:ext cx="80962" cy="333375"/>
            <a:chOff x="4002088" y="5686425"/>
            <a:chExt cx="80962" cy="333375"/>
          </a:xfrm>
        </p:grpSpPr>
        <p:sp>
          <p:nvSpPr>
            <p:cNvPr id="115" name="Oval 15"/>
            <p:cNvSpPr>
              <a:spLocks noChangeAspect="1" noChangeArrowheads="1"/>
            </p:cNvSpPr>
            <p:nvPr/>
          </p:nvSpPr>
          <p:spPr bwMode="auto">
            <a:xfrm>
              <a:off x="4002088" y="5811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16" name="Oval 63"/>
            <p:cNvSpPr>
              <a:spLocks noChangeAspect="1" noChangeArrowheads="1"/>
            </p:cNvSpPr>
            <p:nvPr/>
          </p:nvSpPr>
          <p:spPr bwMode="auto">
            <a:xfrm>
              <a:off x="4002088" y="5938838"/>
              <a:ext cx="80962" cy="80962"/>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17" name="Oval 64"/>
            <p:cNvSpPr>
              <a:spLocks noChangeAspect="1" noChangeArrowheads="1"/>
            </p:cNvSpPr>
            <p:nvPr/>
          </p:nvSpPr>
          <p:spPr bwMode="auto">
            <a:xfrm>
              <a:off x="4002088" y="5686425"/>
              <a:ext cx="80962" cy="80963"/>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grpSp>
        <p:nvGrpSpPr>
          <p:cNvPr id="9" name="组合 120"/>
          <p:cNvGrpSpPr/>
          <p:nvPr/>
        </p:nvGrpSpPr>
        <p:grpSpPr>
          <a:xfrm>
            <a:off x="8429652" y="5571578"/>
            <a:ext cx="376799" cy="72000"/>
            <a:chOff x="5133981" y="5857892"/>
            <a:chExt cx="376799" cy="72000"/>
          </a:xfrm>
        </p:grpSpPr>
        <p:sp>
          <p:nvSpPr>
            <p:cNvPr id="118" name="Oval 64"/>
            <p:cNvSpPr>
              <a:spLocks noChangeAspect="1" noChangeArrowheads="1"/>
            </p:cNvSpPr>
            <p:nvPr/>
          </p:nvSpPr>
          <p:spPr bwMode="auto">
            <a:xfrm>
              <a:off x="51339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19" name="Oval 64"/>
            <p:cNvSpPr>
              <a:spLocks noChangeAspect="1" noChangeArrowheads="1"/>
            </p:cNvSpPr>
            <p:nvPr/>
          </p:nvSpPr>
          <p:spPr bwMode="auto">
            <a:xfrm>
              <a:off x="52863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20" name="Oval 64"/>
            <p:cNvSpPr>
              <a:spLocks noChangeAspect="1" noChangeArrowheads="1"/>
            </p:cNvSpPr>
            <p:nvPr/>
          </p:nvSpPr>
          <p:spPr bwMode="auto">
            <a:xfrm>
              <a:off x="54387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pic>
        <p:nvPicPr>
          <p:cNvPr id="122" name="图片 121" descr="ukbench00542.jpg"/>
          <p:cNvPicPr>
            <a:picLocks noChangeAspect="1"/>
          </p:cNvPicPr>
          <p:nvPr/>
        </p:nvPicPr>
        <p:blipFill>
          <a:blip r:embed="rId24" cstate="print"/>
          <a:stretch>
            <a:fillRect/>
          </a:stretch>
        </p:blipFill>
        <p:spPr>
          <a:xfrm>
            <a:off x="285720" y="4651069"/>
            <a:ext cx="672000" cy="504000"/>
          </a:xfrm>
          <a:prstGeom prst="rect">
            <a:avLst/>
          </a:prstGeom>
        </p:spPr>
      </p:pic>
      <p:sp>
        <p:nvSpPr>
          <p:cNvPr id="123" name="Rectangle 73"/>
          <p:cNvSpPr>
            <a:spLocks noChangeAspect="1" noChangeArrowheads="1"/>
          </p:cNvSpPr>
          <p:nvPr/>
        </p:nvSpPr>
        <p:spPr bwMode="auto">
          <a:xfrm>
            <a:off x="285720" y="5079697"/>
            <a:ext cx="302320" cy="492443"/>
          </a:xfrm>
          <a:prstGeom prst="rect">
            <a:avLst/>
          </a:prstGeom>
          <a:noFill/>
          <a:ln w="9525">
            <a:noFill/>
            <a:miter lim="800000"/>
            <a:headEnd/>
            <a:tailEnd/>
          </a:ln>
        </p:spPr>
        <p:txBody>
          <a:bodyPr wrap="square">
            <a:spAutoFit/>
          </a:bodyPr>
          <a:lstStyle/>
          <a:p>
            <a:pPr fontAlgn="auto">
              <a:spcBef>
                <a:spcPts val="0"/>
              </a:spcBef>
              <a:spcAft>
                <a:spcPts val="0"/>
              </a:spcAft>
              <a:defRPr/>
            </a:pPr>
            <a:r>
              <a:rPr lang="en-US" altLang="zh-CN" sz="2600" b="1" i="1" kern="0" dirty="0">
                <a:solidFill>
                  <a:schemeClr val="bg1"/>
                </a:solidFill>
                <a:latin typeface="Palatino Linotype" pitchFamily="18" charset="0"/>
              </a:rPr>
              <a:t>Q</a:t>
            </a:r>
          </a:p>
        </p:txBody>
      </p:sp>
      <p:graphicFrame>
        <p:nvGraphicFramePr>
          <p:cNvPr id="80899" name="Object 3"/>
          <p:cNvGraphicFramePr>
            <a:graphicFrameLocks noChangeAspect="1"/>
          </p:cNvGraphicFramePr>
          <p:nvPr/>
        </p:nvGraphicFramePr>
        <p:xfrm>
          <a:off x="71438" y="4079565"/>
          <a:ext cx="520700" cy="295275"/>
        </p:xfrm>
        <a:graphic>
          <a:graphicData uri="http://schemas.openxmlformats.org/presentationml/2006/ole">
            <mc:AlternateContent xmlns:mc="http://schemas.openxmlformats.org/markup-compatibility/2006">
              <mc:Choice xmlns:v="urn:schemas-microsoft-com:vml" Requires="v">
                <p:oleObj spid="_x0000_s162867" name="Equation" r:id="rId25" imgW="520560" imgH="279360" progId="Equation.DSMT4">
                  <p:embed/>
                </p:oleObj>
              </mc:Choice>
              <mc:Fallback>
                <p:oleObj name="Equation" r:id="rId25" imgW="520560" imgH="279360" progId="Equation.DSMT4">
                  <p:embed/>
                  <p:pic>
                    <p:nvPicPr>
                      <p:cNvPr id="0" name="Picture 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438" y="4079565"/>
                        <a:ext cx="5207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组合 150"/>
          <p:cNvGrpSpPr/>
          <p:nvPr/>
        </p:nvGrpSpPr>
        <p:grpSpPr>
          <a:xfrm>
            <a:off x="2657176" y="4136636"/>
            <a:ext cx="2914956" cy="414000"/>
            <a:chOff x="2657176" y="3993760"/>
            <a:chExt cx="2914956" cy="414000"/>
          </a:xfrm>
        </p:grpSpPr>
        <p:pic>
          <p:nvPicPr>
            <p:cNvPr id="128" name="图片 127" descr="ukbench00359.jpg"/>
            <p:cNvPicPr>
              <a:picLocks noChangeAspect="1"/>
            </p:cNvPicPr>
            <p:nvPr/>
          </p:nvPicPr>
          <p:blipFill>
            <a:blip r:embed="rId27" cstate="print"/>
            <a:stretch>
              <a:fillRect/>
            </a:stretch>
          </p:blipFill>
          <p:spPr>
            <a:xfrm>
              <a:off x="2657176" y="3996966"/>
              <a:ext cx="576000" cy="410794"/>
            </a:xfrm>
            <a:prstGeom prst="rect">
              <a:avLst/>
            </a:prstGeom>
          </p:spPr>
        </p:pic>
        <p:pic>
          <p:nvPicPr>
            <p:cNvPr id="129" name="图片 128" descr="ukbench00356.jpg"/>
            <p:cNvPicPr>
              <a:picLocks noChangeAspect="1"/>
            </p:cNvPicPr>
            <p:nvPr/>
          </p:nvPicPr>
          <p:blipFill>
            <a:blip r:embed="rId28" cstate="print"/>
            <a:stretch>
              <a:fillRect/>
            </a:stretch>
          </p:blipFill>
          <p:spPr>
            <a:xfrm>
              <a:off x="3295622" y="3996966"/>
              <a:ext cx="576000" cy="410794"/>
            </a:xfrm>
            <a:prstGeom prst="rect">
              <a:avLst/>
            </a:prstGeom>
          </p:spPr>
        </p:pic>
        <p:pic>
          <p:nvPicPr>
            <p:cNvPr id="130" name="图片 129" descr="ukbench00358.jpg"/>
            <p:cNvPicPr>
              <a:picLocks noChangeAspect="1"/>
            </p:cNvPicPr>
            <p:nvPr/>
          </p:nvPicPr>
          <p:blipFill>
            <a:blip r:embed="rId29" cstate="print"/>
            <a:stretch>
              <a:fillRect/>
            </a:stretch>
          </p:blipFill>
          <p:spPr>
            <a:xfrm>
              <a:off x="3943060" y="3996966"/>
              <a:ext cx="576000" cy="410794"/>
            </a:xfrm>
            <a:prstGeom prst="rect">
              <a:avLst/>
            </a:prstGeom>
          </p:spPr>
        </p:pic>
        <p:pic>
          <p:nvPicPr>
            <p:cNvPr id="131" name="图片 130" descr="ukbench00357.jpg"/>
            <p:cNvPicPr>
              <a:picLocks noChangeAspect="1"/>
            </p:cNvPicPr>
            <p:nvPr/>
          </p:nvPicPr>
          <p:blipFill>
            <a:blip r:embed="rId30" cstate="print"/>
            <a:stretch>
              <a:fillRect/>
            </a:stretch>
          </p:blipFill>
          <p:spPr>
            <a:xfrm>
              <a:off x="4586002" y="3993760"/>
              <a:ext cx="576000" cy="410794"/>
            </a:xfrm>
            <a:prstGeom prst="rect">
              <a:avLst/>
            </a:prstGeom>
          </p:spPr>
        </p:pic>
        <p:grpSp>
          <p:nvGrpSpPr>
            <p:cNvPr id="11" name="组合 137"/>
            <p:cNvGrpSpPr/>
            <p:nvPr/>
          </p:nvGrpSpPr>
          <p:grpSpPr>
            <a:xfrm>
              <a:off x="5228939" y="4200736"/>
              <a:ext cx="343193" cy="54000"/>
              <a:chOff x="5133981" y="5857892"/>
              <a:chExt cx="362034" cy="57235"/>
            </a:xfrm>
          </p:grpSpPr>
          <p:sp>
            <p:nvSpPr>
              <p:cNvPr id="139"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40"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41"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grpSp>
      <p:grpSp>
        <p:nvGrpSpPr>
          <p:cNvPr id="12" name="组合 156"/>
          <p:cNvGrpSpPr/>
          <p:nvPr/>
        </p:nvGrpSpPr>
        <p:grpSpPr>
          <a:xfrm>
            <a:off x="2638678" y="4711512"/>
            <a:ext cx="2919457" cy="435372"/>
            <a:chOff x="2638678" y="4568636"/>
            <a:chExt cx="2919457" cy="435372"/>
          </a:xfrm>
        </p:grpSpPr>
        <p:pic>
          <p:nvPicPr>
            <p:cNvPr id="132" name="图片 131" descr="ukbench00542.jpg"/>
            <p:cNvPicPr>
              <a:picLocks noChangeAspect="1"/>
            </p:cNvPicPr>
            <p:nvPr/>
          </p:nvPicPr>
          <p:blipFill>
            <a:blip r:embed="rId7" cstate="print"/>
            <a:stretch>
              <a:fillRect/>
            </a:stretch>
          </p:blipFill>
          <p:spPr>
            <a:xfrm>
              <a:off x="2638678" y="4572008"/>
              <a:ext cx="576000" cy="432000"/>
            </a:xfrm>
            <a:prstGeom prst="rect">
              <a:avLst/>
            </a:prstGeom>
          </p:spPr>
        </p:pic>
        <p:pic>
          <p:nvPicPr>
            <p:cNvPr id="133" name="图片 132" descr="ukbench00543.jpg"/>
            <p:cNvPicPr>
              <a:picLocks noChangeAspect="1"/>
            </p:cNvPicPr>
            <p:nvPr/>
          </p:nvPicPr>
          <p:blipFill>
            <a:blip r:embed="rId8" cstate="print"/>
            <a:stretch>
              <a:fillRect/>
            </a:stretch>
          </p:blipFill>
          <p:spPr>
            <a:xfrm>
              <a:off x="3281620" y="4572008"/>
              <a:ext cx="576000" cy="432000"/>
            </a:xfrm>
            <a:prstGeom prst="rect">
              <a:avLst/>
            </a:prstGeom>
          </p:spPr>
        </p:pic>
        <p:pic>
          <p:nvPicPr>
            <p:cNvPr id="134" name="图片 133" descr="ukbench00541.jpg"/>
            <p:cNvPicPr>
              <a:picLocks noChangeAspect="1"/>
            </p:cNvPicPr>
            <p:nvPr/>
          </p:nvPicPr>
          <p:blipFill>
            <a:blip r:embed="rId6" cstate="print"/>
            <a:stretch>
              <a:fillRect/>
            </a:stretch>
          </p:blipFill>
          <p:spPr>
            <a:xfrm>
              <a:off x="3924562" y="4572008"/>
              <a:ext cx="576000" cy="432000"/>
            </a:xfrm>
            <a:prstGeom prst="rect">
              <a:avLst/>
            </a:prstGeom>
          </p:spPr>
        </p:pic>
        <p:pic>
          <p:nvPicPr>
            <p:cNvPr id="135" name="图片 134" descr="ukbench00021.jpg"/>
            <p:cNvPicPr>
              <a:picLocks noChangeAspect="1"/>
            </p:cNvPicPr>
            <p:nvPr/>
          </p:nvPicPr>
          <p:blipFill>
            <a:blip r:embed="rId10" cstate="print"/>
            <a:stretch>
              <a:fillRect/>
            </a:stretch>
          </p:blipFill>
          <p:spPr>
            <a:xfrm>
              <a:off x="4567505" y="4568636"/>
              <a:ext cx="575999" cy="432000"/>
            </a:xfrm>
            <a:prstGeom prst="rect">
              <a:avLst/>
            </a:prstGeom>
          </p:spPr>
        </p:pic>
        <p:grpSp>
          <p:nvGrpSpPr>
            <p:cNvPr id="13" name="组合 146"/>
            <p:cNvGrpSpPr/>
            <p:nvPr/>
          </p:nvGrpSpPr>
          <p:grpSpPr>
            <a:xfrm>
              <a:off x="5214942" y="4786322"/>
              <a:ext cx="343193" cy="54000"/>
              <a:chOff x="5133981" y="5857892"/>
              <a:chExt cx="362034" cy="57235"/>
            </a:xfrm>
          </p:grpSpPr>
          <p:sp>
            <p:nvSpPr>
              <p:cNvPr id="148"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49"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50"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grpSp>
      <p:grpSp>
        <p:nvGrpSpPr>
          <p:cNvPr id="14" name="组合 155"/>
          <p:cNvGrpSpPr/>
          <p:nvPr/>
        </p:nvGrpSpPr>
        <p:grpSpPr>
          <a:xfrm>
            <a:off x="2638679" y="5286388"/>
            <a:ext cx="2919456" cy="432000"/>
            <a:chOff x="2638679" y="5143512"/>
            <a:chExt cx="2919456" cy="432000"/>
          </a:xfrm>
        </p:grpSpPr>
        <p:pic>
          <p:nvPicPr>
            <p:cNvPr id="137" name="图片 136" descr="ukbench00566.jpg"/>
            <p:cNvPicPr>
              <a:picLocks noChangeAspect="1"/>
            </p:cNvPicPr>
            <p:nvPr/>
          </p:nvPicPr>
          <p:blipFill>
            <a:blip r:embed="rId18" cstate="print"/>
            <a:stretch>
              <a:fillRect/>
            </a:stretch>
          </p:blipFill>
          <p:spPr>
            <a:xfrm>
              <a:off x="3281621" y="5143512"/>
              <a:ext cx="575999" cy="432000"/>
            </a:xfrm>
            <a:prstGeom prst="rect">
              <a:avLst/>
            </a:prstGeom>
          </p:spPr>
        </p:pic>
        <p:pic>
          <p:nvPicPr>
            <p:cNvPr id="143" name="图片 142" descr="ukbench00143.jpg"/>
            <p:cNvPicPr>
              <a:picLocks noChangeAspect="1"/>
            </p:cNvPicPr>
            <p:nvPr/>
          </p:nvPicPr>
          <p:blipFill>
            <a:blip r:embed="rId15" cstate="print"/>
            <a:stretch>
              <a:fillRect/>
            </a:stretch>
          </p:blipFill>
          <p:spPr>
            <a:xfrm>
              <a:off x="3924562" y="5143512"/>
              <a:ext cx="576000" cy="432000"/>
            </a:xfrm>
            <a:prstGeom prst="rect">
              <a:avLst/>
            </a:prstGeom>
          </p:spPr>
        </p:pic>
        <p:pic>
          <p:nvPicPr>
            <p:cNvPr id="142" name="图片 141" descr="ukbench00567.jpg"/>
            <p:cNvPicPr>
              <a:picLocks noChangeAspect="1"/>
            </p:cNvPicPr>
            <p:nvPr/>
          </p:nvPicPr>
          <p:blipFill>
            <a:blip r:embed="rId19" cstate="print"/>
            <a:stretch>
              <a:fillRect/>
            </a:stretch>
          </p:blipFill>
          <p:spPr>
            <a:xfrm>
              <a:off x="4567505" y="5143512"/>
              <a:ext cx="575999" cy="432000"/>
            </a:xfrm>
            <a:prstGeom prst="rect">
              <a:avLst/>
            </a:prstGeom>
          </p:spPr>
        </p:pic>
        <p:pic>
          <p:nvPicPr>
            <p:cNvPr id="136" name="图片 135" descr="ukbench00565.jpg"/>
            <p:cNvPicPr>
              <a:picLocks noChangeAspect="1"/>
            </p:cNvPicPr>
            <p:nvPr/>
          </p:nvPicPr>
          <p:blipFill>
            <a:blip r:embed="rId17" cstate="print"/>
            <a:stretch>
              <a:fillRect/>
            </a:stretch>
          </p:blipFill>
          <p:spPr>
            <a:xfrm>
              <a:off x="2638679" y="5143512"/>
              <a:ext cx="575999" cy="432000"/>
            </a:xfrm>
            <a:prstGeom prst="rect">
              <a:avLst/>
            </a:prstGeom>
          </p:spPr>
        </p:pic>
        <p:grpSp>
          <p:nvGrpSpPr>
            <p:cNvPr id="15" name="组合 151"/>
            <p:cNvGrpSpPr/>
            <p:nvPr/>
          </p:nvGrpSpPr>
          <p:grpSpPr>
            <a:xfrm>
              <a:off x="5214942" y="5357826"/>
              <a:ext cx="343193" cy="54000"/>
              <a:chOff x="5133981" y="5857892"/>
              <a:chExt cx="362034" cy="57235"/>
            </a:xfrm>
          </p:grpSpPr>
          <p:sp>
            <p:nvSpPr>
              <p:cNvPr id="153" name="Oval 64"/>
              <p:cNvSpPr>
                <a:spLocks noChangeAspect="1" noChangeArrowheads="1"/>
              </p:cNvSpPr>
              <p:nvPr/>
            </p:nvSpPr>
            <p:spPr bwMode="auto">
              <a:xfrm>
                <a:off x="5133981" y="5857892"/>
                <a:ext cx="56964" cy="5696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54" name="Oval 64"/>
              <p:cNvSpPr>
                <a:spLocks noChangeAspect="1" noChangeArrowheads="1"/>
              </p:cNvSpPr>
              <p:nvPr/>
            </p:nvSpPr>
            <p:spPr bwMode="auto">
              <a:xfrm>
                <a:off x="52863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155" name="Oval 64"/>
              <p:cNvSpPr>
                <a:spLocks noChangeAspect="1" noChangeArrowheads="1"/>
              </p:cNvSpPr>
              <p:nvPr/>
            </p:nvSpPr>
            <p:spPr bwMode="auto">
              <a:xfrm>
                <a:off x="5438782" y="5857892"/>
                <a:ext cx="57233" cy="57235"/>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grpSp>
      <p:pic>
        <p:nvPicPr>
          <p:cNvPr id="162" name="图片 161" descr="ukbench00542.jpg"/>
          <p:cNvPicPr>
            <a:picLocks noChangeAspect="1"/>
          </p:cNvPicPr>
          <p:nvPr/>
        </p:nvPicPr>
        <p:blipFill>
          <a:blip r:embed="rId7" cstate="print"/>
          <a:stretch>
            <a:fillRect/>
          </a:stretch>
        </p:blipFill>
        <p:spPr>
          <a:xfrm>
            <a:off x="7715272" y="4000504"/>
            <a:ext cx="576000" cy="432000"/>
          </a:xfrm>
          <a:prstGeom prst="rect">
            <a:avLst/>
          </a:prstGeom>
        </p:spPr>
      </p:pic>
      <p:pic>
        <p:nvPicPr>
          <p:cNvPr id="163" name="图片 162" descr="ukbench00542.jpg"/>
          <p:cNvPicPr>
            <a:picLocks noChangeAspect="1"/>
          </p:cNvPicPr>
          <p:nvPr/>
        </p:nvPicPr>
        <p:blipFill>
          <a:blip r:embed="rId7" cstate="print"/>
          <a:stretch>
            <a:fillRect/>
          </a:stretch>
        </p:blipFill>
        <p:spPr>
          <a:xfrm>
            <a:off x="5929322" y="3929066"/>
            <a:ext cx="576000" cy="432000"/>
          </a:xfrm>
          <a:prstGeom prst="rect">
            <a:avLst/>
          </a:prstGeom>
        </p:spPr>
      </p:pic>
      <p:pic>
        <p:nvPicPr>
          <p:cNvPr id="164" name="图片 163" descr="ukbench00543.jpg"/>
          <p:cNvPicPr>
            <a:picLocks noChangeAspect="1"/>
          </p:cNvPicPr>
          <p:nvPr/>
        </p:nvPicPr>
        <p:blipFill>
          <a:blip r:embed="rId8" cstate="print"/>
          <a:stretch>
            <a:fillRect/>
          </a:stretch>
        </p:blipFill>
        <p:spPr>
          <a:xfrm>
            <a:off x="6000760" y="4000504"/>
            <a:ext cx="576000" cy="432000"/>
          </a:xfrm>
          <a:prstGeom prst="rect">
            <a:avLst/>
          </a:prstGeom>
        </p:spPr>
      </p:pic>
      <p:pic>
        <p:nvPicPr>
          <p:cNvPr id="165" name="图片 164" descr="ukbench00541.jpg"/>
          <p:cNvPicPr>
            <a:picLocks noChangeAspect="1"/>
          </p:cNvPicPr>
          <p:nvPr/>
        </p:nvPicPr>
        <p:blipFill>
          <a:blip r:embed="rId6" cstate="print"/>
          <a:stretch>
            <a:fillRect/>
          </a:stretch>
        </p:blipFill>
        <p:spPr>
          <a:xfrm>
            <a:off x="6072198" y="4071942"/>
            <a:ext cx="576000" cy="432000"/>
          </a:xfrm>
          <a:prstGeom prst="rect">
            <a:avLst/>
          </a:prstGeom>
        </p:spPr>
      </p:pic>
      <p:pic>
        <p:nvPicPr>
          <p:cNvPr id="166" name="图片 165" descr="ukbench00021.jpg"/>
          <p:cNvPicPr>
            <a:picLocks noChangeAspect="1"/>
          </p:cNvPicPr>
          <p:nvPr/>
        </p:nvPicPr>
        <p:blipFill>
          <a:blip r:embed="rId10" cstate="print"/>
          <a:stretch>
            <a:fillRect/>
          </a:stretch>
        </p:blipFill>
        <p:spPr>
          <a:xfrm>
            <a:off x="6143636" y="4143380"/>
            <a:ext cx="575999" cy="432000"/>
          </a:xfrm>
          <a:prstGeom prst="rect">
            <a:avLst/>
          </a:prstGeom>
        </p:spPr>
      </p:pic>
      <p:pic>
        <p:nvPicPr>
          <p:cNvPr id="195" name="图片 194" descr="ukbench00542.jpg"/>
          <p:cNvPicPr>
            <a:picLocks noChangeAspect="1"/>
          </p:cNvPicPr>
          <p:nvPr/>
        </p:nvPicPr>
        <p:blipFill>
          <a:blip r:embed="rId7" cstate="print"/>
          <a:stretch>
            <a:fillRect/>
          </a:stretch>
        </p:blipFill>
        <p:spPr>
          <a:xfrm>
            <a:off x="5857884" y="5357826"/>
            <a:ext cx="576000" cy="432000"/>
          </a:xfrm>
          <a:prstGeom prst="rect">
            <a:avLst/>
          </a:prstGeom>
        </p:spPr>
      </p:pic>
      <p:pic>
        <p:nvPicPr>
          <p:cNvPr id="196" name="图片 195" descr="ukbench00543.jpg"/>
          <p:cNvPicPr>
            <a:picLocks noChangeAspect="1"/>
          </p:cNvPicPr>
          <p:nvPr/>
        </p:nvPicPr>
        <p:blipFill>
          <a:blip r:embed="rId8" cstate="print"/>
          <a:stretch>
            <a:fillRect/>
          </a:stretch>
        </p:blipFill>
        <p:spPr>
          <a:xfrm>
            <a:off x="6500826" y="5357826"/>
            <a:ext cx="576000" cy="432000"/>
          </a:xfrm>
          <a:prstGeom prst="rect">
            <a:avLst/>
          </a:prstGeom>
        </p:spPr>
      </p:pic>
      <p:pic>
        <p:nvPicPr>
          <p:cNvPr id="197" name="图片 196" descr="ukbench00541.jpg"/>
          <p:cNvPicPr>
            <a:picLocks noChangeAspect="1"/>
          </p:cNvPicPr>
          <p:nvPr/>
        </p:nvPicPr>
        <p:blipFill>
          <a:blip r:embed="rId6" cstate="print"/>
          <a:stretch>
            <a:fillRect/>
          </a:stretch>
        </p:blipFill>
        <p:spPr>
          <a:xfrm>
            <a:off x="7143768" y="5357826"/>
            <a:ext cx="576000" cy="432000"/>
          </a:xfrm>
          <a:prstGeom prst="rect">
            <a:avLst/>
          </a:prstGeom>
        </p:spPr>
      </p:pic>
      <p:pic>
        <p:nvPicPr>
          <p:cNvPr id="198" name="图片 197" descr="ukbench00543.jpg"/>
          <p:cNvPicPr>
            <a:picLocks noChangeAspect="1"/>
          </p:cNvPicPr>
          <p:nvPr/>
        </p:nvPicPr>
        <p:blipFill>
          <a:blip r:embed="rId8" cstate="print"/>
          <a:stretch>
            <a:fillRect/>
          </a:stretch>
        </p:blipFill>
        <p:spPr>
          <a:xfrm>
            <a:off x="7786710" y="5357826"/>
            <a:ext cx="576000" cy="432000"/>
          </a:xfrm>
          <a:prstGeom prst="rect">
            <a:avLst/>
          </a:prstGeom>
        </p:spPr>
      </p:pic>
      <p:grpSp>
        <p:nvGrpSpPr>
          <p:cNvPr id="16" name="组合 215"/>
          <p:cNvGrpSpPr/>
          <p:nvPr/>
        </p:nvGrpSpPr>
        <p:grpSpPr>
          <a:xfrm>
            <a:off x="3643306" y="3286124"/>
            <a:ext cx="376799" cy="72000"/>
            <a:chOff x="5133981" y="5857892"/>
            <a:chExt cx="376799" cy="72000"/>
          </a:xfrm>
        </p:grpSpPr>
        <p:sp>
          <p:nvSpPr>
            <p:cNvPr id="217" name="Oval 64"/>
            <p:cNvSpPr>
              <a:spLocks noChangeAspect="1" noChangeArrowheads="1"/>
            </p:cNvSpPr>
            <p:nvPr/>
          </p:nvSpPr>
          <p:spPr bwMode="auto">
            <a:xfrm>
              <a:off x="51339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218" name="Oval 64"/>
            <p:cNvSpPr>
              <a:spLocks noChangeAspect="1" noChangeArrowheads="1"/>
            </p:cNvSpPr>
            <p:nvPr/>
          </p:nvSpPr>
          <p:spPr bwMode="auto">
            <a:xfrm>
              <a:off x="52863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sp>
          <p:nvSpPr>
            <p:cNvPr id="230" name="Oval 64"/>
            <p:cNvSpPr>
              <a:spLocks noChangeAspect="1" noChangeArrowheads="1"/>
            </p:cNvSpPr>
            <p:nvPr/>
          </p:nvSpPr>
          <p:spPr bwMode="auto">
            <a:xfrm>
              <a:off x="5438781" y="5857892"/>
              <a:ext cx="71999" cy="72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dirty="0">
                <a:solidFill>
                  <a:schemeClr val="bg1"/>
                </a:solidFill>
                <a:latin typeface="Palatino Linotype" pitchFamily="18" charset="0"/>
                <a:ea typeface="黑体" pitchFamily="2" charset="-122"/>
              </a:endParaRPr>
            </a:p>
          </p:txBody>
        </p:sp>
      </p:grpSp>
      <p:sp>
        <p:nvSpPr>
          <p:cNvPr id="124" name="Rectangle 6"/>
          <p:cNvSpPr>
            <a:spLocks noChangeAspect="1" noChangeArrowheads="1"/>
          </p:cNvSpPr>
          <p:nvPr/>
        </p:nvSpPr>
        <p:spPr bwMode="auto">
          <a:xfrm>
            <a:off x="357158" y="4289468"/>
            <a:ext cx="862550" cy="504477"/>
          </a:xfrm>
          <a:prstGeom prst="rect">
            <a:avLst/>
          </a:prstGeom>
          <a:noFill/>
          <a:ln w="9525">
            <a:noFill/>
            <a:miter lim="800000"/>
            <a:headEnd/>
            <a:tailEnd/>
          </a:ln>
        </p:spPr>
        <p:txBody>
          <a:bodyPr/>
          <a:lstStyle/>
          <a:p>
            <a:pPr algn="ctr">
              <a:spcBef>
                <a:spcPct val="20000"/>
              </a:spcBef>
            </a:pPr>
            <a:r>
              <a:rPr lang="en-US" altLang="zh-CN" sz="1600" b="1" dirty="0">
                <a:solidFill>
                  <a:schemeClr val="bg1"/>
                </a:solidFill>
                <a:latin typeface="Palatino Linotype" pitchFamily="18" charset="0"/>
              </a:rPr>
              <a:t>110111</a:t>
            </a:r>
          </a:p>
        </p:txBody>
      </p:sp>
      <p:sp>
        <p:nvSpPr>
          <p:cNvPr id="127" name="Line 30"/>
          <p:cNvSpPr>
            <a:spLocks noChangeAspect="1" noChangeShapeType="1"/>
          </p:cNvSpPr>
          <p:nvPr/>
        </p:nvSpPr>
        <p:spPr bwMode="auto">
          <a:xfrm rot="16200000" flipH="1">
            <a:off x="285720" y="4293879"/>
            <a:ext cx="0" cy="285752"/>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21" name="矩形 120"/>
          <p:cNvSpPr/>
          <p:nvPr/>
        </p:nvSpPr>
        <p:spPr>
          <a:xfrm>
            <a:off x="1187624" y="3500438"/>
            <a:ext cx="1785950" cy="428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145" name="Rectangle 56"/>
          <p:cNvSpPr>
            <a:spLocks noChangeAspect="1" noChangeArrowheads="1"/>
          </p:cNvSpPr>
          <p:nvPr/>
        </p:nvSpPr>
        <p:spPr bwMode="auto">
          <a:xfrm>
            <a:off x="1643042" y="4602388"/>
            <a:ext cx="4071966" cy="648000"/>
          </a:xfrm>
          <a:prstGeom prst="rect">
            <a:avLst/>
          </a:prstGeom>
          <a:noFill/>
          <a:ln w="38100" algn="ctr">
            <a:solidFill>
              <a:srgbClr val="00B050"/>
            </a:solidFill>
            <a:prstDash val="sysDot"/>
            <a:miter lim="800000"/>
            <a:headEnd/>
            <a:tailEnd/>
          </a:ln>
        </p:spPr>
        <p:txBody>
          <a:bodyPr wrap="none" anchor="ctr"/>
          <a:lstStyle/>
          <a:p>
            <a:pPr eaLnBrk="0" hangingPunct="0"/>
            <a:endParaRPr lang="zh-CN" altLang="zh-CN">
              <a:solidFill>
                <a:schemeClr val="bg1"/>
              </a:solidFill>
              <a:latin typeface="Palatino Linotype" pitchFamily="18" charset="0"/>
              <a:ea typeface="黑体" pitchFamily="49" charset="-122"/>
            </a:endParaRPr>
          </a:p>
        </p:txBody>
      </p:sp>
      <p:sp>
        <p:nvSpPr>
          <p:cNvPr id="146" name="TextBox 145"/>
          <p:cNvSpPr txBox="1"/>
          <p:nvPr/>
        </p:nvSpPr>
        <p:spPr>
          <a:xfrm>
            <a:off x="1285852" y="3519074"/>
            <a:ext cx="1071570" cy="338554"/>
          </a:xfrm>
          <a:prstGeom prst="rect">
            <a:avLst/>
          </a:prstGeom>
          <a:noFill/>
        </p:spPr>
        <p:txBody>
          <a:bodyPr wrap="square" rtlCol="0">
            <a:spAutoFit/>
          </a:bodyPr>
          <a:lstStyle/>
          <a:p>
            <a:r>
              <a:rPr lang="en-US" altLang="zh-CN" sz="1600" dirty="0" smtClean="0">
                <a:solidFill>
                  <a:schemeClr val="bg1"/>
                </a:solidFill>
                <a:latin typeface="Palatino Linotype" pitchFamily="18" charset="0"/>
              </a:rPr>
              <a:t>Key point:</a:t>
            </a:r>
          </a:p>
        </p:txBody>
      </p:sp>
      <p:sp>
        <p:nvSpPr>
          <p:cNvPr id="147" name="TextBox 146"/>
          <p:cNvSpPr txBox="1"/>
          <p:nvPr/>
        </p:nvSpPr>
        <p:spPr>
          <a:xfrm>
            <a:off x="2000232" y="6072206"/>
            <a:ext cx="2308883" cy="338554"/>
          </a:xfrm>
          <a:prstGeom prst="rect">
            <a:avLst/>
          </a:prstGeom>
          <a:noFill/>
        </p:spPr>
        <p:txBody>
          <a:bodyPr wrap="square">
            <a:spAutoFit/>
          </a:bodyPr>
          <a:lstStyle/>
          <a:p>
            <a:pPr fontAlgn="auto">
              <a:spcBef>
                <a:spcPts val="0"/>
              </a:spcBef>
              <a:spcAft>
                <a:spcPts val="0"/>
              </a:spcAft>
              <a:defRPr/>
            </a:pPr>
            <a:r>
              <a:rPr lang="en-US" altLang="zh-CN" sz="1600" kern="0" dirty="0" smtClean="0">
                <a:solidFill>
                  <a:schemeClr val="bg1"/>
                </a:solidFill>
                <a:latin typeface="Palatino Linotype" pitchFamily="18" charset="0"/>
                <a:ea typeface="黑体" pitchFamily="2" charset="-122"/>
              </a:rPr>
              <a:t>Simple hash </a:t>
            </a:r>
            <a:r>
              <a:rPr lang="en-US" altLang="zh-CN" sz="1600" kern="0" dirty="0">
                <a:solidFill>
                  <a:schemeClr val="bg1"/>
                </a:solidFill>
                <a:latin typeface="Palatino Linotype" pitchFamily="18" charset="0"/>
                <a:ea typeface="黑体" pitchFamily="2" charset="-122"/>
              </a:rPr>
              <a:t>table</a:t>
            </a:r>
            <a:endParaRPr lang="zh-CN" altLang="en-US" sz="1600" kern="0" dirty="0">
              <a:solidFill>
                <a:schemeClr val="bg1"/>
              </a:solidFill>
              <a:latin typeface="Palatino Linotype" pitchFamily="18" charset="0"/>
              <a:ea typeface="黑体" pitchFamily="2" charset="-122"/>
            </a:endParaRPr>
          </a:p>
        </p:txBody>
      </p:sp>
      <p:graphicFrame>
        <p:nvGraphicFramePr>
          <p:cNvPr id="162820" name="Object 4"/>
          <p:cNvGraphicFramePr>
            <a:graphicFrameLocks noChangeAspect="1"/>
          </p:cNvGraphicFramePr>
          <p:nvPr>
            <p:extLst>
              <p:ext uri="{D42A27DB-BD31-4B8C-83A1-F6EECF244321}">
                <p14:modId xmlns:p14="http://schemas.microsoft.com/office/powerpoint/2010/main" val="1585241606"/>
              </p:ext>
            </p:extLst>
          </p:nvPr>
        </p:nvGraphicFramePr>
        <p:xfrm>
          <a:off x="2339752" y="3573016"/>
          <a:ext cx="508000" cy="255587"/>
        </p:xfrm>
        <a:graphic>
          <a:graphicData uri="http://schemas.openxmlformats.org/presentationml/2006/ole">
            <mc:AlternateContent xmlns:mc="http://schemas.openxmlformats.org/markup-compatibility/2006">
              <mc:Choice xmlns:v="urn:schemas-microsoft-com:vml" Requires="v">
                <p:oleObj spid="_x0000_s162868" name="Equation" r:id="rId31" imgW="507960" imgH="241200" progId="Equation.DSMT4">
                  <p:embed/>
                </p:oleObj>
              </mc:Choice>
              <mc:Fallback>
                <p:oleObj name="Equation" r:id="rId31" imgW="507960" imgH="241200" progId="Equation.DSMT4">
                  <p:embed/>
                  <p:pic>
                    <p:nvPicPr>
                      <p:cNvPr id="0" name="Picture 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339752" y="3573016"/>
                        <a:ext cx="508000" cy="2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 name="TextBox 137"/>
          <p:cNvSpPr txBox="1"/>
          <p:nvPr/>
        </p:nvSpPr>
        <p:spPr>
          <a:xfrm>
            <a:off x="928662" y="5286388"/>
            <a:ext cx="714380" cy="307777"/>
          </a:xfrm>
          <a:prstGeom prst="rect">
            <a:avLst/>
          </a:prstGeom>
          <a:solidFill>
            <a:schemeClr val="tx1"/>
          </a:solidFill>
          <a:ln>
            <a:noFill/>
          </a:ln>
        </p:spPr>
        <p:txBody>
          <a:bodyPr wrap="square" rtlCol="0">
            <a:spAutoFit/>
          </a:bodyPr>
          <a:lstStyle/>
          <a:p>
            <a:r>
              <a:rPr lang="en-US" altLang="zh-CN" sz="1400" b="1" dirty="0" smtClean="0">
                <a:solidFill>
                  <a:schemeClr val="bg1"/>
                </a:solidFill>
                <a:latin typeface="Palatino Linotype" pitchFamily="18" charset="0"/>
              </a:rPr>
              <a:t>XOR</a:t>
            </a:r>
          </a:p>
        </p:txBody>
      </p:sp>
      <p:sp>
        <p:nvSpPr>
          <p:cNvPr id="126" name="矩形 125"/>
          <p:cNvSpPr/>
          <p:nvPr/>
        </p:nvSpPr>
        <p:spPr>
          <a:xfrm>
            <a:off x="928662" y="5286388"/>
            <a:ext cx="642942" cy="2857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tretch>
            <a:fillRect/>
          </a:stretch>
        </p:blipFill>
        <p:spPr bwMode="auto">
          <a:xfrm>
            <a:off x="4932165" y="1211826"/>
            <a:ext cx="3665483" cy="5007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a:blip r:embed="rId4"/>
          <a:stretch>
            <a:fillRect/>
          </a:stretch>
        </p:blipFill>
        <p:spPr bwMode="auto">
          <a:xfrm>
            <a:off x="514477" y="1201011"/>
            <a:ext cx="3675183"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8" name="矩形标注 7"/>
          <p:cNvSpPr/>
          <p:nvPr/>
        </p:nvSpPr>
        <p:spPr bwMode="auto">
          <a:xfrm>
            <a:off x="2330050" y="5143512"/>
            <a:ext cx="1741884" cy="483376"/>
          </a:xfrm>
          <a:prstGeom prst="wedgeRectCallout">
            <a:avLst/>
          </a:prstGeom>
          <a:solidFill>
            <a:schemeClr val="lt1">
              <a:alpha val="0"/>
            </a:schemeClr>
          </a:solidFill>
          <a:ln>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9" name="TextBox 8"/>
          <p:cNvSpPr txBox="1"/>
          <p:nvPr/>
        </p:nvSpPr>
        <p:spPr>
          <a:xfrm>
            <a:off x="552798" y="3751956"/>
            <a:ext cx="4105881" cy="1077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CN" sz="1600" dirty="0" smtClean="0">
                <a:latin typeface="Palatino Linotype" pitchFamily="18" charset="0"/>
              </a:rPr>
              <a:t>The director of DMVV, Shih-Fu Chang: They have </a:t>
            </a:r>
            <a:r>
              <a:rPr lang="en-US" altLang="zh-CN" sz="1600" dirty="0" smtClean="0">
                <a:solidFill>
                  <a:srgbClr val="FFC000"/>
                </a:solidFill>
                <a:latin typeface="Palatino Linotype" pitchFamily="18" charset="0"/>
              </a:rPr>
              <a:t>constant query time</a:t>
            </a:r>
            <a:r>
              <a:rPr lang="en-US" altLang="zh-CN" sz="1600" dirty="0" smtClean="0">
                <a:latin typeface="Palatino Linotype" pitchFamily="18" charset="0"/>
              </a:rPr>
              <a:t> and also need </a:t>
            </a:r>
            <a:r>
              <a:rPr lang="en-US" altLang="zh-CN" sz="1600" dirty="0" smtClean="0">
                <a:solidFill>
                  <a:srgbClr val="FFC000"/>
                </a:solidFill>
                <a:latin typeface="Palatino Linotype" pitchFamily="18" charset="0"/>
              </a:rPr>
              <a:t>sub-</a:t>
            </a:r>
            <a:r>
              <a:rPr lang="en-US" altLang="zh-CN" sz="1600" dirty="0" err="1" smtClean="0">
                <a:solidFill>
                  <a:srgbClr val="FFC000"/>
                </a:solidFill>
                <a:latin typeface="Palatino Linotype" pitchFamily="18" charset="0"/>
              </a:rPr>
              <a:t>stantially</a:t>
            </a:r>
            <a:r>
              <a:rPr lang="en-US" altLang="zh-CN" sz="1600" dirty="0" smtClean="0">
                <a:solidFill>
                  <a:srgbClr val="FFC000"/>
                </a:solidFill>
                <a:latin typeface="Palatino Linotype" pitchFamily="18" charset="0"/>
              </a:rPr>
              <a:t> reduced storage </a:t>
            </a:r>
            <a:r>
              <a:rPr lang="en-US" altLang="zh-CN" sz="1600" dirty="0" smtClean="0">
                <a:latin typeface="Palatino Linotype" pitchFamily="18" charset="0"/>
              </a:rPr>
              <a:t>as they usually store only compact codes. TPAMI, 2012.</a:t>
            </a:r>
            <a:endParaRPr lang="zh-CN" altLang="en-US" sz="1600" dirty="0">
              <a:latin typeface="Palatino Linotype" pitchFamily="18" charset="0"/>
            </a:endParaRPr>
          </a:p>
        </p:txBody>
      </p:sp>
      <p:pic>
        <p:nvPicPr>
          <p:cNvPr id="10" name="Picture 4"/>
          <p:cNvPicPr>
            <a:picLocks noChangeAspect="1" noChangeArrowheads="1"/>
          </p:cNvPicPr>
          <p:nvPr/>
        </p:nvPicPr>
        <p:blipFill>
          <a:blip r:embed="rId5" cstate="print"/>
          <a:stretch>
            <a:fillRect/>
          </a:stretch>
        </p:blipFill>
        <p:spPr bwMode="auto">
          <a:xfrm>
            <a:off x="3403284" y="2214554"/>
            <a:ext cx="123444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标注 10"/>
          <p:cNvSpPr/>
          <p:nvPr/>
        </p:nvSpPr>
        <p:spPr bwMode="auto">
          <a:xfrm>
            <a:off x="5060564" y="3786190"/>
            <a:ext cx="1704342" cy="642942"/>
          </a:xfrm>
          <a:prstGeom prst="wedgeRectCallout">
            <a:avLst/>
          </a:prstGeom>
          <a:solidFill>
            <a:schemeClr val="lt1">
              <a:alpha val="0"/>
            </a:schemeClr>
          </a:solidFill>
          <a:ln>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2" name="TextBox 11"/>
          <p:cNvSpPr txBox="1"/>
          <p:nvPr/>
        </p:nvSpPr>
        <p:spPr>
          <a:xfrm>
            <a:off x="5004198" y="4586125"/>
            <a:ext cx="3889782"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fontAlgn="ctr"/>
            <a:r>
              <a:rPr lang="en-US" altLang="zh-CN" sz="1600" dirty="0" smtClean="0">
                <a:latin typeface="Palatino Linotype" pitchFamily="18" charset="0"/>
              </a:rPr>
              <a:t>The leader of </a:t>
            </a:r>
            <a:r>
              <a:rPr lang="en-US" sz="1600" dirty="0" smtClean="0">
                <a:latin typeface="Palatino Linotype" pitchFamily="18" charset="0"/>
              </a:rPr>
              <a:t>UT-ACVG, Kristen </a:t>
            </a:r>
            <a:r>
              <a:rPr lang="en-US" altLang="zh-CN" sz="1600" dirty="0" smtClean="0">
                <a:latin typeface="Palatino Linotype" pitchFamily="18" charset="0"/>
              </a:rPr>
              <a:t>Grauman, To make large-scale search practical, vision researchers have recently explored </a:t>
            </a:r>
            <a:r>
              <a:rPr lang="en-US" altLang="zh-CN" sz="1600" dirty="0" err="1" smtClean="0">
                <a:solidFill>
                  <a:srgbClr val="FFC000"/>
                </a:solidFill>
                <a:latin typeface="Palatino Linotype" pitchFamily="18" charset="0"/>
              </a:rPr>
              <a:t>approxi</a:t>
            </a:r>
            <a:r>
              <a:rPr lang="en-US" altLang="zh-CN" sz="1600" dirty="0" smtClean="0">
                <a:solidFill>
                  <a:srgbClr val="FFC000"/>
                </a:solidFill>
                <a:latin typeface="Palatino Linotype" pitchFamily="18" charset="0"/>
              </a:rPr>
              <a:t>-mate similarity search techniques</a:t>
            </a:r>
            <a:r>
              <a:rPr lang="en-US" altLang="zh-CN" sz="1600" dirty="0" smtClean="0">
                <a:latin typeface="Palatino Linotype" pitchFamily="18" charset="0"/>
              </a:rPr>
              <a:t>. TPAMI, 2012.</a:t>
            </a:r>
            <a:endParaRPr lang="en-US" altLang="zh-CN" sz="1600" dirty="0">
              <a:latin typeface="Palatino Linotype" pitchFamily="18" charset="0"/>
            </a:endParaRPr>
          </a:p>
        </p:txBody>
      </p:sp>
      <p:pic>
        <p:nvPicPr>
          <p:cNvPr id="13" name="Picture 4" descr="d:\PROGRA~1\360\360se\360se6\USERDA~1\Temp\progra1.jpg"/>
          <p:cNvPicPr>
            <a:picLocks noChangeAspect="1" noChangeArrowheads="1"/>
          </p:cNvPicPr>
          <p:nvPr/>
        </p:nvPicPr>
        <p:blipFill>
          <a:blip r:embed="rId6"/>
          <a:stretch>
            <a:fillRect/>
          </a:stretch>
        </p:blipFill>
        <p:spPr bwMode="auto">
          <a:xfrm>
            <a:off x="7698448" y="3071810"/>
            <a:ext cx="1195532" cy="150637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标注 15"/>
          <p:cNvSpPr/>
          <p:nvPr/>
        </p:nvSpPr>
        <p:spPr bwMode="auto">
          <a:xfrm>
            <a:off x="5214942" y="2000240"/>
            <a:ext cx="3071834" cy="214314"/>
          </a:xfrm>
          <a:prstGeom prst="wedgeRectCallout">
            <a:avLst/>
          </a:prstGeom>
          <a:solidFill>
            <a:schemeClr val="lt1">
              <a:alpha val="0"/>
            </a:schemeClr>
          </a:solidFill>
          <a:ln>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7" name="Rectangle 2"/>
          <p:cNvSpPr>
            <a:spLocks noGrp="1" noChangeArrowheads="1"/>
          </p:cNvSpPr>
          <p:nvPr>
            <p:ph type="title" idx="4294967295"/>
          </p:nvPr>
        </p:nvSpPr>
        <p:spPr>
          <a:xfrm>
            <a:off x="0" y="1"/>
            <a:ext cx="8928100" cy="1000108"/>
          </a:xfrm>
        </p:spPr>
        <p:txBody>
          <a:bodyPr/>
          <a:lstStyle/>
          <a:p>
            <a:r>
              <a:rPr lang="en-US" altLang="zh-CN" dirty="0" smtClean="0">
                <a:solidFill>
                  <a:schemeClr val="tx1"/>
                </a:solidFill>
                <a:ea typeface="宋体" pitchFamily="2" charset="-122"/>
              </a:rPr>
              <a:t>Two of the Representative</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pPr eaLnBrk="1" hangingPunct="1"/>
            <a:r>
              <a:rPr lang="en-GB" altLang="en-US"/>
              <a:t>Roadmap</a:t>
            </a:r>
            <a:endParaRPr lang="zh-CN" altLang="en-US">
              <a:ea typeface="宋体" pitchFamily="2" charset="-122"/>
            </a:endParaRPr>
          </a:p>
        </p:txBody>
      </p:sp>
      <p:sp>
        <p:nvSpPr>
          <p:cNvPr id="32771" name="Rectangle 3"/>
          <p:cNvSpPr>
            <a:spLocks noGrp="1" noChangeArrowheads="1"/>
          </p:cNvSpPr>
          <p:nvPr>
            <p:ph type="body" orient="vert" idx="4294967295"/>
          </p:nvPr>
        </p:nvSpPr>
        <p:spPr>
          <a:xfrm>
            <a:off x="0" y="1123950"/>
            <a:ext cx="8928100" cy="5257800"/>
          </a:xfrm>
        </p:spPr>
        <p:txBody>
          <a:bodyPr/>
          <a:lstStyle/>
          <a:p>
            <a:pPr eaLnBrk="1" hangingPunct="1">
              <a:lnSpc>
                <a:spcPts val="1100"/>
              </a:lnSpc>
            </a:pPr>
            <a:endParaRPr lang="en-US" dirty="0">
              <a:ea typeface="宋体" pitchFamily="2" charset="-122"/>
            </a:endParaRPr>
          </a:p>
          <a:p>
            <a:pPr eaLnBrk="1" hangingPunct="1"/>
            <a:r>
              <a:rPr lang="en-US" dirty="0" smtClean="0">
                <a:solidFill>
                  <a:srgbClr val="103A84"/>
                </a:solidFill>
                <a:ea typeface="宋体" pitchFamily="2" charset="-122"/>
              </a:rPr>
              <a:t>Overview</a:t>
            </a:r>
            <a:endParaRPr lang="en-US" dirty="0">
              <a:ea typeface="宋体" pitchFamily="2" charset="-122"/>
            </a:endParaRPr>
          </a:p>
          <a:p>
            <a:pPr eaLnBrk="1" hangingPunct="1">
              <a:lnSpc>
                <a:spcPts val="1100"/>
              </a:lnSpc>
              <a:buFont typeface="Wingdings" pitchFamily="2" charset="2"/>
              <a:buNone/>
            </a:pPr>
            <a:endParaRPr lang="en-US" dirty="0">
              <a:ea typeface="宋体" pitchFamily="2" charset="-122"/>
            </a:endParaRPr>
          </a:p>
          <a:p>
            <a:pPr eaLnBrk="1" hangingPunct="1"/>
            <a:r>
              <a:rPr lang="en-US" dirty="0">
                <a:ea typeface="宋体" pitchFamily="2" charset="-122"/>
              </a:rPr>
              <a:t>Method</a:t>
            </a:r>
          </a:p>
          <a:p>
            <a:pPr eaLnBrk="1" hangingPunct="1">
              <a:lnSpc>
                <a:spcPts val="1100"/>
              </a:lnSpc>
            </a:pPr>
            <a:endParaRPr lang="en-US" dirty="0">
              <a:ea typeface="宋体" pitchFamily="2" charset="-122"/>
            </a:endParaRPr>
          </a:p>
          <a:p>
            <a:pPr eaLnBrk="1" hangingPunct="1"/>
            <a:r>
              <a:rPr lang="en-US" dirty="0">
                <a:ea typeface="宋体" pitchFamily="2" charset="-122"/>
              </a:rPr>
              <a:t>Experiments</a:t>
            </a:r>
          </a:p>
          <a:p>
            <a:pPr eaLnBrk="1" hangingPunct="1">
              <a:lnSpc>
                <a:spcPts val="1100"/>
              </a:lnSpc>
            </a:pPr>
            <a:endParaRPr lang="en-US" dirty="0">
              <a:ea typeface="宋体" pitchFamily="2" charset="-122"/>
            </a:endParaRPr>
          </a:p>
          <a:p>
            <a:pPr eaLnBrk="1" hangingPunct="1"/>
            <a:r>
              <a:rPr lang="en-US" dirty="0" smtClean="0">
                <a:ea typeface="宋体" pitchFamily="2" charset="-122"/>
              </a:rPr>
              <a:t>Summary</a:t>
            </a:r>
            <a:endParaRPr lang="en-US" dirty="0">
              <a:ea typeface="宋体" pitchFamily="2" charset="-122"/>
            </a:endParaRPr>
          </a:p>
          <a:p>
            <a:pPr eaLnBrk="1" hangingPunct="1">
              <a:lnSpc>
                <a:spcPts val="1100"/>
              </a:lnSpc>
              <a:buFont typeface="Wingdings" pitchFamily="2" charset="2"/>
              <a:buNone/>
            </a:pPr>
            <a:endParaRPr lang="en-US" dirty="0">
              <a:ea typeface="宋体" pitchFamily="2" charset="-122"/>
            </a:endParaRPr>
          </a:p>
        </p:txBody>
      </p:sp>
      <p:pic>
        <p:nvPicPr>
          <p:cNvPr id="32772" name="Picture 4"/>
          <p:cNvPicPr>
            <a:picLocks noChangeAspect="1" noChangeArrowheads="1"/>
          </p:cNvPicPr>
          <p:nvPr/>
        </p:nvPicPr>
        <p:blipFill>
          <a:blip r:embed="rId4"/>
          <a:srcRect/>
          <a:stretch>
            <a:fillRect/>
          </a:stretch>
        </p:blipFill>
        <p:spPr bwMode="auto">
          <a:xfrm>
            <a:off x="2071688" y="2071688"/>
            <a:ext cx="542925" cy="647700"/>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2771">
                                            <p:txEl>
                                              <p:pRg st="1" end="1"/>
                                            </p:txEl>
                                          </p:spTgt>
                                        </p:tgtEl>
                                        <p:attrNameLst>
                                          <p:attrName>style.opacity</p:attrName>
                                        </p:attrNameLst>
                                      </p:cBhvr>
                                      <p:to>
                                        <p:strVal val="0.5"/>
                                      </p:to>
                                    </p:set>
                                    <p:animEffect filter="image" prLst="opacity: 0.5">
                                      <p:cBhvr rctx="IE">
                                        <p:cTn id="7" dur="indefinite"/>
                                        <p:tgtEl>
                                          <p:spTgt spid="32771">
                                            <p:txEl>
                                              <p:pRg st="1" end="1"/>
                                            </p:txEl>
                                          </p:spTgt>
                                        </p:tgtEl>
                                      </p:cBhvr>
                                    </p:animEffect>
                                  </p:childTnLst>
                                </p:cTn>
                              </p:par>
                              <p:par>
                                <p:cTn id="8" presetID="9" presetClass="emph" presetSubtype="0" nodeType="withEffect">
                                  <p:stCondLst>
                                    <p:cond delay="0"/>
                                  </p:stCondLst>
                                  <p:childTnLst>
                                    <p:set>
                                      <p:cBhvr rctx="PPT">
                                        <p:cTn id="9" dur="indefinite"/>
                                        <p:tgtEl>
                                          <p:spTgt spid="32771">
                                            <p:txEl>
                                              <p:pRg st="5" end="5"/>
                                            </p:txEl>
                                          </p:spTgt>
                                        </p:tgtEl>
                                        <p:attrNameLst>
                                          <p:attrName>style.opacity</p:attrName>
                                        </p:attrNameLst>
                                      </p:cBhvr>
                                      <p:to>
                                        <p:strVal val="0.5"/>
                                      </p:to>
                                    </p:set>
                                    <p:animEffect filter="image" prLst="opacity: 0.5">
                                      <p:cBhvr rctx="IE">
                                        <p:cTn id="10" dur="indefinite"/>
                                        <p:tgtEl>
                                          <p:spTgt spid="32771">
                                            <p:txEl>
                                              <p:pRg st="5" end="5"/>
                                            </p:txEl>
                                          </p:spTgt>
                                        </p:tgtEl>
                                      </p:cBhvr>
                                    </p:animEffect>
                                  </p:childTnLst>
                                </p:cTn>
                              </p:par>
                              <p:par>
                                <p:cTn id="11" presetID="9" presetClass="emph" presetSubtype="0" nodeType="withEffect">
                                  <p:stCondLst>
                                    <p:cond delay="0"/>
                                  </p:stCondLst>
                                  <p:childTnLst>
                                    <p:set>
                                      <p:cBhvr rctx="PPT">
                                        <p:cTn id="12" dur="indefinite"/>
                                        <p:tgtEl>
                                          <p:spTgt spid="32771">
                                            <p:txEl>
                                              <p:pRg st="7" end="7"/>
                                            </p:txEl>
                                          </p:spTgt>
                                        </p:tgtEl>
                                        <p:attrNameLst>
                                          <p:attrName>style.opacity</p:attrName>
                                        </p:attrNameLst>
                                      </p:cBhvr>
                                      <p:to>
                                        <p:strVal val="0.5"/>
                                      </p:to>
                                    </p:set>
                                    <p:animEffect filter="image" prLst="opacity: 0.5">
                                      <p:cBhvr rctx="IE">
                                        <p:cTn id="13" dur="indefinite"/>
                                        <p:tgtEl>
                                          <p:spTgt spid="327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lstStyle/>
          <a:p>
            <a:pPr eaLnBrk="1" hangingPunct="1"/>
            <a:r>
              <a:rPr lang="en-GB" altLang="en-US" dirty="0"/>
              <a:t>Roadmap</a:t>
            </a:r>
            <a:endParaRPr lang="zh-CN" altLang="en-US" dirty="0">
              <a:ea typeface="宋体" pitchFamily="2" charset="-122"/>
            </a:endParaRPr>
          </a:p>
        </p:txBody>
      </p:sp>
      <p:sp>
        <p:nvSpPr>
          <p:cNvPr id="8195" name="Rectangle 3"/>
          <p:cNvSpPr>
            <a:spLocks noGrp="1" noChangeArrowheads="1"/>
          </p:cNvSpPr>
          <p:nvPr>
            <p:ph type="body" orient="vert" idx="4294967295"/>
          </p:nvPr>
        </p:nvSpPr>
        <p:spPr/>
        <p:txBody>
          <a:bodyPr/>
          <a:lstStyle/>
          <a:p>
            <a:pPr eaLnBrk="1" hangingPunct="1">
              <a:lnSpc>
                <a:spcPts val="1100"/>
              </a:lnSpc>
            </a:pPr>
            <a:endParaRPr lang="en-US" dirty="0">
              <a:ea typeface="宋体" pitchFamily="2" charset="-122"/>
            </a:endParaRPr>
          </a:p>
          <a:p>
            <a:pPr eaLnBrk="1" hangingPunct="1"/>
            <a:r>
              <a:rPr lang="en-US" dirty="0" smtClean="0">
                <a:solidFill>
                  <a:srgbClr val="103A84"/>
                </a:solidFill>
                <a:ea typeface="宋体" pitchFamily="2" charset="-122"/>
              </a:rPr>
              <a:t>Overview</a:t>
            </a:r>
          </a:p>
          <a:p>
            <a:pPr eaLnBrk="1" hangingPunct="1">
              <a:lnSpc>
                <a:spcPts val="1100"/>
              </a:lnSpc>
            </a:pPr>
            <a:endParaRPr lang="en-US" dirty="0">
              <a:ea typeface="宋体" pitchFamily="2" charset="-122"/>
            </a:endParaRPr>
          </a:p>
          <a:p>
            <a:pPr eaLnBrk="1" hangingPunct="1"/>
            <a:r>
              <a:rPr lang="en-US" dirty="0">
                <a:ea typeface="宋体" pitchFamily="2" charset="-122"/>
              </a:rPr>
              <a:t>Method</a:t>
            </a:r>
          </a:p>
          <a:p>
            <a:pPr eaLnBrk="1" hangingPunct="1">
              <a:lnSpc>
                <a:spcPts val="1100"/>
              </a:lnSpc>
            </a:pPr>
            <a:endParaRPr lang="en-US" dirty="0">
              <a:ea typeface="宋体" pitchFamily="2" charset="-122"/>
            </a:endParaRPr>
          </a:p>
          <a:p>
            <a:pPr eaLnBrk="1" hangingPunct="1"/>
            <a:r>
              <a:rPr lang="en-US" dirty="0">
                <a:ea typeface="宋体" pitchFamily="2" charset="-122"/>
              </a:rPr>
              <a:t>Experiments</a:t>
            </a:r>
          </a:p>
          <a:p>
            <a:pPr eaLnBrk="1" hangingPunct="1">
              <a:lnSpc>
                <a:spcPts val="1100"/>
              </a:lnSpc>
            </a:pPr>
            <a:endParaRPr lang="en-US" dirty="0" smtClean="0">
              <a:ea typeface="宋体" pitchFamily="2" charset="-122"/>
            </a:endParaRPr>
          </a:p>
          <a:p>
            <a:pPr eaLnBrk="1" hangingPunct="1">
              <a:lnSpc>
                <a:spcPts val="1100"/>
              </a:lnSpc>
            </a:pPr>
            <a:endParaRPr lang="en-US" dirty="0" smtClean="0">
              <a:ea typeface="宋体" pitchFamily="2" charset="-122"/>
            </a:endParaRPr>
          </a:p>
          <a:p>
            <a:pPr eaLnBrk="1" hangingPunct="1">
              <a:lnSpc>
                <a:spcPts val="1100"/>
              </a:lnSpc>
            </a:pPr>
            <a:r>
              <a:rPr lang="en-US" dirty="0" smtClean="0">
                <a:ea typeface="宋体" pitchFamily="2" charset="-122"/>
              </a:rPr>
              <a:t>Summary</a:t>
            </a:r>
            <a:endParaRPr lang="en-US" dirty="0">
              <a:ea typeface="宋体" pitchFamily="2" charset="-122"/>
            </a:endParaRPr>
          </a:p>
        </p:txBody>
      </p:sp>
      <p:pic>
        <p:nvPicPr>
          <p:cNvPr id="8196" name="Picture 4"/>
          <p:cNvPicPr>
            <a:picLocks noChangeAspect="1" noChangeArrowheads="1"/>
          </p:cNvPicPr>
          <p:nvPr/>
        </p:nvPicPr>
        <p:blipFill>
          <a:blip r:embed="rId4"/>
          <a:srcRect/>
          <a:stretch>
            <a:fillRect/>
          </a:stretch>
        </p:blipFill>
        <p:spPr bwMode="auto">
          <a:xfrm>
            <a:off x="3000375" y="1357313"/>
            <a:ext cx="542925" cy="647700"/>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8195">
                                            <p:txEl>
                                              <p:pRg st="3" end="3"/>
                                            </p:txEl>
                                          </p:spTgt>
                                        </p:tgtEl>
                                        <p:attrNameLst>
                                          <p:attrName>style.opacity</p:attrName>
                                        </p:attrNameLst>
                                      </p:cBhvr>
                                      <p:to>
                                        <p:strVal val="0.5"/>
                                      </p:to>
                                    </p:set>
                                    <p:animEffect filter="image" prLst="opacity: 0.5">
                                      <p:cBhvr rctx="IE">
                                        <p:cTn id="7" dur="indefinite"/>
                                        <p:tgtEl>
                                          <p:spTgt spid="8195">
                                            <p:txEl>
                                              <p:pRg st="3" end="3"/>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8196"/>
                                        </p:tgtEl>
                                        <p:attrNameLst>
                                          <p:attrName>style.visibility</p:attrName>
                                        </p:attrNameLst>
                                      </p:cBhvr>
                                      <p:to>
                                        <p:strVal val="visible"/>
                                      </p:to>
                                    </p:set>
                                  </p:childTnLst>
                                </p:cTn>
                              </p:par>
                              <p:par>
                                <p:cTn id="10" presetID="9" presetClass="emph" presetSubtype="0" nodeType="withEffect">
                                  <p:stCondLst>
                                    <p:cond delay="0"/>
                                  </p:stCondLst>
                                  <p:childTnLst>
                                    <p:set>
                                      <p:cBhvr rctx="PPT">
                                        <p:cTn id="11" dur="indefinite"/>
                                        <p:tgtEl>
                                          <p:spTgt spid="8195">
                                            <p:txEl>
                                              <p:pRg st="5" end="5"/>
                                            </p:txEl>
                                          </p:spTgt>
                                        </p:tgtEl>
                                        <p:attrNameLst>
                                          <p:attrName>style.opacity</p:attrName>
                                        </p:attrNameLst>
                                      </p:cBhvr>
                                      <p:to>
                                        <p:strVal val="0.5"/>
                                      </p:to>
                                    </p:set>
                                    <p:animEffect filter="image" prLst="opacity: 0.5">
                                      <p:cBhvr rctx="IE">
                                        <p:cTn id="12" dur="indefinite"/>
                                        <p:tgtEl>
                                          <p:spTgt spid="8195">
                                            <p:txEl>
                                              <p:pRg st="5" end="5"/>
                                            </p:txEl>
                                          </p:spTgt>
                                        </p:tgtEl>
                                      </p:cBhvr>
                                    </p:animEffect>
                                  </p:childTnLst>
                                </p:cTn>
                              </p:par>
                              <p:par>
                                <p:cTn id="13" presetID="9" presetClass="emph" presetSubtype="0" nodeType="withEffect">
                                  <p:stCondLst>
                                    <p:cond delay="0"/>
                                  </p:stCondLst>
                                  <p:childTnLst>
                                    <p:set>
                                      <p:cBhvr rctx="PPT">
                                        <p:cTn id="14" dur="indefinite"/>
                                        <p:tgtEl>
                                          <p:spTgt spid="8195">
                                            <p:txEl>
                                              <p:pRg st="8" end="8"/>
                                            </p:txEl>
                                          </p:spTgt>
                                        </p:tgtEl>
                                        <p:attrNameLst>
                                          <p:attrName>style.opacity</p:attrName>
                                        </p:attrNameLst>
                                      </p:cBhvr>
                                      <p:to>
                                        <p:strVal val="0.5"/>
                                      </p:to>
                                    </p:set>
                                    <p:animEffect filter="image" prLst="opacity: 0.5">
                                      <p:cBhvr rctx="IE">
                                        <p:cTn id="15" dur="indefinite"/>
                                        <p:tgtEl>
                                          <p:spTgt spid="8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950174120"/>
              </p:ext>
            </p:extLst>
          </p:nvPr>
        </p:nvGraphicFramePr>
        <p:xfrm>
          <a:off x="0" y="1071546"/>
          <a:ext cx="9143999" cy="5377112"/>
        </p:xfrm>
        <a:graphic>
          <a:graphicData uri="http://schemas.openxmlformats.org/drawingml/2006/table">
            <a:tbl>
              <a:tblPr firstRow="1" bandRow="1">
                <a:tableStyleId>{5C22544A-7EE6-4342-B048-85BDC9FD1C3A}</a:tableStyleId>
              </a:tblPr>
              <a:tblGrid>
                <a:gridCol w="2329103"/>
                <a:gridCol w="2374521"/>
                <a:gridCol w="2111233"/>
                <a:gridCol w="2329142"/>
              </a:tblGrid>
              <a:tr h="622232">
                <a:tc>
                  <a:txBody>
                    <a:bodyPr/>
                    <a:lstStyle/>
                    <a:p>
                      <a:pPr algn="ctr"/>
                      <a:r>
                        <a:rPr lang="en-US" altLang="zh-CN" dirty="0" smtClean="0">
                          <a:latin typeface="Palatino Linotype" pitchFamily="18" charset="0"/>
                        </a:rPr>
                        <a:t>Projection</a:t>
                      </a:r>
                      <a:endParaRPr lang="zh-CN" altLang="en-US" dirty="0">
                        <a:latin typeface="Palatino Linotype" pitchFamily="18" charset="0"/>
                      </a:endParaRPr>
                    </a:p>
                  </a:txBody>
                  <a:tcPr/>
                </a:tc>
                <a:tc>
                  <a:txBody>
                    <a:bodyPr/>
                    <a:lstStyle/>
                    <a:p>
                      <a:pPr algn="ctr"/>
                      <a:r>
                        <a:rPr lang="en-US" altLang="zh-CN" dirty="0" smtClean="0">
                          <a:latin typeface="Palatino Linotype" pitchFamily="18" charset="0"/>
                        </a:rPr>
                        <a:t>Learning</a:t>
                      </a:r>
                      <a:r>
                        <a:rPr lang="en-US" altLang="zh-CN" baseline="0" dirty="0" smtClean="0">
                          <a:latin typeface="Palatino Linotype" pitchFamily="18" charset="0"/>
                        </a:rPr>
                        <a:t> paradigm</a:t>
                      </a:r>
                      <a:endParaRPr lang="zh-CN" altLang="en-US" dirty="0">
                        <a:latin typeface="Palatino Linotype" pitchFamily="18" charset="0"/>
                      </a:endParaRPr>
                    </a:p>
                  </a:txBody>
                  <a:tcPr/>
                </a:tc>
                <a:tc>
                  <a:txBody>
                    <a:bodyPr/>
                    <a:lstStyle/>
                    <a:p>
                      <a:pPr algn="ctr"/>
                      <a:r>
                        <a:rPr lang="en-US" altLang="zh-CN" dirty="0" smtClean="0">
                          <a:latin typeface="Palatino Linotype" pitchFamily="18" charset="0"/>
                        </a:rPr>
                        <a:t>Method</a:t>
                      </a:r>
                      <a:endParaRPr lang="zh-CN" altLang="en-US" dirty="0">
                        <a:latin typeface="Palatino Linotype" pitchFamily="18" charset="0"/>
                      </a:endParaRPr>
                    </a:p>
                  </a:txBody>
                  <a:tcPr/>
                </a:tc>
                <a:tc>
                  <a:txBody>
                    <a:bodyPr/>
                    <a:lstStyle/>
                    <a:p>
                      <a:pPr algn="ctr"/>
                      <a:r>
                        <a:rPr lang="en-US" altLang="zh-CN" dirty="0" smtClean="0">
                          <a:latin typeface="Palatino Linotype" pitchFamily="18" charset="0"/>
                        </a:rPr>
                        <a:t>Year</a:t>
                      </a:r>
                      <a:endParaRPr lang="zh-CN" altLang="en-US" dirty="0">
                        <a:latin typeface="Palatino Linotype" pitchFamily="18" charset="0"/>
                      </a:endParaRPr>
                    </a:p>
                  </a:txBody>
                  <a:tcPr/>
                </a:tc>
              </a:tr>
              <a:tr h="355561">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600" dirty="0" smtClean="0">
                        <a:solidFill>
                          <a:schemeClr val="bg1"/>
                        </a:solidFill>
                        <a:latin typeface="Palatino Linotype"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smtClean="0">
                          <a:solidFill>
                            <a:schemeClr val="bg1"/>
                          </a:solidFill>
                          <a:latin typeface="Palatino Linotype" pitchFamily="18" charset="0"/>
                        </a:rPr>
                        <a:t>Data-independent</a:t>
                      </a:r>
                      <a:endParaRPr lang="zh-CN" altLang="en-US" sz="1600" b="1" dirty="0" smtClean="0">
                        <a:solidFill>
                          <a:schemeClr val="bg1"/>
                        </a:solidFill>
                        <a:latin typeface="Palatino Linotype" pitchFamily="18" charset="0"/>
                      </a:endParaRPr>
                    </a:p>
                  </a:txBody>
                  <a:tcPr/>
                </a:tc>
                <a:tc rowSpan="2">
                  <a:txBody>
                    <a:bodyPr/>
                    <a:lstStyle/>
                    <a:p>
                      <a:pPr algn="ctr"/>
                      <a:endParaRPr lang="en-US" altLang="zh-CN" sz="1600" dirty="0" smtClean="0">
                        <a:solidFill>
                          <a:schemeClr val="bg1"/>
                        </a:solidFill>
                        <a:latin typeface="Palatino Linotype" pitchFamily="18" charset="0"/>
                      </a:endParaRPr>
                    </a:p>
                    <a:p>
                      <a:pPr algn="ctr"/>
                      <a:r>
                        <a:rPr lang="en-US" altLang="zh-CN" sz="1600" b="1" dirty="0" smtClean="0">
                          <a:solidFill>
                            <a:schemeClr val="bg1"/>
                          </a:solidFill>
                          <a:latin typeface="Palatino Linotype" pitchFamily="18" charset="0"/>
                        </a:rPr>
                        <a:t>Unsupervised</a:t>
                      </a:r>
                    </a:p>
                  </a:txBody>
                  <a:tcPr/>
                </a:tc>
                <a:tc>
                  <a:txBody>
                    <a:bodyPr/>
                    <a:lstStyle/>
                    <a:p>
                      <a:pPr algn="ctr"/>
                      <a:r>
                        <a:rPr lang="en-US" altLang="zh-CN" dirty="0" smtClean="0">
                          <a:solidFill>
                            <a:schemeClr val="bg1"/>
                          </a:solidFill>
                          <a:latin typeface="Palatino Linotype" pitchFamily="18" charset="0"/>
                        </a:rPr>
                        <a:t>LSH</a:t>
                      </a:r>
                      <a:endParaRPr lang="zh-CN" altLang="en-US" dirty="0">
                        <a:solidFill>
                          <a:schemeClr val="bg1"/>
                        </a:solidFill>
                        <a:latin typeface="Palatino Linotype" pitchFamily="18" charset="0"/>
                      </a:endParaRPr>
                    </a:p>
                  </a:txBody>
                  <a:tcPr/>
                </a:tc>
                <a:tc>
                  <a:txBody>
                    <a:bodyPr/>
                    <a:lstStyle/>
                    <a:p>
                      <a:pPr algn="ctr"/>
                      <a:r>
                        <a:rPr lang="en-US" altLang="zh-CN" dirty="0" smtClean="0">
                          <a:solidFill>
                            <a:schemeClr val="bg1"/>
                          </a:solidFill>
                          <a:latin typeface="Palatino Linotype" pitchFamily="18" charset="0"/>
                        </a:rPr>
                        <a:t>1999</a:t>
                      </a:r>
                      <a:endParaRPr lang="zh-CN" altLang="en-US" dirty="0">
                        <a:solidFill>
                          <a:schemeClr val="bg1"/>
                        </a:solidFill>
                        <a:latin typeface="Palatino Linotype" pitchFamily="18" charset="0"/>
                      </a:endParaRPr>
                    </a:p>
                  </a:txBody>
                  <a:tcPr/>
                </a:tc>
              </a:tr>
              <a:tr h="355561">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dirty="0" smtClean="0">
                        <a:solidFill>
                          <a:srgbClr val="7030A0"/>
                        </a:solidFill>
                      </a:endParaRPr>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smtClean="0">
                        <a:ln>
                          <a:noFill/>
                        </a:ln>
                        <a:solidFill>
                          <a:srgbClr val="103A84"/>
                        </a:solidFill>
                        <a:effectLst/>
                        <a:uLnTx/>
                        <a:uFillTx/>
                        <a:latin typeface="+mn-lt"/>
                        <a:ea typeface="+mn-ea"/>
                        <a:cs typeface="+mn-cs"/>
                      </a:endParaRPr>
                    </a:p>
                  </a:txBody>
                  <a:tcPr/>
                </a:tc>
                <a:tc>
                  <a:txBody>
                    <a:bodyPr/>
                    <a:lstStyle/>
                    <a:p>
                      <a:pPr algn="ctr"/>
                      <a:r>
                        <a:rPr lang="en-US" altLang="zh-CN" dirty="0" smtClean="0">
                          <a:solidFill>
                            <a:schemeClr val="bg1"/>
                          </a:solidFill>
                          <a:latin typeface="Palatino Linotype" pitchFamily="18" charset="0"/>
                        </a:rPr>
                        <a:t>SIKH</a:t>
                      </a:r>
                      <a:endParaRPr lang="zh-CN" altLang="en-US" dirty="0">
                        <a:solidFill>
                          <a:schemeClr val="bg1"/>
                        </a:solidFill>
                        <a:latin typeface="Palatino Linotype" pitchFamily="18" charset="0"/>
                      </a:endParaRPr>
                    </a:p>
                  </a:txBody>
                  <a:tcPr/>
                </a:tc>
                <a:tc>
                  <a:txBody>
                    <a:bodyPr/>
                    <a:lstStyle/>
                    <a:p>
                      <a:pPr algn="ctr"/>
                      <a:r>
                        <a:rPr lang="en-US" altLang="zh-CN" dirty="0" smtClean="0">
                          <a:solidFill>
                            <a:schemeClr val="bg1"/>
                          </a:solidFill>
                          <a:latin typeface="Palatino Linotype" pitchFamily="18" charset="0"/>
                        </a:rPr>
                        <a:t>2009(NIPS)</a:t>
                      </a:r>
                      <a:endParaRPr lang="zh-CN" altLang="en-US" dirty="0">
                        <a:solidFill>
                          <a:schemeClr val="bg1"/>
                        </a:solidFill>
                        <a:latin typeface="Palatino Linotype" pitchFamily="18" charset="0"/>
                      </a:endParaRPr>
                    </a:p>
                  </a:txBody>
                  <a:tcPr/>
                </a:tc>
              </a:tr>
              <a:tr h="355561">
                <a:tc rowSpan="11">
                  <a:txBody>
                    <a:bodyPr/>
                    <a:lstStyle/>
                    <a:p>
                      <a:pPr algn="ctr">
                        <a:lnSpc>
                          <a:spcPct val="100000"/>
                        </a:lnSpc>
                      </a:pPr>
                      <a:endParaRPr lang="en-US" altLang="zh-CN" sz="1600" dirty="0" smtClean="0">
                        <a:solidFill>
                          <a:schemeClr val="bg1"/>
                        </a:solidFill>
                        <a:latin typeface="Palatino Linotype" pitchFamily="18" charset="0"/>
                      </a:endParaRPr>
                    </a:p>
                    <a:p>
                      <a:pPr algn="ctr">
                        <a:lnSpc>
                          <a:spcPct val="100000"/>
                        </a:lnSpc>
                      </a:pPr>
                      <a:endParaRPr lang="en-US" altLang="zh-CN" sz="1600" dirty="0" smtClean="0">
                        <a:solidFill>
                          <a:schemeClr val="bg1"/>
                        </a:solidFill>
                        <a:latin typeface="Palatino Linotype" pitchFamily="18" charset="0"/>
                      </a:endParaRPr>
                    </a:p>
                    <a:p>
                      <a:pPr algn="ctr">
                        <a:lnSpc>
                          <a:spcPct val="100000"/>
                        </a:lnSpc>
                      </a:pPr>
                      <a:endParaRPr lang="en-US" altLang="zh-CN" sz="1600" dirty="0" smtClean="0">
                        <a:solidFill>
                          <a:schemeClr val="bg1"/>
                        </a:solidFill>
                        <a:latin typeface="Palatino Linotype" pitchFamily="18" charset="0"/>
                      </a:endParaRPr>
                    </a:p>
                    <a:p>
                      <a:pPr algn="ctr">
                        <a:lnSpc>
                          <a:spcPct val="100000"/>
                        </a:lnSpc>
                      </a:pPr>
                      <a:endParaRPr lang="en-US" altLang="zh-CN" sz="1600" dirty="0" smtClean="0">
                        <a:solidFill>
                          <a:schemeClr val="bg1"/>
                        </a:solidFill>
                        <a:latin typeface="Palatino Linotype" pitchFamily="18" charset="0"/>
                      </a:endParaRPr>
                    </a:p>
                    <a:p>
                      <a:pPr algn="ctr">
                        <a:lnSpc>
                          <a:spcPct val="100000"/>
                        </a:lnSpc>
                      </a:pPr>
                      <a:endParaRPr lang="en-US" altLang="zh-CN" sz="1600" dirty="0" smtClean="0">
                        <a:solidFill>
                          <a:schemeClr val="bg1"/>
                        </a:solidFill>
                        <a:latin typeface="Palatino Linotype" pitchFamily="18" charset="0"/>
                      </a:endParaRPr>
                    </a:p>
                    <a:p>
                      <a:pPr algn="ctr">
                        <a:lnSpc>
                          <a:spcPct val="100000"/>
                        </a:lnSpc>
                      </a:pPr>
                      <a:endParaRPr lang="en-US" altLang="zh-CN" sz="1600" dirty="0" smtClean="0">
                        <a:solidFill>
                          <a:schemeClr val="bg1"/>
                        </a:solidFill>
                        <a:latin typeface="Palatino Linotype" pitchFamily="18" charset="0"/>
                      </a:endParaRPr>
                    </a:p>
                    <a:p>
                      <a:pPr algn="ctr">
                        <a:lnSpc>
                          <a:spcPct val="100000"/>
                        </a:lnSpc>
                      </a:pPr>
                      <a:endParaRPr lang="en-US" altLang="zh-CN" sz="1600" dirty="0" smtClean="0">
                        <a:solidFill>
                          <a:schemeClr val="bg1"/>
                        </a:solidFill>
                        <a:latin typeface="Palatino Linotype" pitchFamily="18" charset="0"/>
                      </a:endParaRPr>
                    </a:p>
                    <a:p>
                      <a:pPr algn="ctr">
                        <a:lnSpc>
                          <a:spcPct val="100000"/>
                        </a:lnSpc>
                      </a:pPr>
                      <a:r>
                        <a:rPr lang="en-US" altLang="zh-CN" sz="1600" b="1" dirty="0" smtClean="0">
                          <a:solidFill>
                            <a:schemeClr val="bg1"/>
                          </a:solidFill>
                          <a:latin typeface="Palatino Linotype" pitchFamily="18" charset="0"/>
                        </a:rPr>
                        <a:t>Data-dependent</a:t>
                      </a:r>
                    </a:p>
                  </a:txBody>
                  <a:tcP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smtClean="0">
                        <a:ln>
                          <a:noFill/>
                        </a:ln>
                        <a:solidFill>
                          <a:schemeClr val="bg1"/>
                        </a:solidFill>
                        <a:effectLst/>
                        <a:uLnTx/>
                        <a:uFillTx/>
                        <a:latin typeface="Palatino Linotype"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smtClean="0">
                        <a:ln>
                          <a:noFill/>
                        </a:ln>
                        <a:solidFill>
                          <a:schemeClr val="bg1"/>
                        </a:solidFill>
                        <a:effectLst/>
                        <a:uLnTx/>
                        <a:uFillTx/>
                        <a:latin typeface="Palatino Linotype"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smtClean="0">
                        <a:ln>
                          <a:noFill/>
                        </a:ln>
                        <a:solidFill>
                          <a:schemeClr val="bg1"/>
                        </a:solidFill>
                        <a:effectLst/>
                        <a:uLnTx/>
                        <a:uFillTx/>
                        <a:latin typeface="Palatino Linotype"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smtClean="0">
                          <a:ln>
                            <a:noFill/>
                          </a:ln>
                          <a:solidFill>
                            <a:schemeClr val="bg1"/>
                          </a:solidFill>
                          <a:effectLst/>
                          <a:uLnTx/>
                          <a:uFillTx/>
                          <a:latin typeface="Palatino Linotype" pitchFamily="18" charset="0"/>
                          <a:ea typeface="+mn-ea"/>
                          <a:cs typeface="+mn-cs"/>
                        </a:rPr>
                        <a:t>Unsupervised</a:t>
                      </a:r>
                      <a:endParaRPr kumimoji="0" lang="zh-CN" altLang="en-US" sz="1600" b="1" i="0" u="none" strike="noStrike" kern="1200" cap="none" spc="0" normalizeH="0" baseline="0" noProof="0" dirty="0" smtClean="0">
                        <a:ln>
                          <a:noFill/>
                        </a:ln>
                        <a:solidFill>
                          <a:schemeClr val="bg1"/>
                        </a:solidFill>
                        <a:effectLst/>
                        <a:uLnTx/>
                        <a:uFillTx/>
                        <a:latin typeface="Palatino Linotype" pitchFamily="18" charset="0"/>
                        <a:ea typeface="+mn-ea"/>
                        <a:cs typeface="+mn-cs"/>
                      </a:endParaRPr>
                    </a:p>
                  </a:txBody>
                  <a:tcPr/>
                </a:tc>
                <a:tc>
                  <a:txBody>
                    <a:bodyPr/>
                    <a:lstStyle/>
                    <a:p>
                      <a:pPr algn="ctr"/>
                      <a:r>
                        <a:rPr lang="en-US" altLang="zh-CN" dirty="0" smtClean="0">
                          <a:solidFill>
                            <a:schemeClr val="bg1"/>
                          </a:solidFill>
                          <a:latin typeface="Palatino Linotype" pitchFamily="18" charset="0"/>
                        </a:rPr>
                        <a:t>SH</a:t>
                      </a:r>
                      <a:endParaRPr lang="zh-CN" altLang="en-US" dirty="0">
                        <a:solidFill>
                          <a:schemeClr val="bg1"/>
                        </a:solidFill>
                        <a:latin typeface="Palatino Linotype" pitchFamily="18" charset="0"/>
                      </a:endParaRPr>
                    </a:p>
                  </a:txBody>
                  <a:tcPr/>
                </a:tc>
                <a:tc>
                  <a:txBody>
                    <a:bodyPr/>
                    <a:lstStyle/>
                    <a:p>
                      <a:pPr algn="ctr"/>
                      <a:r>
                        <a:rPr lang="en-US" altLang="zh-CN" sz="1800" b="0" i="0" kern="1200" dirty="0" smtClean="0">
                          <a:solidFill>
                            <a:schemeClr val="bg1"/>
                          </a:solidFill>
                          <a:latin typeface="Palatino Linotype" pitchFamily="18" charset="0"/>
                          <a:ea typeface="+mn-ea"/>
                          <a:cs typeface="+mn-cs"/>
                        </a:rPr>
                        <a:t>2008(NIPS)</a:t>
                      </a:r>
                      <a:endParaRPr lang="zh-CN" altLang="en-US" dirty="0">
                        <a:solidFill>
                          <a:schemeClr val="bg1"/>
                        </a:solidFill>
                        <a:latin typeface="Palatino Linotype" pitchFamily="18" charset="0"/>
                      </a:endParaRPr>
                    </a:p>
                  </a:txBody>
                  <a:tcPr/>
                </a:tc>
              </a:tr>
              <a:tr h="355561">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smtClean="0">
                        <a:ln>
                          <a:noFill/>
                        </a:ln>
                        <a:solidFill>
                          <a:srgbClr val="103A84"/>
                        </a:solidFill>
                        <a:effectLst/>
                        <a:uLnTx/>
                        <a:uFillTx/>
                        <a:latin typeface="+mn-lt"/>
                        <a:ea typeface="+mn-ea"/>
                        <a:cs typeface="+mn-cs"/>
                      </a:endParaRPr>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smtClean="0">
                        <a:ln>
                          <a:noFill/>
                        </a:ln>
                        <a:solidFill>
                          <a:srgbClr val="103A84"/>
                        </a:solidFill>
                        <a:effectLst/>
                        <a:uLnTx/>
                        <a:uFillTx/>
                        <a:latin typeface="+mn-lt"/>
                        <a:ea typeface="+mn-ea"/>
                        <a:cs typeface="+mn-cs"/>
                      </a:endParaRPr>
                    </a:p>
                  </a:txBody>
                  <a:tcPr/>
                </a:tc>
                <a:tc>
                  <a:txBody>
                    <a:bodyPr/>
                    <a:lstStyle/>
                    <a:p>
                      <a:pPr algn="ctr"/>
                      <a:r>
                        <a:rPr lang="en-US" altLang="zh-CN" dirty="0" smtClean="0">
                          <a:solidFill>
                            <a:schemeClr val="bg1"/>
                          </a:solidFill>
                          <a:latin typeface="Palatino Linotype" pitchFamily="18" charset="0"/>
                        </a:rPr>
                        <a:t>CH</a:t>
                      </a:r>
                      <a:endParaRPr lang="zh-CN" altLang="en-US" dirty="0">
                        <a:solidFill>
                          <a:schemeClr val="bg1"/>
                        </a:solidFill>
                        <a:latin typeface="Palatino Linotype" pitchFamily="18" charset="0"/>
                      </a:endParaRPr>
                    </a:p>
                  </a:txBody>
                  <a:tcPr/>
                </a:tc>
                <a:tc>
                  <a:txBody>
                    <a:bodyPr/>
                    <a:lstStyle/>
                    <a:p>
                      <a:pPr algn="ctr"/>
                      <a:r>
                        <a:rPr lang="en-US" altLang="zh-CN" sz="1800" b="0" i="0" kern="1200" dirty="0" smtClean="0">
                          <a:solidFill>
                            <a:schemeClr val="bg1"/>
                          </a:solidFill>
                          <a:latin typeface="Palatino Linotype" pitchFamily="18" charset="0"/>
                          <a:ea typeface="+mn-ea"/>
                          <a:cs typeface="+mn-cs"/>
                        </a:rPr>
                        <a:t>2011(ICCV)</a:t>
                      </a:r>
                      <a:endParaRPr lang="zh-CN" altLang="en-US" dirty="0">
                        <a:solidFill>
                          <a:schemeClr val="bg1"/>
                        </a:solidFill>
                        <a:latin typeface="Palatino Linotype" pitchFamily="18" charset="0"/>
                      </a:endParaRPr>
                    </a:p>
                  </a:txBody>
                  <a:tcPr/>
                </a:tc>
              </a:tr>
              <a:tr h="355561">
                <a:tc vMerge="1">
                  <a:txBody>
                    <a:bodyPr/>
                    <a:lstStyle/>
                    <a:p>
                      <a:endParaRPr lang="zh-CN" altLang="en-US"/>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smtClean="0">
                        <a:ln>
                          <a:noFill/>
                        </a:ln>
                        <a:solidFill>
                          <a:srgbClr val="103A84"/>
                        </a:solidFill>
                        <a:effectLst/>
                        <a:uLnTx/>
                        <a:uFillTx/>
                        <a:latin typeface="+mn-lt"/>
                        <a:ea typeface="+mn-ea"/>
                        <a:cs typeface="+mn-cs"/>
                      </a:endParaRPr>
                    </a:p>
                  </a:txBody>
                  <a:tcPr/>
                </a:tc>
                <a:tc>
                  <a:txBody>
                    <a:bodyPr/>
                    <a:lstStyle/>
                    <a:p>
                      <a:pPr algn="ctr"/>
                      <a:r>
                        <a:rPr lang="en-US" altLang="zh-CN" dirty="0" smtClean="0">
                          <a:solidFill>
                            <a:schemeClr val="bg1"/>
                          </a:solidFill>
                          <a:latin typeface="Palatino Linotype" pitchFamily="18" charset="0"/>
                        </a:rPr>
                        <a:t>ITQ</a:t>
                      </a:r>
                      <a:endParaRPr lang="zh-CN" altLang="en-US" dirty="0">
                        <a:solidFill>
                          <a:schemeClr val="bg1"/>
                        </a:solidFill>
                        <a:latin typeface="Palatino Linotype" pitchFamily="18" charset="0"/>
                      </a:endParaRPr>
                    </a:p>
                  </a:txBody>
                  <a:tcPr/>
                </a:tc>
                <a:tc>
                  <a:txBody>
                    <a:bodyPr/>
                    <a:lstStyle/>
                    <a:p>
                      <a:pPr algn="ctr"/>
                      <a:r>
                        <a:rPr lang="en-US" altLang="zh-CN" dirty="0" smtClean="0">
                          <a:solidFill>
                            <a:schemeClr val="bg1"/>
                          </a:solidFill>
                          <a:latin typeface="Palatino Linotype" pitchFamily="18" charset="0"/>
                        </a:rPr>
                        <a:t>2012(TPAMI)</a:t>
                      </a:r>
                      <a:endParaRPr lang="zh-CN" altLang="en-US" dirty="0">
                        <a:solidFill>
                          <a:schemeClr val="bg1"/>
                        </a:solidFill>
                        <a:latin typeface="Palatino Linotype" pitchFamily="18" charset="0"/>
                      </a:endParaRPr>
                    </a:p>
                  </a:txBody>
                  <a:tcPr/>
                </a:tc>
              </a:tr>
              <a:tr h="355561">
                <a:tc vMerge="1">
                  <a:txBody>
                    <a:bodyPr/>
                    <a:lstStyle/>
                    <a:p>
                      <a:endParaRPr lang="zh-CN" altLang="en-US"/>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smtClean="0">
                        <a:ln>
                          <a:noFill/>
                        </a:ln>
                        <a:solidFill>
                          <a:srgbClr val="103A84"/>
                        </a:solidFill>
                        <a:effectLst/>
                        <a:uLnTx/>
                        <a:uFillTx/>
                        <a:latin typeface="+mn-lt"/>
                        <a:ea typeface="+mn-ea"/>
                        <a:cs typeface="+mn-cs"/>
                      </a:endParaRPr>
                    </a:p>
                  </a:txBody>
                  <a:tcPr/>
                </a:tc>
                <a:tc>
                  <a:txBody>
                    <a:bodyPr/>
                    <a:lstStyle/>
                    <a:p>
                      <a:pPr algn="ctr"/>
                      <a:r>
                        <a:rPr lang="en-US" altLang="zh-CN" dirty="0" smtClean="0">
                          <a:solidFill>
                            <a:schemeClr val="bg1"/>
                          </a:solidFill>
                          <a:latin typeface="Palatino Linotype" pitchFamily="18" charset="0"/>
                        </a:rPr>
                        <a:t>KMH</a:t>
                      </a:r>
                      <a:endParaRPr lang="zh-CN" altLang="en-US" dirty="0">
                        <a:solidFill>
                          <a:schemeClr val="bg1"/>
                        </a:solidFill>
                        <a:latin typeface="Palatino Linotype" pitchFamily="18" charset="0"/>
                      </a:endParaRPr>
                    </a:p>
                  </a:txBody>
                  <a:tcPr/>
                </a:tc>
                <a:tc>
                  <a:txBody>
                    <a:bodyPr/>
                    <a:lstStyle/>
                    <a:p>
                      <a:pPr algn="ctr"/>
                      <a:r>
                        <a:rPr lang="en-US" altLang="zh-CN" dirty="0" smtClean="0">
                          <a:solidFill>
                            <a:schemeClr val="bg1"/>
                          </a:solidFill>
                          <a:latin typeface="Palatino Linotype" pitchFamily="18" charset="0"/>
                        </a:rPr>
                        <a:t>2013(CVPR)</a:t>
                      </a:r>
                      <a:endParaRPr lang="zh-CN" altLang="en-US" dirty="0">
                        <a:solidFill>
                          <a:schemeClr val="bg1"/>
                        </a:solidFill>
                        <a:latin typeface="Palatino Linotype" pitchFamily="18" charset="0"/>
                      </a:endParaRPr>
                    </a:p>
                  </a:txBody>
                  <a:tcPr/>
                </a:tc>
              </a:tr>
              <a:tr h="355561">
                <a:tc vMerge="1">
                  <a:txBody>
                    <a:bodyPr/>
                    <a:lstStyle/>
                    <a:p>
                      <a:endParaRPr lang="zh-CN" altLang="en-US"/>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smtClean="0">
                        <a:ln>
                          <a:noFill/>
                        </a:ln>
                        <a:solidFill>
                          <a:schemeClr val="bg1"/>
                        </a:solidFill>
                        <a:effectLst/>
                        <a:uLnTx/>
                        <a:uFillTx/>
                        <a:latin typeface="+mj-lt"/>
                        <a:ea typeface="+mn-ea"/>
                        <a:cs typeface="+mn-cs"/>
                      </a:endParaRPr>
                    </a:p>
                  </a:txBody>
                  <a:tcPr/>
                </a:tc>
                <a:tc>
                  <a:txBody>
                    <a:bodyPr/>
                    <a:lstStyle/>
                    <a:p>
                      <a:pPr algn="ctr"/>
                      <a:r>
                        <a:rPr lang="en-US" altLang="zh-CN" dirty="0" smtClean="0">
                          <a:solidFill>
                            <a:schemeClr val="bg1"/>
                          </a:solidFill>
                          <a:latin typeface="Palatino Linotype" pitchFamily="18" charset="0"/>
                        </a:rPr>
                        <a:t>KRH</a:t>
                      </a:r>
                      <a:endParaRPr lang="zh-CN" altLang="en-US" dirty="0">
                        <a:solidFill>
                          <a:schemeClr val="bg1"/>
                        </a:solidFill>
                        <a:latin typeface="Palatino Linotype" pitchFamily="18" charset="0"/>
                      </a:endParaRPr>
                    </a:p>
                  </a:txBody>
                  <a:tcPr/>
                </a:tc>
                <a:tc>
                  <a:txBody>
                    <a:bodyPr/>
                    <a:lstStyle/>
                    <a:p>
                      <a:pPr algn="ctr"/>
                      <a:r>
                        <a:rPr lang="en-US" altLang="zh-CN" dirty="0" smtClean="0">
                          <a:solidFill>
                            <a:schemeClr val="bg1"/>
                          </a:solidFill>
                          <a:latin typeface="Palatino Linotype" pitchFamily="18" charset="0"/>
                        </a:rPr>
                        <a:t>2014(CVPR)</a:t>
                      </a:r>
                      <a:endParaRPr lang="zh-CN" altLang="en-US" dirty="0">
                        <a:solidFill>
                          <a:schemeClr val="bg1"/>
                        </a:solidFill>
                        <a:latin typeface="Palatino Linotype" pitchFamily="18" charset="0"/>
                      </a:endParaRPr>
                    </a:p>
                  </a:txBody>
                  <a:tcPr/>
                </a:tc>
              </a:tr>
              <a:tr h="355561">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600" dirty="0" smtClean="0">
                        <a:solidFill>
                          <a:schemeClr val="bg1"/>
                        </a:solidFill>
                      </a:endParaRPr>
                    </a:p>
                  </a:txBody>
                  <a:tcPr/>
                </a:tc>
                <a:tc rowSpan="3">
                  <a:txBody>
                    <a:bodyPr/>
                    <a:lstStyle/>
                    <a:p>
                      <a:pPr algn="ctr"/>
                      <a:endParaRPr kumimoji="0" lang="en-US" altLang="zh-CN" sz="1600" b="0" i="0" u="none" strike="noStrike" kern="1200" cap="none" spc="0" normalizeH="0" baseline="0" noProof="0" dirty="0" smtClean="0">
                        <a:ln>
                          <a:noFill/>
                        </a:ln>
                        <a:solidFill>
                          <a:schemeClr val="bg1"/>
                        </a:solidFill>
                        <a:effectLst/>
                        <a:uLnTx/>
                        <a:uFillTx/>
                        <a:latin typeface="Palatino Linotype" pitchFamily="18" charset="0"/>
                        <a:ea typeface="+mn-ea"/>
                        <a:cs typeface="+mn-cs"/>
                      </a:endParaRPr>
                    </a:p>
                    <a:p>
                      <a:pPr algn="ctr"/>
                      <a:endParaRPr kumimoji="0" lang="en-US" altLang="zh-CN" sz="1600" b="0" i="0" u="none" strike="noStrike" kern="1200" cap="none" spc="0" normalizeH="0" baseline="0" noProof="0" dirty="0" smtClean="0">
                        <a:ln>
                          <a:noFill/>
                        </a:ln>
                        <a:solidFill>
                          <a:schemeClr val="bg1"/>
                        </a:solidFill>
                        <a:effectLst/>
                        <a:uLnTx/>
                        <a:uFillTx/>
                        <a:latin typeface="Palatino Linotype" pitchFamily="18" charset="0"/>
                        <a:ea typeface="+mn-ea"/>
                        <a:cs typeface="+mn-cs"/>
                      </a:endParaRPr>
                    </a:p>
                    <a:p>
                      <a:pPr algn="ctr"/>
                      <a:r>
                        <a:rPr lang="en-US" altLang="zh-CN" sz="1600" b="1" dirty="0" smtClean="0">
                          <a:solidFill>
                            <a:schemeClr val="bg1"/>
                          </a:solidFill>
                          <a:latin typeface="Palatino Linotype" pitchFamily="18" charset="0"/>
                        </a:rPr>
                        <a:t>Semi-supervised</a:t>
                      </a:r>
                      <a:endParaRPr lang="zh-CN" altLang="en-US" sz="1600" b="1" dirty="0">
                        <a:solidFill>
                          <a:schemeClr val="bg1"/>
                        </a:solidFill>
                        <a:latin typeface="Palatino Linotype" pitchFamily="18" charset="0"/>
                      </a:endParaRPr>
                    </a:p>
                  </a:txBody>
                  <a:tcPr/>
                </a:tc>
                <a:tc>
                  <a:txBody>
                    <a:bodyPr/>
                    <a:lstStyle/>
                    <a:p>
                      <a:pPr algn="ctr"/>
                      <a:r>
                        <a:rPr lang="en-US" altLang="zh-CN" dirty="0" smtClean="0">
                          <a:solidFill>
                            <a:schemeClr val="bg1"/>
                          </a:solidFill>
                          <a:latin typeface="Palatino Linotype" pitchFamily="18" charset="0"/>
                        </a:rPr>
                        <a:t>S3PLH</a:t>
                      </a:r>
                      <a:endParaRPr lang="zh-CN" altLang="en-US" dirty="0">
                        <a:solidFill>
                          <a:schemeClr val="bg1"/>
                        </a:solidFill>
                        <a:latin typeface="Palatino Linotype" pitchFamily="18" charset="0"/>
                      </a:endParaRPr>
                    </a:p>
                  </a:txBody>
                  <a:tcPr/>
                </a:tc>
                <a:tc>
                  <a:txBody>
                    <a:bodyPr/>
                    <a:lstStyle/>
                    <a:p>
                      <a:pPr algn="ctr"/>
                      <a:r>
                        <a:rPr lang="en-US" altLang="zh-CN" sz="1800" b="0" i="0" kern="1200" dirty="0" smtClean="0">
                          <a:solidFill>
                            <a:schemeClr val="bg1"/>
                          </a:solidFill>
                          <a:latin typeface="Palatino Linotype" pitchFamily="18" charset="0"/>
                          <a:ea typeface="+mn-ea"/>
                          <a:cs typeface="+mn-cs"/>
                        </a:rPr>
                        <a:t>2010(ICML)</a:t>
                      </a:r>
                      <a:endParaRPr lang="zh-CN" altLang="en-US" dirty="0">
                        <a:solidFill>
                          <a:schemeClr val="bg1"/>
                        </a:solidFill>
                        <a:latin typeface="Palatino Linotype" pitchFamily="18" charset="0"/>
                      </a:endParaRPr>
                    </a:p>
                  </a:txBody>
                  <a:tcPr/>
                </a:tc>
              </a:tr>
              <a:tr h="355561">
                <a:tc vMerge="1">
                  <a:txBody>
                    <a:bodyPr/>
                    <a:lstStyle/>
                    <a:p>
                      <a:endParaRPr lang="zh-CN" altLang="en-US"/>
                    </a:p>
                  </a:txBody>
                  <a:tcPr/>
                </a:tc>
                <a:tc vMerge="1">
                  <a:txBody>
                    <a:bodyPr/>
                    <a:lstStyle/>
                    <a:p>
                      <a:pPr algn="ctr"/>
                      <a:endParaRPr lang="zh-CN" altLang="en-US" sz="1600" b="1" dirty="0">
                        <a:solidFill>
                          <a:srgbClr val="00B0F0"/>
                        </a:solidFill>
                      </a:endParaRPr>
                    </a:p>
                  </a:txBody>
                  <a:tcPr/>
                </a:tc>
                <a:tc>
                  <a:txBody>
                    <a:bodyPr/>
                    <a:lstStyle/>
                    <a:p>
                      <a:pPr algn="ctr"/>
                      <a:r>
                        <a:rPr lang="en-US" altLang="zh-CN" dirty="0" smtClean="0">
                          <a:solidFill>
                            <a:schemeClr val="bg1"/>
                          </a:solidFill>
                          <a:latin typeface="Palatino Linotype" pitchFamily="18" charset="0"/>
                        </a:rPr>
                        <a:t>SSH</a:t>
                      </a:r>
                      <a:endParaRPr lang="zh-CN" altLang="en-US" dirty="0">
                        <a:solidFill>
                          <a:schemeClr val="bg1"/>
                        </a:solidFill>
                        <a:latin typeface="Palatino Linotype" pitchFamily="18" charset="0"/>
                      </a:endParaRPr>
                    </a:p>
                  </a:txBody>
                  <a:tcPr/>
                </a:tc>
                <a:tc>
                  <a:txBody>
                    <a:bodyPr/>
                    <a:lstStyle/>
                    <a:p>
                      <a:pPr algn="ctr"/>
                      <a:r>
                        <a:rPr lang="en-US" altLang="zh-CN" dirty="0" smtClean="0">
                          <a:solidFill>
                            <a:schemeClr val="bg1"/>
                          </a:solidFill>
                          <a:latin typeface="Palatino Linotype" pitchFamily="18" charset="0"/>
                        </a:rPr>
                        <a:t>2012(TPAMI)</a:t>
                      </a:r>
                      <a:endParaRPr lang="zh-CN" altLang="en-US" dirty="0">
                        <a:solidFill>
                          <a:schemeClr val="bg1"/>
                        </a:solidFill>
                        <a:latin typeface="Palatino Linotype" pitchFamily="18" charset="0"/>
                      </a:endParaRPr>
                    </a:p>
                  </a:txBody>
                  <a:tcPr/>
                </a:tc>
              </a:tr>
              <a:tr h="355561">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600" dirty="0" smtClean="0">
                        <a:solidFill>
                          <a:schemeClr val="bg1"/>
                        </a:solidFill>
                      </a:endParaRPr>
                    </a:p>
                  </a:txBody>
                  <a:tcPr/>
                </a:tc>
                <a:tc vMerge="1">
                  <a:txBody>
                    <a:bodyPr/>
                    <a:lstStyle/>
                    <a:p>
                      <a:pPr algn="ctr"/>
                      <a:endParaRPr lang="zh-CN" altLang="en-US" dirty="0">
                        <a:solidFill>
                          <a:schemeClr val="bg1"/>
                        </a:solidFill>
                      </a:endParaRPr>
                    </a:p>
                  </a:txBody>
                  <a:tcPr/>
                </a:tc>
                <a:tc>
                  <a:txBody>
                    <a:bodyPr/>
                    <a:lstStyle/>
                    <a:p>
                      <a:pPr algn="ctr"/>
                      <a:r>
                        <a:rPr lang="en-US" altLang="zh-CN" dirty="0" smtClean="0">
                          <a:solidFill>
                            <a:schemeClr val="bg1"/>
                          </a:solidFill>
                          <a:latin typeface="Palatino Linotype" pitchFamily="18" charset="0"/>
                        </a:rPr>
                        <a:t>BSPLH</a:t>
                      </a:r>
                      <a:endParaRPr lang="zh-CN" altLang="en-US" dirty="0">
                        <a:solidFill>
                          <a:schemeClr val="bg1"/>
                        </a:solidFill>
                        <a:latin typeface="Palatino Linotype"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Palatino Linotype" pitchFamily="18" charset="0"/>
                        </a:rPr>
                        <a:t>2012(TKDE)</a:t>
                      </a:r>
                      <a:endParaRPr lang="zh-CN" altLang="en-US" dirty="0">
                        <a:solidFill>
                          <a:schemeClr val="bg1"/>
                        </a:solidFill>
                        <a:latin typeface="Palatino Linotype" pitchFamily="18" charset="0"/>
                      </a:endParaRPr>
                    </a:p>
                  </a:txBody>
                  <a:tcPr/>
                </a:tc>
              </a:tr>
              <a:tr h="355561">
                <a:tc vMerge="1">
                  <a:txBody>
                    <a:bodyPr/>
                    <a:lstStyle/>
                    <a:p>
                      <a:endParaRPr lang="zh-CN" altLang="en-US"/>
                    </a:p>
                  </a:txBody>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smtClean="0">
                        <a:ln>
                          <a:noFill/>
                        </a:ln>
                        <a:solidFill>
                          <a:schemeClr val="bg1"/>
                        </a:solidFill>
                        <a:effectLst/>
                        <a:uLnTx/>
                        <a:uFillTx/>
                        <a:latin typeface="Palatino Linotype"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smtClean="0">
                        <a:ln>
                          <a:noFill/>
                        </a:ln>
                        <a:solidFill>
                          <a:schemeClr val="bg1"/>
                        </a:solidFill>
                        <a:effectLst/>
                        <a:uLnTx/>
                        <a:uFillTx/>
                        <a:latin typeface="Palatino Linotype"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smtClean="0">
                          <a:ln>
                            <a:noFill/>
                          </a:ln>
                          <a:solidFill>
                            <a:schemeClr val="bg1"/>
                          </a:solidFill>
                          <a:effectLst/>
                          <a:uLnTx/>
                          <a:uFillTx/>
                          <a:latin typeface="Palatino Linotype" pitchFamily="18" charset="0"/>
                          <a:ea typeface="+mn-ea"/>
                          <a:cs typeface="+mn-cs"/>
                        </a:rPr>
                        <a:t>Supervised</a:t>
                      </a:r>
                      <a:endParaRPr kumimoji="0" lang="zh-CN" altLang="en-US" sz="1600" b="1" i="0" u="none" strike="noStrike" kern="1200" cap="none" spc="0" normalizeH="0" baseline="0" noProof="0" dirty="0" smtClean="0">
                        <a:ln>
                          <a:noFill/>
                        </a:ln>
                        <a:solidFill>
                          <a:schemeClr val="bg1"/>
                        </a:solidFill>
                        <a:effectLst/>
                        <a:uLnTx/>
                        <a:uFillTx/>
                        <a:latin typeface="Palatino Linotype" pitchFamily="18" charset="0"/>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Palatino Linotype" pitchFamily="18" charset="0"/>
                        </a:rPr>
                        <a:t>BSSC</a:t>
                      </a:r>
                      <a:endParaRPr lang="zh-CN" altLang="en-US" dirty="0" smtClean="0">
                        <a:solidFill>
                          <a:schemeClr val="bg1"/>
                        </a:solidFill>
                        <a:latin typeface="Palatino Linotype"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latin typeface="Palatino Linotype" pitchFamily="18" charset="0"/>
                        </a:rPr>
                        <a:t>2006</a:t>
                      </a:r>
                      <a:endParaRPr lang="zh-CN" altLang="en-US" dirty="0" smtClean="0">
                        <a:solidFill>
                          <a:schemeClr val="bg1"/>
                        </a:solidFill>
                        <a:latin typeface="Palatino Linotype" pitchFamily="18" charset="0"/>
                      </a:endParaRPr>
                    </a:p>
                  </a:txBody>
                  <a:tcPr/>
                </a:tc>
              </a:tr>
              <a:tr h="355561">
                <a:tc vMerge="1">
                  <a:txBody>
                    <a:bodyPr/>
                    <a:lstStyle/>
                    <a:p>
                      <a:pPr algn="ctr"/>
                      <a:endParaRPr lang="en-US" altLang="zh-CN" sz="1600" dirty="0" smtClean="0">
                        <a:solidFill>
                          <a:schemeClr val="bg1"/>
                        </a:solidFill>
                      </a:endParaRPr>
                    </a:p>
                  </a:txBody>
                  <a:tcPr/>
                </a:tc>
                <a:tc vMerge="1">
                  <a:txBody>
                    <a:bodyPr/>
                    <a:lstStyle/>
                    <a:p>
                      <a:pPr algn="ctr"/>
                      <a:endParaRPr lang="zh-CN" altLang="en-US" sz="1600" dirty="0">
                        <a:solidFill>
                          <a:srgbClr val="7030A0"/>
                        </a:solidFill>
                      </a:endParaRPr>
                    </a:p>
                  </a:txBody>
                  <a:tcPr/>
                </a:tc>
                <a:tc>
                  <a:txBody>
                    <a:bodyPr/>
                    <a:lstStyle/>
                    <a:p>
                      <a:pPr algn="ctr"/>
                      <a:r>
                        <a:rPr lang="en-US" altLang="zh-CN" dirty="0" smtClean="0">
                          <a:solidFill>
                            <a:schemeClr val="bg1"/>
                          </a:solidFill>
                          <a:latin typeface="Palatino Linotype" pitchFamily="18" charset="0"/>
                        </a:rPr>
                        <a:t>BRE</a:t>
                      </a:r>
                      <a:endParaRPr lang="zh-CN" altLang="en-US" dirty="0">
                        <a:solidFill>
                          <a:schemeClr val="bg1"/>
                        </a:solidFill>
                        <a:latin typeface="Palatino Linotype" pitchFamily="18" charset="0"/>
                      </a:endParaRPr>
                    </a:p>
                  </a:txBody>
                  <a:tcPr/>
                </a:tc>
                <a:tc>
                  <a:txBody>
                    <a:bodyPr/>
                    <a:lstStyle/>
                    <a:p>
                      <a:pPr algn="ctr"/>
                      <a:r>
                        <a:rPr lang="en-US" altLang="zh-CN" dirty="0" smtClean="0">
                          <a:solidFill>
                            <a:schemeClr val="bg1"/>
                          </a:solidFill>
                          <a:latin typeface="Palatino Linotype" pitchFamily="18" charset="0"/>
                        </a:rPr>
                        <a:t>2009(NIPS)</a:t>
                      </a:r>
                      <a:endParaRPr lang="zh-CN" altLang="en-US" dirty="0">
                        <a:solidFill>
                          <a:schemeClr val="bg1"/>
                        </a:solidFill>
                        <a:latin typeface="Palatino Linotype" pitchFamily="18" charset="0"/>
                      </a:endParaRPr>
                    </a:p>
                  </a:txBody>
                  <a:tcPr/>
                </a:tc>
              </a:tr>
              <a:tr h="355561">
                <a:tc vMerge="1">
                  <a:txBody>
                    <a:bodyPr/>
                    <a:lstStyle/>
                    <a:p>
                      <a:pPr algn="ctr">
                        <a:lnSpc>
                          <a:spcPct val="100000"/>
                        </a:lnSpc>
                      </a:pPr>
                      <a:endParaRPr lang="en-US" altLang="zh-CN" sz="1600" b="1" dirty="0" smtClean="0">
                        <a:solidFill>
                          <a:schemeClr val="bg1"/>
                        </a:solidFill>
                        <a:latin typeface="+mj-lt"/>
                      </a:endParaRPr>
                    </a:p>
                  </a:txBody>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smtClean="0">
                        <a:ln>
                          <a:noFill/>
                        </a:ln>
                        <a:solidFill>
                          <a:schemeClr val="bg1"/>
                        </a:solidFill>
                        <a:effectLst/>
                        <a:uLnTx/>
                        <a:uFillTx/>
                        <a:latin typeface="+mn-lt"/>
                        <a:ea typeface="+mn-ea"/>
                        <a:cs typeface="+mn-cs"/>
                      </a:endParaRPr>
                    </a:p>
                  </a:txBody>
                  <a:tcPr/>
                </a:tc>
                <a:tc>
                  <a:txBody>
                    <a:bodyPr/>
                    <a:lstStyle/>
                    <a:p>
                      <a:pPr algn="ctr"/>
                      <a:r>
                        <a:rPr lang="en-US" altLang="zh-CN" dirty="0" smtClean="0">
                          <a:solidFill>
                            <a:schemeClr val="bg1"/>
                          </a:solidFill>
                          <a:latin typeface="Palatino Linotype" pitchFamily="18" charset="0"/>
                        </a:rPr>
                        <a:t>KSH</a:t>
                      </a:r>
                      <a:endParaRPr lang="zh-CN" altLang="en-US" dirty="0">
                        <a:solidFill>
                          <a:schemeClr val="bg1"/>
                        </a:solidFill>
                        <a:latin typeface="Palatino Linotype" pitchFamily="18" charset="0"/>
                      </a:endParaRPr>
                    </a:p>
                  </a:txBody>
                  <a:tcPr/>
                </a:tc>
                <a:tc>
                  <a:txBody>
                    <a:bodyPr/>
                    <a:lstStyle/>
                    <a:p>
                      <a:pPr algn="ctr"/>
                      <a:r>
                        <a:rPr lang="en-US" altLang="zh-CN" dirty="0" smtClean="0">
                          <a:solidFill>
                            <a:schemeClr val="bg1"/>
                          </a:solidFill>
                          <a:latin typeface="Palatino Linotype" pitchFamily="18" charset="0"/>
                        </a:rPr>
                        <a:t>2012(CVPR)</a:t>
                      </a:r>
                      <a:endParaRPr lang="zh-CN" altLang="en-US" dirty="0">
                        <a:solidFill>
                          <a:schemeClr val="bg1"/>
                        </a:solidFill>
                        <a:latin typeface="Palatino Linotype" pitchFamily="18" charset="0"/>
                      </a:endParaRPr>
                    </a:p>
                  </a:txBody>
                  <a:tcPr/>
                </a:tc>
              </a:tr>
            </a:tbl>
          </a:graphicData>
        </a:graphic>
      </p:graphicFrame>
      <p:sp>
        <p:nvSpPr>
          <p:cNvPr id="13" name="矩形 21"/>
          <p:cNvSpPr>
            <a:spLocks noChangeArrowheads="1"/>
          </p:cNvSpPr>
          <p:nvPr/>
        </p:nvSpPr>
        <p:spPr bwMode="auto">
          <a:xfrm>
            <a:off x="0" y="1071546"/>
            <a:ext cx="4714876" cy="5429289"/>
          </a:xfrm>
          <a:prstGeom prst="rect">
            <a:avLst/>
          </a:prstGeom>
          <a:solidFill>
            <a:srgbClr val="BED3F7">
              <a:alpha val="87999"/>
            </a:srgbClr>
          </a:solidFill>
          <a:ln w="9525">
            <a:noFill/>
            <a:miter lim="800000"/>
            <a:headEnd/>
            <a:tailEnd/>
          </a:ln>
          <a:effectLst/>
        </p:spPr>
        <p:txBody>
          <a:bodyPr/>
          <a:lstStyle/>
          <a:p>
            <a:endParaRPr lang="zh-CN" altLang="en-US"/>
          </a:p>
        </p:txBody>
      </p:sp>
      <p:grpSp>
        <p:nvGrpSpPr>
          <p:cNvPr id="14" name="组合 22"/>
          <p:cNvGrpSpPr>
            <a:grpSpLocks/>
          </p:cNvGrpSpPr>
          <p:nvPr/>
        </p:nvGrpSpPr>
        <p:grpSpPr bwMode="auto">
          <a:xfrm>
            <a:off x="285720" y="2714620"/>
            <a:ext cx="4143404" cy="2857519"/>
            <a:chOff x="-97303" y="82272"/>
            <a:chExt cx="5643561" cy="1645442"/>
          </a:xfrm>
        </p:grpSpPr>
        <p:sp>
          <p:nvSpPr>
            <p:cNvPr id="15" name="Freeform 21"/>
            <p:cNvSpPr>
              <a:spLocks noChangeArrowheads="1"/>
            </p:cNvSpPr>
            <p:nvPr/>
          </p:nvSpPr>
          <p:spPr bwMode="auto">
            <a:xfrm>
              <a:off x="-97303" y="82272"/>
              <a:ext cx="5546258" cy="1645442"/>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FF0000">
                <a:alpha val="48999"/>
              </a:srgbClr>
            </a:solidFill>
            <a:ln w="9525">
              <a:noFill/>
              <a:miter lim="800000"/>
              <a:headEnd/>
              <a:tailEnd/>
            </a:ln>
            <a:effectLst>
              <a:outerShdw dist="53882" dir="2700000" algn="ctr" rotWithShape="0">
                <a:srgbClr val="000000">
                  <a:alpha val="26999"/>
                </a:srgbClr>
              </a:outerShdw>
            </a:effectLst>
          </p:spPr>
          <p:txBody>
            <a:bodyPr wrap="none" anchor="ctr"/>
            <a:lstStyle/>
            <a:p>
              <a:endParaRPr lang="zh-CN" altLang="en-US"/>
            </a:p>
          </p:txBody>
        </p:sp>
        <p:sp>
          <p:nvSpPr>
            <p:cNvPr id="16" name="TextBox 26"/>
            <p:cNvSpPr txBox="1">
              <a:spLocks noChangeArrowheads="1"/>
            </p:cNvSpPr>
            <p:nvPr/>
          </p:nvSpPr>
          <p:spPr bwMode="auto">
            <a:xfrm>
              <a:off x="0" y="246816"/>
              <a:ext cx="5546258" cy="1329200"/>
            </a:xfrm>
            <a:prstGeom prst="rect">
              <a:avLst/>
            </a:prstGeom>
            <a:noFill/>
            <a:ln w="9525">
              <a:noFill/>
              <a:miter lim="800000"/>
              <a:headEnd/>
              <a:tailEnd/>
            </a:ln>
          </p:spPr>
          <p:txBody>
            <a:bodyPr wrap="square">
              <a:spAutoFit/>
            </a:bodyPr>
            <a:lstStyle/>
            <a:p>
              <a:pPr marL="177800">
                <a:spcBef>
                  <a:spcPct val="20000"/>
                </a:spcBef>
                <a:buClr>
                  <a:srgbClr val="000066"/>
                </a:buClr>
                <a:buSzPct val="80000"/>
              </a:pPr>
              <a:r>
                <a:rPr lang="en-US" sz="2400" b="1" dirty="0" smtClean="0">
                  <a:solidFill>
                    <a:srgbClr val="103A84"/>
                  </a:solidFill>
                  <a:latin typeface="Palatino Linotype" pitchFamily="18" charset="0"/>
                  <a:ea typeface="黑体" pitchFamily="49" charset="-122"/>
                </a:rPr>
                <a:t>A</a:t>
              </a:r>
              <a:r>
                <a:rPr lang="en-US" sz="2400" b="1" dirty="0" smtClean="0">
                  <a:solidFill>
                    <a:srgbClr val="C00000"/>
                  </a:solidFill>
                  <a:latin typeface="Palatino Linotype" pitchFamily="18" charset="0"/>
                  <a:ea typeface="黑体" pitchFamily="49" charset="-122"/>
                </a:rPr>
                <a:t> limitation </a:t>
              </a:r>
              <a:r>
                <a:rPr lang="en-US" sz="2400" b="1" dirty="0" smtClean="0">
                  <a:solidFill>
                    <a:srgbClr val="103A84"/>
                  </a:solidFill>
                  <a:latin typeface="Palatino Linotype" pitchFamily="18" charset="0"/>
                  <a:ea typeface="黑体" pitchFamily="49" charset="-122"/>
                </a:rPr>
                <a:t>of most hash based methods  to explore the </a:t>
              </a:r>
              <a:r>
                <a:rPr lang="en-US" sz="2400" b="1" dirty="0" smtClean="0">
                  <a:solidFill>
                    <a:srgbClr val="C00000"/>
                  </a:solidFill>
                  <a:latin typeface="Palatino Linotype" pitchFamily="18" charset="0"/>
                  <a:ea typeface="黑体" pitchFamily="49" charset="-122"/>
                </a:rPr>
                <a:t>sparse reconstructive relationship </a:t>
              </a:r>
              <a:r>
                <a:rPr lang="en-US" sz="2400" b="1" dirty="0" smtClean="0">
                  <a:solidFill>
                    <a:srgbClr val="103A84"/>
                  </a:solidFill>
                  <a:latin typeface="Palatino Linotype" pitchFamily="18" charset="0"/>
                  <a:ea typeface="黑体" pitchFamily="49" charset="-122"/>
                </a:rPr>
                <a:t>of the data constructing hash functions. (Motivation A)</a:t>
              </a:r>
              <a:endParaRPr lang="zh-CN" altLang="en-US" sz="2400" b="1" dirty="0">
                <a:solidFill>
                  <a:srgbClr val="103A84"/>
                </a:solidFill>
                <a:latin typeface="Palatino Linotype" pitchFamily="18" charset="0"/>
                <a:ea typeface="黑体" pitchFamily="49" charset="-122"/>
              </a:endParaRPr>
            </a:p>
          </p:txBody>
        </p:sp>
      </p:grpSp>
      <p:sp>
        <p:nvSpPr>
          <p:cNvPr id="12" name="矩形 11"/>
          <p:cNvSpPr/>
          <p:nvPr/>
        </p:nvSpPr>
        <p:spPr>
          <a:xfrm>
            <a:off x="4714876" y="1714488"/>
            <a:ext cx="2089124" cy="4714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itle 1"/>
          <p:cNvSpPr>
            <a:spLocks noGrp="1"/>
          </p:cNvSpPr>
          <p:nvPr>
            <p:ph type="title" idx="4294967295"/>
          </p:nvPr>
        </p:nvSpPr>
        <p:spPr>
          <a:xfrm>
            <a:off x="-32" y="260350"/>
            <a:ext cx="8208962" cy="576263"/>
          </a:xfrm>
        </p:spPr>
        <p:txBody>
          <a:bodyPr/>
          <a:lstStyle/>
          <a:p>
            <a:r>
              <a:rPr lang="en-US" dirty="0" smtClean="0">
                <a:ea typeface="宋体" pitchFamily="2" charset="-122"/>
              </a:rPr>
              <a:t>Motivations</a:t>
            </a:r>
            <a:endParaRPr lang="en-US" dirty="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utoUpdateAnimBg="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a:stretch>
            <a:fillRect/>
          </a:stretch>
        </p:blipFill>
        <p:spPr bwMode="auto">
          <a:xfrm>
            <a:off x="5001507" y="1142984"/>
            <a:ext cx="3840532" cy="5257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4"/>
          <a:stretch>
            <a:fillRect/>
          </a:stretch>
        </p:blipFill>
        <p:spPr bwMode="auto">
          <a:xfrm>
            <a:off x="360171" y="1142984"/>
            <a:ext cx="4068954" cy="5256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4" name="TextBox 13"/>
          <p:cNvSpPr txBox="1"/>
          <p:nvPr/>
        </p:nvSpPr>
        <p:spPr>
          <a:xfrm>
            <a:off x="357158" y="4083800"/>
            <a:ext cx="4071966"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CN" sz="2000" dirty="0" smtClean="0">
                <a:latin typeface="Palatino Linotype" pitchFamily="18" charset="0"/>
              </a:rPr>
              <a:t>For a code to be eﬃcient, we require that each bit has a 50% chance of being one or zero, and that diﬀerent bits are independent of each other.</a:t>
            </a:r>
          </a:p>
          <a:p>
            <a:r>
              <a:rPr lang="en-US" altLang="zh-CN" sz="2000" dirty="0" smtClean="0">
                <a:latin typeface="Palatino Linotype" pitchFamily="18" charset="0"/>
              </a:rPr>
              <a:t>NIPS, 2008.</a:t>
            </a:r>
            <a:endParaRPr lang="en-US" altLang="zh-CN" sz="2000" dirty="0">
              <a:latin typeface="Palatino Linotype" pitchFamily="18" charset="0"/>
            </a:endParaRPr>
          </a:p>
        </p:txBody>
      </p:sp>
      <p:sp>
        <p:nvSpPr>
          <p:cNvPr id="11" name="TextBox 10"/>
          <p:cNvSpPr txBox="1"/>
          <p:nvPr/>
        </p:nvSpPr>
        <p:spPr>
          <a:xfrm>
            <a:off x="5000629" y="3429000"/>
            <a:ext cx="3857652"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CN" sz="2000" dirty="0" smtClean="0">
                <a:latin typeface="Palatino Linotype" pitchFamily="18" charset="0"/>
              </a:rPr>
              <a:t>Using maximum entropy</a:t>
            </a:r>
          </a:p>
          <a:p>
            <a:r>
              <a:rPr lang="en-US" altLang="zh-CN" sz="2000" dirty="0" smtClean="0">
                <a:latin typeface="Palatino Linotype" pitchFamily="18" charset="0"/>
              </a:rPr>
              <a:t>principle, a binary bit that gives balanced partitioning of X provides maximum information. TPAMI, 2012.</a:t>
            </a:r>
            <a:endParaRPr lang="zh-CN" altLang="en-US" sz="2000" dirty="0">
              <a:latin typeface="Palatino Linotype" pitchFamily="18" charset="0"/>
            </a:endParaRPr>
          </a:p>
        </p:txBody>
      </p:sp>
      <p:sp>
        <p:nvSpPr>
          <p:cNvPr id="7" name="Title 1"/>
          <p:cNvSpPr txBox="1">
            <a:spLocks/>
          </p:cNvSpPr>
          <p:nvPr/>
        </p:nvSpPr>
        <p:spPr bwMode="auto">
          <a:xfrm>
            <a:off x="-32" y="260350"/>
            <a:ext cx="8208962" cy="5762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0" cap="none" spc="0" normalizeH="0" baseline="0" noProof="0" smtClean="0">
                <a:ln>
                  <a:noFill/>
                </a:ln>
                <a:solidFill>
                  <a:schemeClr val="tx2"/>
                </a:solidFill>
                <a:effectLst/>
                <a:uLnTx/>
                <a:uFillTx/>
                <a:latin typeface="Palatino Linotype" pitchFamily="18" charset="0"/>
                <a:ea typeface="宋体" pitchFamily="2" charset="-122"/>
                <a:cs typeface="+mj-cs"/>
              </a:rPr>
              <a:t>Motivations</a:t>
            </a:r>
            <a:endParaRPr kumimoji="0" lang="en-US" sz="3600" b="1" i="0" u="none" strike="noStrike" kern="0" cap="none" spc="0" normalizeH="0" baseline="0" noProof="0" dirty="0">
              <a:ln>
                <a:noFill/>
              </a:ln>
              <a:solidFill>
                <a:schemeClr val="tx2"/>
              </a:solidFill>
              <a:effectLst/>
              <a:uLnTx/>
              <a:uFillTx/>
              <a:latin typeface="Palatino Linotype" pitchFamily="18" charset="0"/>
              <a:ea typeface="宋体" pitchFamily="2" charset="-122"/>
              <a:cs typeface="+mj-cs"/>
            </a:endParaRPr>
          </a:p>
        </p:txBody>
      </p:sp>
      <p:sp>
        <p:nvSpPr>
          <p:cNvPr id="13" name="矩形标注 12"/>
          <p:cNvSpPr/>
          <p:nvPr/>
        </p:nvSpPr>
        <p:spPr bwMode="auto">
          <a:xfrm>
            <a:off x="1035838" y="3618327"/>
            <a:ext cx="2714644" cy="285752"/>
          </a:xfrm>
          <a:prstGeom prst="wedgeRectCallout">
            <a:avLst/>
          </a:prstGeom>
          <a:solidFill>
            <a:schemeClr val="lt1">
              <a:alpha val="0"/>
            </a:schemeClr>
          </a:solidFill>
          <a:ln>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3" name="矩形标注 22"/>
          <p:cNvSpPr/>
          <p:nvPr/>
        </p:nvSpPr>
        <p:spPr bwMode="auto">
          <a:xfrm>
            <a:off x="6876256" y="2780928"/>
            <a:ext cx="1872208" cy="501776"/>
          </a:xfrm>
          <a:prstGeom prst="wedgeRectCallout">
            <a:avLst/>
          </a:prstGeom>
          <a:solidFill>
            <a:schemeClr val="lt1">
              <a:alpha val="0"/>
            </a:schemeClr>
          </a:solidFill>
          <a:ln>
            <a:solidFill>
              <a:srgbClr val="FF0000"/>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5" name="矩形 21"/>
          <p:cNvSpPr>
            <a:spLocks noChangeArrowheads="1"/>
          </p:cNvSpPr>
          <p:nvPr/>
        </p:nvSpPr>
        <p:spPr bwMode="auto">
          <a:xfrm>
            <a:off x="0" y="1071546"/>
            <a:ext cx="9144000" cy="5429289"/>
          </a:xfrm>
          <a:prstGeom prst="rect">
            <a:avLst/>
          </a:prstGeom>
          <a:solidFill>
            <a:srgbClr val="BED3F7">
              <a:alpha val="87999"/>
            </a:srgbClr>
          </a:solidFill>
          <a:ln w="9525">
            <a:noFill/>
            <a:miter lim="800000"/>
            <a:headEnd/>
            <a:tailEnd/>
          </a:ln>
          <a:effectLst/>
        </p:spPr>
        <p:txBody>
          <a:bodyPr/>
          <a:lstStyle/>
          <a:p>
            <a:endParaRPr lang="zh-CN" altLang="en-US"/>
          </a:p>
        </p:txBody>
      </p:sp>
      <p:grpSp>
        <p:nvGrpSpPr>
          <p:cNvPr id="37" name="组合 36"/>
          <p:cNvGrpSpPr/>
          <p:nvPr/>
        </p:nvGrpSpPr>
        <p:grpSpPr>
          <a:xfrm>
            <a:off x="714348" y="1357299"/>
            <a:ext cx="7858180" cy="4572031"/>
            <a:chOff x="714348" y="1357299"/>
            <a:chExt cx="7858180" cy="4572031"/>
          </a:xfrm>
        </p:grpSpPr>
        <p:grpSp>
          <p:nvGrpSpPr>
            <p:cNvPr id="40" name="组合 22"/>
            <p:cNvGrpSpPr>
              <a:grpSpLocks/>
            </p:cNvGrpSpPr>
            <p:nvPr/>
          </p:nvGrpSpPr>
          <p:grpSpPr bwMode="auto">
            <a:xfrm>
              <a:off x="714348" y="1357299"/>
              <a:ext cx="7858180" cy="1857387"/>
              <a:chOff x="130750" y="-1237245"/>
              <a:chExt cx="5496086" cy="2531449"/>
            </a:xfrm>
          </p:grpSpPr>
          <p:sp>
            <p:nvSpPr>
              <p:cNvPr id="47" name="Freeform 21"/>
              <p:cNvSpPr>
                <a:spLocks noChangeArrowheads="1"/>
              </p:cNvSpPr>
              <p:nvPr/>
            </p:nvSpPr>
            <p:spPr bwMode="auto">
              <a:xfrm>
                <a:off x="130750" y="-1237245"/>
                <a:ext cx="5496086" cy="2531449"/>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FF0000">
                  <a:alpha val="48999"/>
                </a:srgbClr>
              </a:solidFill>
              <a:ln w="9525">
                <a:noFill/>
                <a:miter lim="800000"/>
                <a:headEnd/>
                <a:tailEnd/>
              </a:ln>
              <a:effectLst>
                <a:outerShdw dist="53882" dir="2700000" algn="ctr" rotWithShape="0">
                  <a:srgbClr val="000000">
                    <a:alpha val="26999"/>
                  </a:srgbClr>
                </a:outerShdw>
              </a:effectLst>
            </p:spPr>
            <p:txBody>
              <a:bodyPr wrap="none" anchor="ctr"/>
              <a:lstStyle/>
              <a:p>
                <a:endParaRPr lang="zh-CN" altLang="en-US"/>
              </a:p>
            </p:txBody>
          </p:sp>
          <p:sp>
            <p:nvSpPr>
              <p:cNvPr id="48" name="TextBox 26"/>
              <p:cNvSpPr txBox="1">
                <a:spLocks noChangeArrowheads="1"/>
              </p:cNvSpPr>
              <p:nvPr/>
            </p:nvSpPr>
            <p:spPr bwMode="auto">
              <a:xfrm>
                <a:off x="381609" y="-1047388"/>
                <a:ext cx="5167691" cy="2239977"/>
              </a:xfrm>
              <a:prstGeom prst="rect">
                <a:avLst/>
              </a:prstGeom>
              <a:noFill/>
              <a:ln w="9525">
                <a:noFill/>
                <a:miter lim="800000"/>
                <a:headEnd/>
                <a:tailEnd/>
              </a:ln>
            </p:spPr>
            <p:txBody>
              <a:bodyPr wrap="square">
                <a:spAutoFit/>
              </a:bodyPr>
              <a:lstStyle/>
              <a:p>
                <a:pPr marL="177800">
                  <a:spcBef>
                    <a:spcPct val="20000"/>
                  </a:spcBef>
                  <a:buClr>
                    <a:srgbClr val="000066"/>
                  </a:buClr>
                  <a:buSzPct val="80000"/>
                </a:pPr>
                <a:r>
                  <a:rPr lang="en-US" altLang="zh-CN" sz="2400" b="1" dirty="0" smtClean="0">
                    <a:solidFill>
                      <a:srgbClr val="103A84"/>
                    </a:solidFill>
                    <a:latin typeface="Palatino Linotype" pitchFamily="18" charset="0"/>
                    <a:ea typeface="黑体" pitchFamily="49" charset="-122"/>
                  </a:rPr>
                  <a:t>If a </a:t>
                </a:r>
                <a:r>
                  <a:rPr lang="en-US" sz="2400" b="1" dirty="0" smtClean="0">
                    <a:solidFill>
                      <a:srgbClr val="C00000"/>
                    </a:solidFill>
                    <a:latin typeface="Palatino Linotype" pitchFamily="18" charset="0"/>
                    <a:ea typeface="黑体" pitchFamily="49" charset="-122"/>
                  </a:rPr>
                  <a:t>sparse </a:t>
                </a:r>
                <a:r>
                  <a:rPr lang="en-US" sz="2400" b="1" dirty="0" smtClean="0">
                    <a:solidFill>
                      <a:schemeClr val="bg1"/>
                    </a:solidFill>
                    <a:latin typeface="Palatino Linotype" pitchFamily="18" charset="0"/>
                    <a:ea typeface="黑体" pitchFamily="49" charset="-122"/>
                  </a:rPr>
                  <a:t>reconstruction</a:t>
                </a:r>
                <a:r>
                  <a:rPr lang="en-US" sz="2400" b="1" dirty="0" smtClean="0">
                    <a:solidFill>
                      <a:srgbClr val="C00000"/>
                    </a:solidFill>
                    <a:latin typeface="Palatino Linotype" pitchFamily="18" charset="0"/>
                    <a:ea typeface="黑体" pitchFamily="49" charset="-122"/>
                  </a:rPr>
                  <a:t> </a:t>
                </a:r>
                <a:r>
                  <a:rPr lang="en-US" sz="2400" b="1" dirty="0" smtClean="0">
                    <a:solidFill>
                      <a:srgbClr val="103A84"/>
                    </a:solidFill>
                    <a:latin typeface="Palatino Linotype" pitchFamily="18" charset="0"/>
                    <a:ea typeface="黑体" pitchFamily="49" charset="-122"/>
                  </a:rPr>
                  <a:t>is adopted, to </a:t>
                </a:r>
                <a:r>
                  <a:rPr lang="en-US" sz="2400" b="1" dirty="0" smtClean="0">
                    <a:solidFill>
                      <a:srgbClr val="C00000"/>
                    </a:solidFill>
                    <a:latin typeface="Palatino Linotype" pitchFamily="18" charset="0"/>
                    <a:ea typeface="黑体" pitchFamily="49" charset="-122"/>
                  </a:rPr>
                  <a:t>maximize </a:t>
                </a:r>
                <a:r>
                  <a:rPr lang="en-US" sz="2400" b="1" dirty="0" smtClean="0">
                    <a:solidFill>
                      <a:schemeClr val="bg1"/>
                    </a:solidFill>
                    <a:latin typeface="Palatino Linotype" pitchFamily="18" charset="0"/>
                    <a:ea typeface="黑体" pitchFamily="49" charset="-122"/>
                  </a:rPr>
                  <a:t>the information </a:t>
                </a:r>
                <a:r>
                  <a:rPr lang="en-US" sz="2400" b="1" dirty="0" smtClean="0">
                    <a:solidFill>
                      <a:srgbClr val="103A84"/>
                    </a:solidFill>
                    <a:latin typeface="Palatino Linotype" pitchFamily="18" charset="0"/>
                    <a:ea typeface="黑体" pitchFamily="49" charset="-122"/>
                  </a:rPr>
                  <a:t>provided by each bit, how to </a:t>
                </a:r>
                <a:r>
                  <a:rPr lang="en-US" sz="2400" b="1" dirty="0" smtClean="0">
                    <a:solidFill>
                      <a:srgbClr val="C00000"/>
                    </a:solidFill>
                    <a:latin typeface="Palatino Linotype" pitchFamily="18" charset="0"/>
                    <a:ea typeface="黑体" pitchFamily="49" charset="-122"/>
                  </a:rPr>
                  <a:t>incorporate</a:t>
                </a:r>
                <a:r>
                  <a:rPr lang="en-US" sz="2400" b="1" dirty="0" smtClean="0">
                    <a:solidFill>
                      <a:srgbClr val="103A84"/>
                    </a:solidFill>
                    <a:latin typeface="Palatino Linotype" pitchFamily="18" charset="0"/>
                    <a:ea typeface="黑体" pitchFamily="49" charset="-122"/>
                  </a:rPr>
                  <a:t> this requirement with reconstruction</a:t>
                </a:r>
              </a:p>
              <a:p>
                <a:pPr marL="177800">
                  <a:spcBef>
                    <a:spcPct val="20000"/>
                  </a:spcBef>
                  <a:buClr>
                    <a:srgbClr val="000066"/>
                  </a:buClr>
                  <a:buSzPct val="80000"/>
                </a:pPr>
                <a:r>
                  <a:rPr lang="en-US" sz="2400" b="1" dirty="0">
                    <a:solidFill>
                      <a:srgbClr val="C00000"/>
                    </a:solidFill>
                    <a:latin typeface="Palatino Linotype" pitchFamily="18" charset="0"/>
                    <a:ea typeface="黑体" pitchFamily="49" charset="-122"/>
                  </a:rPr>
                  <a:t>simultaneously</a:t>
                </a:r>
                <a:r>
                  <a:rPr lang="en-US" sz="2400" b="1" dirty="0" smtClean="0">
                    <a:solidFill>
                      <a:srgbClr val="103A84"/>
                    </a:solidFill>
                    <a:latin typeface="Palatino Linotype" pitchFamily="18" charset="0"/>
                    <a:ea typeface="黑体" pitchFamily="49" charset="-122"/>
                  </a:rPr>
                  <a:t>? (Motivation B)</a:t>
                </a:r>
              </a:p>
            </p:txBody>
          </p:sp>
        </p:grpSp>
        <p:grpSp>
          <p:nvGrpSpPr>
            <p:cNvPr id="41" name="组合 22"/>
            <p:cNvGrpSpPr>
              <a:grpSpLocks/>
            </p:cNvGrpSpPr>
            <p:nvPr/>
          </p:nvGrpSpPr>
          <p:grpSpPr bwMode="auto">
            <a:xfrm>
              <a:off x="714348" y="3617922"/>
              <a:ext cx="7858180" cy="1096962"/>
              <a:chOff x="0" y="-1428760"/>
              <a:chExt cx="5643563" cy="1096962"/>
            </a:xfrm>
          </p:grpSpPr>
          <p:sp>
            <p:nvSpPr>
              <p:cNvPr id="45" name="Freeform 21"/>
              <p:cNvSpPr>
                <a:spLocks noChangeArrowheads="1"/>
              </p:cNvSpPr>
              <p:nvPr/>
            </p:nvSpPr>
            <p:spPr bwMode="auto">
              <a:xfrm>
                <a:off x="0" y="-1428760"/>
                <a:ext cx="5643563" cy="1096962"/>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FF0000">
                  <a:alpha val="48999"/>
                </a:srgbClr>
              </a:solidFill>
              <a:ln w="9525">
                <a:noFill/>
                <a:miter lim="800000"/>
                <a:headEnd/>
                <a:tailEnd/>
              </a:ln>
              <a:effectLst>
                <a:outerShdw dist="53882" dir="2700000" algn="ctr" rotWithShape="0">
                  <a:srgbClr val="000000">
                    <a:alpha val="26999"/>
                  </a:srgbClr>
                </a:outerShdw>
              </a:effectLst>
            </p:spPr>
            <p:txBody>
              <a:bodyPr wrap="none" anchor="ctr"/>
              <a:lstStyle/>
              <a:p>
                <a:endParaRPr lang="zh-CN" altLang="en-US"/>
              </a:p>
            </p:txBody>
          </p:sp>
          <p:sp>
            <p:nvSpPr>
              <p:cNvPr id="46" name="TextBox 26"/>
              <p:cNvSpPr txBox="1">
                <a:spLocks noChangeArrowheads="1"/>
              </p:cNvSpPr>
              <p:nvPr/>
            </p:nvSpPr>
            <p:spPr bwMode="auto">
              <a:xfrm>
                <a:off x="0" y="-1214446"/>
                <a:ext cx="5572125" cy="830997"/>
              </a:xfrm>
              <a:prstGeom prst="rect">
                <a:avLst/>
              </a:prstGeom>
              <a:noFill/>
              <a:ln w="9525">
                <a:noFill/>
                <a:miter lim="800000"/>
                <a:headEnd/>
                <a:tailEnd/>
              </a:ln>
            </p:spPr>
            <p:txBody>
              <a:bodyPr>
                <a:spAutoFit/>
              </a:bodyPr>
              <a:lstStyle/>
              <a:p>
                <a:pPr marL="531813">
                  <a:spcBef>
                    <a:spcPct val="20000"/>
                  </a:spcBef>
                  <a:buClr>
                    <a:srgbClr val="000066"/>
                  </a:buClr>
                  <a:buSzPct val="80000"/>
                </a:pPr>
                <a:r>
                  <a:rPr lang="en-US" sz="2400" b="1" dirty="0" smtClean="0">
                    <a:solidFill>
                      <a:srgbClr val="103A84"/>
                    </a:solidFill>
                    <a:latin typeface="Palatino Linotype" pitchFamily="18" charset="0"/>
                    <a:ea typeface="黑体" pitchFamily="49" charset="-122"/>
                  </a:rPr>
                  <a:t>Does a </a:t>
                </a:r>
                <a:r>
                  <a:rPr lang="en-US" sz="2400" b="1" dirty="0" smtClean="0">
                    <a:solidFill>
                      <a:srgbClr val="C00000"/>
                    </a:solidFill>
                    <a:latin typeface="Palatino Linotype" pitchFamily="18" charset="0"/>
                    <a:ea typeface="黑体" pitchFamily="49" charset="-122"/>
                  </a:rPr>
                  <a:t>balance</a:t>
                </a:r>
                <a:r>
                  <a:rPr lang="en-US" sz="2400" b="1" dirty="0" smtClean="0">
                    <a:solidFill>
                      <a:srgbClr val="103A84"/>
                    </a:solidFill>
                    <a:latin typeface="Palatino Linotype" pitchFamily="18" charset="0"/>
                    <a:ea typeface="黑体" pitchFamily="49" charset="-122"/>
                  </a:rPr>
                  <a:t> between them improve the performance?</a:t>
                </a:r>
                <a:endParaRPr lang="zh-CN" altLang="en-US" sz="2400" b="1" dirty="0">
                  <a:solidFill>
                    <a:srgbClr val="103A84"/>
                  </a:solidFill>
                  <a:latin typeface="Palatino Linotype" pitchFamily="18" charset="0"/>
                  <a:ea typeface="黑体" pitchFamily="49" charset="-122"/>
                </a:endParaRPr>
              </a:p>
            </p:txBody>
          </p:sp>
        </p:grpSp>
        <p:grpSp>
          <p:nvGrpSpPr>
            <p:cNvPr id="42" name="组合 22"/>
            <p:cNvGrpSpPr>
              <a:grpSpLocks/>
            </p:cNvGrpSpPr>
            <p:nvPr/>
          </p:nvGrpSpPr>
          <p:grpSpPr bwMode="auto">
            <a:xfrm>
              <a:off x="714348" y="5143512"/>
              <a:ext cx="7858180" cy="785818"/>
              <a:chOff x="0" y="-1428760"/>
              <a:chExt cx="5643563" cy="1096962"/>
            </a:xfrm>
          </p:grpSpPr>
          <p:sp>
            <p:nvSpPr>
              <p:cNvPr id="43" name="Freeform 21"/>
              <p:cNvSpPr>
                <a:spLocks noChangeArrowheads="1"/>
              </p:cNvSpPr>
              <p:nvPr/>
            </p:nvSpPr>
            <p:spPr bwMode="auto">
              <a:xfrm>
                <a:off x="0" y="-1428760"/>
                <a:ext cx="5643563" cy="1096962"/>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FF0000">
                  <a:alpha val="48999"/>
                </a:srgbClr>
              </a:solidFill>
              <a:ln w="9525">
                <a:noFill/>
                <a:miter lim="800000"/>
                <a:headEnd/>
                <a:tailEnd/>
              </a:ln>
              <a:effectLst>
                <a:outerShdw dist="53882" dir="2700000" algn="ctr" rotWithShape="0">
                  <a:srgbClr val="000000">
                    <a:alpha val="26999"/>
                  </a:srgbClr>
                </a:outerShdw>
              </a:effectLst>
            </p:spPr>
            <p:txBody>
              <a:bodyPr wrap="none" anchor="ctr"/>
              <a:lstStyle/>
              <a:p>
                <a:endParaRPr lang="zh-CN" altLang="en-US"/>
              </a:p>
            </p:txBody>
          </p:sp>
          <p:sp>
            <p:nvSpPr>
              <p:cNvPr id="44" name="TextBox 26"/>
              <p:cNvSpPr txBox="1">
                <a:spLocks noChangeArrowheads="1"/>
              </p:cNvSpPr>
              <p:nvPr/>
            </p:nvSpPr>
            <p:spPr bwMode="auto">
              <a:xfrm>
                <a:off x="0" y="-1214445"/>
                <a:ext cx="5572125" cy="590756"/>
              </a:xfrm>
              <a:prstGeom prst="rect">
                <a:avLst/>
              </a:prstGeom>
              <a:noFill/>
              <a:ln w="9525">
                <a:noFill/>
                <a:miter lim="800000"/>
                <a:headEnd/>
                <a:tailEnd/>
              </a:ln>
            </p:spPr>
            <p:txBody>
              <a:bodyPr>
                <a:spAutoFit/>
              </a:bodyPr>
              <a:lstStyle/>
              <a:p>
                <a:pPr marL="531813">
                  <a:spcBef>
                    <a:spcPct val="20000"/>
                  </a:spcBef>
                  <a:buClr>
                    <a:srgbClr val="000066"/>
                  </a:buClr>
                  <a:buSzPct val="80000"/>
                </a:pPr>
                <a:r>
                  <a:rPr lang="en-US" sz="2400" b="1" dirty="0" smtClean="0">
                    <a:solidFill>
                      <a:srgbClr val="103A84"/>
                    </a:solidFill>
                    <a:latin typeface="Palatino Linotype" pitchFamily="18" charset="0"/>
                    <a:ea typeface="黑体" pitchFamily="49" charset="-122"/>
                  </a:rPr>
                  <a:t>How to build the balance?</a:t>
                </a:r>
              </a:p>
            </p:txBody>
          </p:sp>
        </p:grpSp>
      </p:grpSp>
    </p:spTree>
    <p:extLst>
      <p:ext uri="{BB962C8B-B14F-4D97-AF65-F5344CB8AC3E}">
        <p14:creationId xmlns:p14="http://schemas.microsoft.com/office/powerpoint/2010/main" val="13336712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Freeform 21"/>
          <p:cNvSpPr>
            <a:spLocks noChangeArrowheads="1"/>
          </p:cNvSpPr>
          <p:nvPr/>
        </p:nvSpPr>
        <p:spPr bwMode="auto">
          <a:xfrm>
            <a:off x="5000628" y="5500702"/>
            <a:ext cx="3857652" cy="571504"/>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FF0000">
              <a:alpha val="48999"/>
            </a:srgbClr>
          </a:solidFill>
          <a:ln w="9525">
            <a:noFill/>
            <a:miter lim="800000"/>
            <a:headEnd/>
            <a:tailEnd/>
          </a:ln>
          <a:effectLst>
            <a:outerShdw dist="53882" dir="2700000" algn="ctr" rotWithShape="0">
              <a:srgbClr val="000000">
                <a:alpha val="26999"/>
              </a:srgbClr>
            </a:outerShdw>
          </a:effectLst>
        </p:spPr>
        <p:txBody>
          <a:bodyPr wrap="none" anchor="ctr"/>
          <a:lstStyle/>
          <a:p>
            <a:endParaRPr lang="zh-CN" altLang="en-US" dirty="0"/>
          </a:p>
        </p:txBody>
      </p:sp>
      <p:sp>
        <p:nvSpPr>
          <p:cNvPr id="379" name="Freeform 21"/>
          <p:cNvSpPr>
            <a:spLocks noChangeArrowheads="1"/>
          </p:cNvSpPr>
          <p:nvPr/>
        </p:nvSpPr>
        <p:spPr bwMode="auto">
          <a:xfrm>
            <a:off x="3000364" y="2786058"/>
            <a:ext cx="5786478" cy="642942"/>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92D050">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pPr algn="ctr"/>
            <a:endParaRPr lang="zh-CN" altLang="en-US" sz="2000" b="1" dirty="0">
              <a:solidFill>
                <a:srgbClr val="C00000"/>
              </a:solidFill>
              <a:latin typeface="Palatino Linotype" pitchFamily="18" charset="0"/>
            </a:endParaRPr>
          </a:p>
        </p:txBody>
      </p:sp>
      <p:sp>
        <p:nvSpPr>
          <p:cNvPr id="2" name="标题 1"/>
          <p:cNvSpPr>
            <a:spLocks noGrp="1"/>
          </p:cNvSpPr>
          <p:nvPr>
            <p:ph type="title"/>
          </p:nvPr>
        </p:nvSpPr>
        <p:spPr>
          <a:xfrm>
            <a:off x="-32" y="260350"/>
            <a:ext cx="8208962" cy="576263"/>
          </a:xfrm>
        </p:spPr>
        <p:txBody>
          <a:bodyPr/>
          <a:lstStyle/>
          <a:p>
            <a:r>
              <a:rPr lang="en-US" altLang="zh-CN" dirty="0" smtClean="0"/>
              <a:t>Framework  of  Our Method</a:t>
            </a:r>
            <a:endParaRPr lang="zh-CN" altLang="en-US" dirty="0"/>
          </a:p>
        </p:txBody>
      </p:sp>
      <p:grpSp>
        <p:nvGrpSpPr>
          <p:cNvPr id="111" name="组合 110"/>
          <p:cNvGrpSpPr/>
          <p:nvPr/>
        </p:nvGrpSpPr>
        <p:grpSpPr>
          <a:xfrm>
            <a:off x="2380274" y="2351783"/>
            <a:ext cx="6465643" cy="3731625"/>
            <a:chOff x="102065" y="3954428"/>
            <a:chExt cx="6113009" cy="2952534"/>
          </a:xfrm>
        </p:grpSpPr>
        <p:grpSp>
          <p:nvGrpSpPr>
            <p:cNvPr id="3" name="组合 7"/>
            <p:cNvGrpSpPr/>
            <p:nvPr/>
          </p:nvGrpSpPr>
          <p:grpSpPr>
            <a:xfrm>
              <a:off x="617342" y="3954428"/>
              <a:ext cx="5526294" cy="2952534"/>
              <a:chOff x="318621" y="3677541"/>
              <a:chExt cx="5526294" cy="2952534"/>
            </a:xfrm>
          </p:grpSpPr>
          <p:sp>
            <p:nvSpPr>
              <p:cNvPr id="9" name="矩形 8"/>
              <p:cNvSpPr/>
              <p:nvPr/>
            </p:nvSpPr>
            <p:spPr>
              <a:xfrm>
                <a:off x="2130139" y="3677541"/>
                <a:ext cx="2173789" cy="779260"/>
              </a:xfrm>
              <a:prstGeom prst="rect">
                <a:avLst/>
              </a:prstGeom>
            </p:spPr>
            <p:txBody>
              <a:bodyPr wrap="square">
                <a:spAutoFit/>
              </a:bodyPr>
              <a:lstStyle/>
              <a:p>
                <a:r>
                  <a:rPr lang="it-IT" altLang="zh-CN" sz="2000" b="1" dirty="0" smtClean="0">
                    <a:solidFill>
                      <a:srgbClr val="000000"/>
                    </a:solidFill>
                    <a:latin typeface="Palatino Linotype" pitchFamily="18" charset="0"/>
                    <a:ea typeface="Arial Unicode MS" pitchFamily="34" charset="-122"/>
                    <a:cs typeface="Arial" pitchFamily="34" charset="0"/>
                  </a:rPr>
                  <a:t>Step 2</a:t>
                </a:r>
              </a:p>
              <a:p>
                <a:endParaRPr lang="it-IT" altLang="zh-CN" sz="1200" b="1" dirty="0" smtClean="0">
                  <a:solidFill>
                    <a:srgbClr val="000000"/>
                  </a:solidFill>
                  <a:latin typeface="Palatino Linotype" pitchFamily="18" charset="0"/>
                  <a:ea typeface="Arial Unicode MS" pitchFamily="34" charset="-122"/>
                  <a:cs typeface="Arial" pitchFamily="34" charset="0"/>
                </a:endParaRPr>
              </a:p>
              <a:p>
                <a:r>
                  <a:rPr lang="it-IT" altLang="zh-CN" sz="1200" b="1" dirty="0" smtClean="0">
                    <a:solidFill>
                      <a:srgbClr val="000000"/>
                    </a:solidFill>
                    <a:latin typeface="Palatino Linotype" pitchFamily="18" charset="0"/>
                    <a:ea typeface="Arial Unicode MS" pitchFamily="34" charset="-122"/>
                    <a:cs typeface="Arial" pitchFamily="34" charset="0"/>
                  </a:rPr>
                  <a:t>Sparse reconstruction using L-2,1 </a:t>
                </a:r>
                <a:r>
                  <a:rPr lang="en-US" altLang="zh-CN" sz="1200" b="1" dirty="0" smtClean="0">
                    <a:solidFill>
                      <a:srgbClr val="000000"/>
                    </a:solidFill>
                    <a:latin typeface="Palatino Linotype" pitchFamily="18" charset="0"/>
                    <a:ea typeface="Arial Unicode MS" pitchFamily="34" charset="-122"/>
                    <a:cs typeface="Arial" pitchFamily="34" charset="0"/>
                  </a:rPr>
                  <a:t>norm. (Motivation A)</a:t>
                </a:r>
                <a:endParaRPr lang="it-IT" altLang="zh-CN" sz="1200" b="1" dirty="0" smtClean="0">
                  <a:solidFill>
                    <a:srgbClr val="000000"/>
                  </a:solidFill>
                  <a:latin typeface="Palatino Linotype" pitchFamily="18" charset="0"/>
                  <a:ea typeface="Arial Unicode MS" pitchFamily="34" charset="-122"/>
                  <a:cs typeface="Arial" pitchFamily="34" charset="0"/>
                </a:endParaRPr>
              </a:p>
            </p:txBody>
          </p:sp>
          <p:sp>
            <p:nvSpPr>
              <p:cNvPr id="11" name="矩形 10"/>
              <p:cNvSpPr/>
              <p:nvPr/>
            </p:nvSpPr>
            <p:spPr>
              <a:xfrm>
                <a:off x="4376891" y="3682009"/>
                <a:ext cx="1468024" cy="901019"/>
              </a:xfrm>
              <a:prstGeom prst="rect">
                <a:avLst/>
              </a:prstGeom>
            </p:spPr>
            <p:txBody>
              <a:bodyPr wrap="square">
                <a:spAutoFit/>
              </a:bodyPr>
              <a:lstStyle/>
              <a:p>
                <a:r>
                  <a:rPr lang="en-US" altLang="zh-CN" sz="2000" b="1" dirty="0" smtClean="0">
                    <a:solidFill>
                      <a:srgbClr val="000000"/>
                    </a:solidFill>
                    <a:latin typeface="Palatino Linotype" pitchFamily="18" charset="0"/>
                    <a:ea typeface="Arial Unicode MS" pitchFamily="34" charset="-122"/>
                    <a:cs typeface="Arial" pitchFamily="34" charset="0"/>
                  </a:rPr>
                  <a:t>Step 3</a:t>
                </a:r>
              </a:p>
              <a:p>
                <a:endParaRPr lang="en-US" altLang="zh-CN" sz="1200" b="1" dirty="0" smtClean="0">
                  <a:solidFill>
                    <a:srgbClr val="000000"/>
                  </a:solidFill>
                  <a:latin typeface="Palatino Linotype" pitchFamily="18" charset="0"/>
                  <a:ea typeface="Arial Unicode MS" pitchFamily="34" charset="-122"/>
                  <a:cs typeface="Arial" pitchFamily="34" charset="0"/>
                </a:endParaRPr>
              </a:p>
              <a:p>
                <a:r>
                  <a:rPr lang="en-US" altLang="zh-CN" sz="1200" b="1" dirty="0" smtClean="0">
                    <a:solidFill>
                      <a:srgbClr val="000000"/>
                    </a:solidFill>
                    <a:latin typeface="Palatino Linotype" pitchFamily="18" charset="0"/>
                    <a:ea typeface="Arial Unicode MS" pitchFamily="34" charset="-122"/>
                    <a:cs typeface="Arial" pitchFamily="34" charset="0"/>
                  </a:rPr>
                  <a:t>Build a balance between them. (Motivation B)</a:t>
                </a:r>
                <a:endParaRPr lang="zh-CN" altLang="en-US" sz="1200" dirty="0">
                  <a:solidFill>
                    <a:srgbClr val="00B0F0"/>
                  </a:solidFill>
                  <a:latin typeface="Palatino Linotype" pitchFamily="18" charset="0"/>
                  <a:ea typeface="Arial Unicode MS" pitchFamily="34" charset="-122"/>
                  <a:cs typeface="Arial" pitchFamily="34" charset="0"/>
                </a:endParaRPr>
              </a:p>
            </p:txBody>
          </p:sp>
          <p:cxnSp>
            <p:nvCxnSpPr>
              <p:cNvPr id="13" name="直接连接符 12"/>
              <p:cNvCxnSpPr/>
              <p:nvPr/>
            </p:nvCxnSpPr>
            <p:spPr bwMode="auto">
              <a:xfrm>
                <a:off x="318621" y="4000414"/>
                <a:ext cx="0" cy="1921404"/>
              </a:xfrm>
              <a:prstGeom prst="line">
                <a:avLst/>
              </a:prstGeom>
              <a:ln w="28575">
                <a:headEnd type="none" w="med" len="med"/>
                <a:tailEnd type="none" w="med" len="med"/>
              </a:ln>
              <a:extLst/>
            </p:spPr>
            <p:style>
              <a:lnRef idx="1">
                <a:schemeClr val="accent2"/>
              </a:lnRef>
              <a:fillRef idx="0">
                <a:schemeClr val="accent2"/>
              </a:fillRef>
              <a:effectRef idx="0">
                <a:schemeClr val="accent2"/>
              </a:effectRef>
              <a:fontRef idx="minor">
                <a:schemeClr val="tx1"/>
              </a:fontRef>
            </p:style>
          </p:cxnSp>
          <p:sp>
            <p:nvSpPr>
              <p:cNvPr id="16" name="矩形 15"/>
              <p:cNvSpPr/>
              <p:nvPr/>
            </p:nvSpPr>
            <p:spPr>
              <a:xfrm>
                <a:off x="592519" y="5938195"/>
                <a:ext cx="2109124" cy="230832"/>
              </a:xfrm>
              <a:prstGeom prst="rect">
                <a:avLst/>
              </a:prstGeom>
            </p:spPr>
            <p:txBody>
              <a:bodyPr wrap="square">
                <a:spAutoFit/>
              </a:bodyPr>
              <a:lstStyle/>
              <a:p>
                <a:r>
                  <a:rPr lang="it-IT" altLang="zh-CN" sz="900" dirty="0" smtClean="0">
                    <a:solidFill>
                      <a:schemeClr val="accent6">
                        <a:lumMod val="50000"/>
                      </a:schemeClr>
                    </a:solidFill>
                    <a:latin typeface="Palatino Linotype" pitchFamily="18" charset="0"/>
                    <a:ea typeface="Arial Unicode MS" pitchFamily="34" charset="-122"/>
                    <a:cs typeface="Andalus" pitchFamily="18" charset="-78"/>
                  </a:rPr>
                  <a:t>Adjusted  covariance matrix. </a:t>
                </a:r>
              </a:p>
            </p:txBody>
          </p:sp>
          <p:sp>
            <p:nvSpPr>
              <p:cNvPr id="18" name="矩形 17"/>
              <p:cNvSpPr/>
              <p:nvPr/>
            </p:nvSpPr>
            <p:spPr>
              <a:xfrm>
                <a:off x="2779050" y="5938195"/>
                <a:ext cx="2137171" cy="230832"/>
              </a:xfrm>
              <a:prstGeom prst="rect">
                <a:avLst/>
              </a:prstGeom>
            </p:spPr>
            <p:txBody>
              <a:bodyPr wrap="square">
                <a:spAutoFit/>
              </a:bodyPr>
              <a:lstStyle/>
              <a:p>
                <a:r>
                  <a:rPr lang="en-US" altLang="zh-CN" sz="900" dirty="0" smtClean="0">
                    <a:solidFill>
                      <a:schemeClr val="accent6">
                        <a:lumMod val="50000"/>
                      </a:schemeClr>
                    </a:solidFill>
                    <a:latin typeface="Palatino Linotype" pitchFamily="18" charset="0"/>
                    <a:ea typeface="Arial Unicode MS" pitchFamily="34" charset="-122"/>
                    <a:cs typeface="Andalus" pitchFamily="18" charset="-78"/>
                  </a:rPr>
                  <a:t>S</a:t>
                </a:r>
                <a:r>
                  <a:rPr lang="it-IT" altLang="zh-CN" sz="900" dirty="0" smtClean="0">
                    <a:solidFill>
                      <a:schemeClr val="accent6">
                        <a:lumMod val="50000"/>
                      </a:schemeClr>
                    </a:solidFill>
                    <a:latin typeface="Palatino Linotype" pitchFamily="18" charset="0"/>
                    <a:ea typeface="Arial Unicode MS" pitchFamily="34" charset="-122"/>
                    <a:cs typeface="Andalus" pitchFamily="18" charset="-78"/>
                  </a:rPr>
                  <a:t>parse reconstructiion</a:t>
                </a:r>
                <a:endParaRPr lang="it-IT" altLang="zh-CN" sz="900" dirty="0">
                  <a:solidFill>
                    <a:schemeClr val="accent6">
                      <a:lumMod val="50000"/>
                    </a:schemeClr>
                  </a:solidFill>
                  <a:latin typeface="Palatino Linotype" pitchFamily="18" charset="0"/>
                  <a:ea typeface="Arial Unicode MS" pitchFamily="34" charset="-122"/>
                  <a:cs typeface="Andalus" pitchFamily="18" charset="-78"/>
                </a:endParaRPr>
              </a:p>
            </p:txBody>
          </p:sp>
          <p:cxnSp>
            <p:nvCxnSpPr>
              <p:cNvPr id="20" name="直接连接符 19"/>
              <p:cNvCxnSpPr/>
              <p:nvPr/>
            </p:nvCxnSpPr>
            <p:spPr bwMode="auto">
              <a:xfrm>
                <a:off x="2130139" y="4009369"/>
                <a:ext cx="0" cy="2449615"/>
              </a:xfrm>
              <a:prstGeom prst="line">
                <a:avLst/>
              </a:prstGeom>
              <a:ln w="28575">
                <a:headEnd type="none" w="med" len="med"/>
                <a:tailEnd type="none" w="med" len="med"/>
              </a:ln>
              <a:extLst/>
            </p:spPr>
            <p:style>
              <a:lnRef idx="1">
                <a:schemeClr val="accent2"/>
              </a:lnRef>
              <a:fillRef idx="0">
                <a:schemeClr val="accent2"/>
              </a:fillRef>
              <a:effectRef idx="0">
                <a:schemeClr val="accent2"/>
              </a:effectRef>
              <a:fontRef idx="minor">
                <a:schemeClr val="tx1"/>
              </a:fontRef>
            </p:style>
          </p:cxnSp>
          <p:cxnSp>
            <p:nvCxnSpPr>
              <p:cNvPr id="21" name="直接连接符 20"/>
              <p:cNvCxnSpPr/>
              <p:nvPr/>
            </p:nvCxnSpPr>
            <p:spPr bwMode="auto">
              <a:xfrm>
                <a:off x="4344717" y="4009556"/>
                <a:ext cx="0" cy="2620519"/>
              </a:xfrm>
              <a:prstGeom prst="line">
                <a:avLst/>
              </a:prstGeom>
              <a:ln w="28575">
                <a:headEnd type="none" w="med" len="med"/>
                <a:tailEnd type="none" w="med" len="med"/>
              </a:ln>
              <a:extLst/>
            </p:spPr>
            <p:style>
              <a:lnRef idx="1">
                <a:schemeClr val="accent2"/>
              </a:lnRef>
              <a:fillRef idx="0">
                <a:schemeClr val="accent2"/>
              </a:fillRef>
              <a:effectRef idx="0">
                <a:schemeClr val="accent2"/>
              </a:effectRef>
              <a:fontRef idx="minor">
                <a:schemeClr val="tx1"/>
              </a:fontRef>
            </p:style>
          </p:cxnSp>
        </p:grpSp>
        <p:pic>
          <p:nvPicPr>
            <p:cNvPr id="42" name="图片 41" descr="norm.png"/>
            <p:cNvPicPr>
              <a:picLocks noChangeAspect="1"/>
            </p:cNvPicPr>
            <p:nvPr/>
          </p:nvPicPr>
          <p:blipFill>
            <a:blip r:embed="rId4" cstate="print"/>
            <a:stretch>
              <a:fillRect/>
            </a:stretch>
          </p:blipFill>
          <p:spPr>
            <a:xfrm>
              <a:off x="3571868" y="5594558"/>
              <a:ext cx="1000132" cy="477648"/>
            </a:xfrm>
            <a:prstGeom prst="rect">
              <a:avLst/>
            </a:prstGeom>
          </p:spPr>
        </p:pic>
        <p:grpSp>
          <p:nvGrpSpPr>
            <p:cNvPr id="4" name="组合 44"/>
            <p:cNvGrpSpPr/>
            <p:nvPr/>
          </p:nvGrpSpPr>
          <p:grpSpPr>
            <a:xfrm>
              <a:off x="2507442" y="5429264"/>
              <a:ext cx="992988" cy="928694"/>
              <a:chOff x="542893" y="1071546"/>
              <a:chExt cx="2957537" cy="2786082"/>
            </a:xfrm>
          </p:grpSpPr>
          <p:grpSp>
            <p:nvGrpSpPr>
              <p:cNvPr id="5" name="组合 233"/>
              <p:cNvGrpSpPr/>
              <p:nvPr/>
            </p:nvGrpSpPr>
            <p:grpSpPr>
              <a:xfrm>
                <a:off x="542891" y="1500176"/>
                <a:ext cx="2957529" cy="2357454"/>
                <a:chOff x="714348" y="1857364"/>
                <a:chExt cx="3314727" cy="2571768"/>
              </a:xfrm>
            </p:grpSpPr>
            <p:sp>
              <p:nvSpPr>
                <p:cNvPr id="48" name="Oval 15"/>
                <p:cNvSpPr>
                  <a:spLocks noChangeAspect="1" noChangeArrowheads="1"/>
                </p:cNvSpPr>
                <p:nvPr/>
              </p:nvSpPr>
              <p:spPr bwMode="auto">
                <a:xfrm>
                  <a:off x="1285852" y="350043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49" name="Oval 15"/>
                <p:cNvSpPr>
                  <a:spLocks noChangeAspect="1" noChangeArrowheads="1"/>
                </p:cNvSpPr>
                <p:nvPr/>
              </p:nvSpPr>
              <p:spPr bwMode="auto">
                <a:xfrm>
                  <a:off x="1928794" y="278605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0" name="Oval 15"/>
                <p:cNvSpPr>
                  <a:spLocks noChangeAspect="1" noChangeArrowheads="1"/>
                </p:cNvSpPr>
                <p:nvPr/>
              </p:nvSpPr>
              <p:spPr bwMode="auto">
                <a:xfrm>
                  <a:off x="928662" y="357187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1" name="Oval 15"/>
                <p:cNvSpPr>
                  <a:spLocks noChangeAspect="1" noChangeArrowheads="1"/>
                </p:cNvSpPr>
                <p:nvPr/>
              </p:nvSpPr>
              <p:spPr bwMode="auto">
                <a:xfrm>
                  <a:off x="1643042" y="3714752"/>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2" name="Oval 15"/>
                <p:cNvSpPr>
                  <a:spLocks noChangeAspect="1" noChangeArrowheads="1"/>
                </p:cNvSpPr>
                <p:nvPr/>
              </p:nvSpPr>
              <p:spPr bwMode="auto">
                <a:xfrm>
                  <a:off x="1428728" y="285749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3" name="Oval 15"/>
                <p:cNvSpPr>
                  <a:spLocks noChangeAspect="1" noChangeArrowheads="1"/>
                </p:cNvSpPr>
                <p:nvPr/>
              </p:nvSpPr>
              <p:spPr bwMode="auto">
                <a:xfrm>
                  <a:off x="3357554" y="307181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4" name="Oval 15"/>
                <p:cNvSpPr>
                  <a:spLocks noChangeAspect="1" noChangeArrowheads="1"/>
                </p:cNvSpPr>
                <p:nvPr/>
              </p:nvSpPr>
              <p:spPr bwMode="auto">
                <a:xfrm>
                  <a:off x="3714744"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5" name="Oval 15"/>
                <p:cNvSpPr>
                  <a:spLocks noChangeAspect="1" noChangeArrowheads="1"/>
                </p:cNvSpPr>
                <p:nvPr/>
              </p:nvSpPr>
              <p:spPr bwMode="auto">
                <a:xfrm>
                  <a:off x="1785918"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6" name="Oval 15"/>
                <p:cNvSpPr>
                  <a:spLocks noChangeAspect="1" noChangeArrowheads="1"/>
                </p:cNvSpPr>
                <p:nvPr/>
              </p:nvSpPr>
              <p:spPr bwMode="auto">
                <a:xfrm>
                  <a:off x="1142976"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7" name="Oval 15"/>
                <p:cNvSpPr>
                  <a:spLocks noChangeAspect="1" noChangeArrowheads="1"/>
                </p:cNvSpPr>
                <p:nvPr/>
              </p:nvSpPr>
              <p:spPr bwMode="auto">
                <a:xfrm>
                  <a:off x="1146707" y="3883605"/>
                  <a:ext cx="179999"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8" name="Oval 15"/>
                <p:cNvSpPr>
                  <a:spLocks noChangeAspect="1" noChangeArrowheads="1"/>
                </p:cNvSpPr>
                <p:nvPr/>
              </p:nvSpPr>
              <p:spPr bwMode="auto">
                <a:xfrm>
                  <a:off x="3643306" y="221455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9" name="Oval 15"/>
                <p:cNvSpPr>
                  <a:spLocks noChangeAspect="1" noChangeArrowheads="1"/>
                </p:cNvSpPr>
                <p:nvPr/>
              </p:nvSpPr>
              <p:spPr bwMode="auto">
                <a:xfrm>
                  <a:off x="2857488" y="321468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0" name="Oval 15"/>
                <p:cNvSpPr>
                  <a:spLocks noChangeAspect="1" noChangeArrowheads="1"/>
                </p:cNvSpPr>
                <p:nvPr/>
              </p:nvSpPr>
              <p:spPr bwMode="auto">
                <a:xfrm>
                  <a:off x="2500298"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1" name="Oval 15"/>
                <p:cNvSpPr>
                  <a:spLocks noChangeAspect="1" noChangeArrowheads="1"/>
                </p:cNvSpPr>
                <p:nvPr/>
              </p:nvSpPr>
              <p:spPr bwMode="auto">
                <a:xfrm>
                  <a:off x="3214678" y="242886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2" name="任意多边形 61"/>
                <p:cNvSpPr/>
                <p:nvPr/>
              </p:nvSpPr>
              <p:spPr>
                <a:xfrm>
                  <a:off x="714348" y="1857364"/>
                  <a:ext cx="2643174" cy="1428760"/>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sp>
              <p:nvSpPr>
                <p:cNvPr id="63" name="任意多边形 62"/>
                <p:cNvSpPr/>
                <p:nvPr/>
              </p:nvSpPr>
              <p:spPr>
                <a:xfrm>
                  <a:off x="1142977" y="2857496"/>
                  <a:ext cx="2886098" cy="1571636"/>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cxnSp>
              <p:nvCxnSpPr>
                <p:cNvPr id="64" name="直接连接符 63"/>
                <p:cNvCxnSpPr>
                  <a:endCxn id="61" idx="2"/>
                </p:cNvCxnSpPr>
                <p:nvPr/>
              </p:nvCxnSpPr>
              <p:spPr>
                <a:xfrm rot="16200000" flipH="1">
                  <a:off x="2233186" y="1537376"/>
                  <a:ext cx="544988" cy="14179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 name="组合 208"/>
                <p:cNvGrpSpPr/>
                <p:nvPr/>
              </p:nvGrpSpPr>
              <p:grpSpPr>
                <a:xfrm>
                  <a:off x="1278054" y="1891678"/>
                  <a:ext cx="1605794" cy="1823074"/>
                  <a:chOff x="1278054" y="1891678"/>
                  <a:chExt cx="1605794" cy="1823074"/>
                </a:xfrm>
              </p:grpSpPr>
              <p:cxnSp>
                <p:nvCxnSpPr>
                  <p:cNvPr id="68" name="直接连接符 67"/>
                  <p:cNvCxnSpPr>
                    <a:stCxn id="66" idx="0"/>
                  </p:cNvCxnSpPr>
                  <p:nvPr/>
                </p:nvCxnSpPr>
                <p:spPr>
                  <a:xfrm rot="16200000" flipH="1" flipV="1">
                    <a:off x="885145" y="2284587"/>
                    <a:ext cx="1275120" cy="489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6200000" flipH="1">
                    <a:off x="1301526" y="2373104"/>
                    <a:ext cx="1399472" cy="4893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59" idx="1"/>
                  </p:cNvCxnSpPr>
                  <p:nvPr/>
                </p:nvCxnSpPr>
                <p:spPr>
                  <a:xfrm rot="16200000" flipH="1">
                    <a:off x="1706682" y="2063880"/>
                    <a:ext cx="1267166" cy="10871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6" idx="4"/>
                    <a:endCxn id="51" idx="0"/>
                  </p:cNvCxnSpPr>
                  <p:nvPr/>
                </p:nvCxnSpPr>
                <p:spPr>
                  <a:xfrm rot="5400000">
                    <a:off x="928662" y="2876058"/>
                    <a:ext cx="1643074" cy="34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6" name="Oval 15"/>
                <p:cNvSpPr>
                  <a:spLocks noChangeAspect="1" noChangeArrowheads="1"/>
                </p:cNvSpPr>
                <p:nvPr/>
              </p:nvSpPr>
              <p:spPr bwMode="auto">
                <a:xfrm>
                  <a:off x="1677356" y="189167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7" name="Oval 15"/>
                <p:cNvSpPr>
                  <a:spLocks noChangeAspect="1" noChangeArrowheads="1"/>
                </p:cNvSpPr>
                <p:nvPr/>
              </p:nvSpPr>
              <p:spPr bwMode="auto">
                <a:xfrm>
                  <a:off x="2143108" y="328612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graphicFrame>
            <p:nvGraphicFramePr>
              <p:cNvPr id="47" name="Object 6"/>
              <p:cNvGraphicFramePr>
                <a:graphicFrameLocks noChangeAspect="1"/>
              </p:cNvGraphicFramePr>
              <p:nvPr/>
            </p:nvGraphicFramePr>
            <p:xfrm>
              <a:off x="1417616" y="1071546"/>
              <a:ext cx="296864" cy="456714"/>
            </p:xfrm>
            <a:graphic>
              <a:graphicData uri="http://schemas.openxmlformats.org/presentationml/2006/ole">
                <mc:AlternateContent xmlns:mc="http://schemas.openxmlformats.org/markup-compatibility/2006">
                  <mc:Choice xmlns:v="urn:schemas-microsoft-com:vml" Requires="v">
                    <p:oleObj spid="_x0000_s278671" name="Equation" r:id="rId5" imgW="164880" imgH="253800" progId="Equation.DSMT4">
                      <p:embed/>
                    </p:oleObj>
                  </mc:Choice>
                  <mc:Fallback>
                    <p:oleObj name="Equation" r:id="rId5" imgW="164880" imgH="253800" progId="Equation.DSMT4">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616" y="1071546"/>
                            <a:ext cx="296864" cy="45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76807" name="Object 7"/>
            <p:cNvGraphicFramePr>
              <a:graphicFrameLocks noChangeAspect="1"/>
            </p:cNvGraphicFramePr>
            <p:nvPr/>
          </p:nvGraphicFramePr>
          <p:xfrm>
            <a:off x="665163" y="5000626"/>
            <a:ext cx="1671637" cy="298450"/>
          </p:xfrm>
          <a:graphic>
            <a:graphicData uri="http://schemas.openxmlformats.org/presentationml/2006/ole">
              <mc:AlternateContent xmlns:mc="http://schemas.openxmlformats.org/markup-compatibility/2006">
                <mc:Choice xmlns:v="urn:schemas-microsoft-com:vml" Requires="v">
                  <p:oleObj spid="_x0000_s278672" name="Equation" r:id="rId7" imgW="2869920" imgH="469800" progId="Equation.DSMT4">
                    <p:embed/>
                  </p:oleObj>
                </mc:Choice>
                <mc:Fallback>
                  <p:oleObj name="Equation" r:id="rId7" imgW="2869920" imgH="4698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163" y="5000626"/>
                          <a:ext cx="1671637"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8" name="Object 8"/>
            <p:cNvGraphicFramePr>
              <a:graphicFrameLocks noChangeAspect="1"/>
            </p:cNvGraphicFramePr>
            <p:nvPr>
              <p:extLst>
                <p:ext uri="{D42A27DB-BD31-4B8C-83A1-F6EECF244321}">
                  <p14:modId xmlns:p14="http://schemas.microsoft.com/office/powerpoint/2010/main" val="3597245434"/>
                </p:ext>
              </p:extLst>
            </p:nvPr>
          </p:nvGraphicFramePr>
          <p:xfrm>
            <a:off x="4929461" y="4908774"/>
            <a:ext cx="1058167" cy="336317"/>
          </p:xfrm>
          <a:graphic>
            <a:graphicData uri="http://schemas.openxmlformats.org/presentationml/2006/ole">
              <mc:AlternateContent xmlns:mc="http://schemas.openxmlformats.org/markup-compatibility/2006">
                <mc:Choice xmlns:v="urn:schemas-microsoft-com:vml" Requires="v">
                  <p:oleObj spid="_x0000_s278673" name="Equation" r:id="rId9" imgW="1638000" imgH="520560" progId="Equation.DSMT4">
                    <p:embed/>
                  </p:oleObj>
                </mc:Choice>
                <mc:Fallback>
                  <p:oleObj name="Equation" r:id="rId9" imgW="1638000" imgH="52056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29461" y="4908774"/>
                          <a:ext cx="1058167" cy="336317"/>
                        </a:xfrm>
                        <a:prstGeom prst="rect">
                          <a:avLst/>
                        </a:prstGeom>
                        <a:noFill/>
                        <a:ln>
                          <a:noFill/>
                        </a:ln>
                        <a:effectLst/>
                      </p:spPr>
                    </p:pic>
                  </p:oleObj>
                </mc:Fallback>
              </mc:AlternateContent>
            </a:graphicData>
          </a:graphic>
        </p:graphicFrame>
        <p:pic>
          <p:nvPicPr>
            <p:cNvPr id="76810" name="Picture 10" descr="C:\Users\Administrator\AppData\Roaming\Tencent\Users\874422491\QQ\WinTemp\RichOle\S$7ZLLNPJP{9MKBP)~[3%V3.jpg"/>
            <p:cNvPicPr>
              <a:picLocks noChangeAspect="1" noChangeArrowheads="1"/>
            </p:cNvPicPr>
            <p:nvPr/>
          </p:nvPicPr>
          <p:blipFill>
            <a:blip r:embed="rId11"/>
            <a:srcRect/>
            <a:stretch>
              <a:fillRect/>
            </a:stretch>
          </p:blipFill>
          <p:spPr bwMode="auto">
            <a:xfrm>
              <a:off x="4786314" y="5245311"/>
              <a:ext cx="1428760" cy="969771"/>
            </a:xfrm>
            <a:prstGeom prst="rect">
              <a:avLst/>
            </a:prstGeom>
            <a:noFill/>
          </p:spPr>
        </p:pic>
        <p:sp>
          <p:nvSpPr>
            <p:cNvPr id="80" name="矩形 79"/>
            <p:cNvSpPr/>
            <p:nvPr/>
          </p:nvSpPr>
          <p:spPr>
            <a:xfrm>
              <a:off x="5090684" y="6246270"/>
              <a:ext cx="1068537" cy="182639"/>
            </a:xfrm>
            <a:prstGeom prst="rect">
              <a:avLst/>
            </a:prstGeom>
          </p:spPr>
          <p:txBody>
            <a:bodyPr wrap="square">
              <a:spAutoFit/>
            </a:bodyPr>
            <a:lstStyle/>
            <a:p>
              <a:r>
                <a:rPr lang="it-IT" altLang="zh-CN" sz="900" dirty="0" smtClean="0">
                  <a:solidFill>
                    <a:schemeClr val="accent6">
                      <a:lumMod val="50000"/>
                    </a:schemeClr>
                  </a:solidFill>
                  <a:latin typeface="Palatino Linotype" pitchFamily="18" charset="0"/>
                  <a:ea typeface="Arial Unicode MS" pitchFamily="34" charset="-122"/>
                  <a:cs typeface="Andalus" pitchFamily="18" charset="-78"/>
                </a:rPr>
                <a:t>Cifar-10 dataset</a:t>
              </a:r>
              <a:endParaRPr lang="it-IT" altLang="zh-CN" sz="900" dirty="0">
                <a:solidFill>
                  <a:schemeClr val="accent6">
                    <a:lumMod val="50000"/>
                  </a:schemeClr>
                </a:solidFill>
                <a:latin typeface="Palatino Linotype" pitchFamily="18" charset="0"/>
                <a:ea typeface="Arial Unicode MS" pitchFamily="34" charset="-122"/>
                <a:cs typeface="Andalus" pitchFamily="18" charset="-78"/>
              </a:endParaRPr>
            </a:p>
          </p:txBody>
        </p:sp>
        <p:graphicFrame>
          <p:nvGraphicFramePr>
            <p:cNvPr id="109574" name="Object 6"/>
            <p:cNvGraphicFramePr>
              <a:graphicFrameLocks noChangeAspect="1"/>
            </p:cNvGraphicFramePr>
            <p:nvPr/>
          </p:nvGraphicFramePr>
          <p:xfrm>
            <a:off x="102065" y="5214950"/>
            <a:ext cx="451187" cy="285752"/>
          </p:xfrm>
          <a:graphic>
            <a:graphicData uri="http://schemas.openxmlformats.org/presentationml/2006/ole">
              <mc:AlternateContent xmlns:mc="http://schemas.openxmlformats.org/markup-compatibility/2006">
                <mc:Choice xmlns:v="urn:schemas-microsoft-com:vml" Requires="v">
                  <p:oleObj spid="_x0000_s278674" name="Equation" r:id="rId12" imgW="380880" imgH="241200" progId="Equation.DSMT4">
                    <p:embed/>
                  </p:oleObj>
                </mc:Choice>
                <mc:Fallback>
                  <p:oleObj name="Equation" r:id="rId12" imgW="380880" imgH="24120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65" y="5214950"/>
                          <a:ext cx="451187" cy="285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组合 71"/>
            <p:cNvGrpSpPr/>
            <p:nvPr/>
          </p:nvGrpSpPr>
          <p:grpSpPr>
            <a:xfrm>
              <a:off x="785786" y="5319871"/>
              <a:ext cx="1214446" cy="823773"/>
              <a:chOff x="285720" y="1761067"/>
              <a:chExt cx="3323771" cy="2254552"/>
            </a:xfrm>
          </p:grpSpPr>
          <p:pic>
            <p:nvPicPr>
              <p:cNvPr id="73" name="图片 72" descr="ukbench00160.jpg"/>
              <p:cNvPicPr>
                <a:picLocks noChangeAspect="1"/>
              </p:cNvPicPr>
              <p:nvPr/>
            </p:nvPicPr>
            <p:blipFill>
              <a:blip r:embed="rId14" cstate="print"/>
              <a:stretch>
                <a:fillRect/>
              </a:stretch>
            </p:blipFill>
            <p:spPr>
              <a:xfrm>
                <a:off x="1428728" y="2214554"/>
                <a:ext cx="195977" cy="146983"/>
              </a:xfrm>
              <a:prstGeom prst="rect">
                <a:avLst/>
              </a:prstGeom>
            </p:spPr>
          </p:pic>
          <p:pic>
            <p:nvPicPr>
              <p:cNvPr id="75" name="图片 74" descr="ukbench00161.jpg"/>
              <p:cNvPicPr>
                <a:picLocks noChangeAspect="1"/>
              </p:cNvPicPr>
              <p:nvPr/>
            </p:nvPicPr>
            <p:blipFill>
              <a:blip r:embed="rId15" cstate="print"/>
              <a:stretch>
                <a:fillRect/>
              </a:stretch>
            </p:blipFill>
            <p:spPr>
              <a:xfrm>
                <a:off x="1785918" y="2357430"/>
                <a:ext cx="195977" cy="146983"/>
              </a:xfrm>
              <a:prstGeom prst="rect">
                <a:avLst/>
              </a:prstGeom>
            </p:spPr>
          </p:pic>
          <p:pic>
            <p:nvPicPr>
              <p:cNvPr id="77" name="图片 76" descr="ukbench00162.jpg"/>
              <p:cNvPicPr>
                <a:picLocks noChangeAspect="1"/>
              </p:cNvPicPr>
              <p:nvPr/>
            </p:nvPicPr>
            <p:blipFill>
              <a:blip r:embed="rId16" cstate="print"/>
              <a:stretch>
                <a:fillRect/>
              </a:stretch>
            </p:blipFill>
            <p:spPr>
              <a:xfrm>
                <a:off x="2071670" y="2071678"/>
                <a:ext cx="195977" cy="146983"/>
              </a:xfrm>
              <a:prstGeom prst="rect">
                <a:avLst/>
              </a:prstGeom>
            </p:spPr>
          </p:pic>
          <p:pic>
            <p:nvPicPr>
              <p:cNvPr id="78" name="图片 77" descr="ukbench00163.jpg"/>
              <p:cNvPicPr>
                <a:picLocks noChangeAspect="1"/>
              </p:cNvPicPr>
              <p:nvPr/>
            </p:nvPicPr>
            <p:blipFill>
              <a:blip r:embed="rId17" cstate="print"/>
              <a:stretch>
                <a:fillRect/>
              </a:stretch>
            </p:blipFill>
            <p:spPr>
              <a:xfrm>
                <a:off x="2143108" y="2357430"/>
                <a:ext cx="195977" cy="146983"/>
              </a:xfrm>
              <a:prstGeom prst="rect">
                <a:avLst/>
              </a:prstGeom>
            </p:spPr>
          </p:pic>
          <p:pic>
            <p:nvPicPr>
              <p:cNvPr id="79" name="图片 78" descr="ukbench00172.jpg"/>
              <p:cNvPicPr>
                <a:picLocks noChangeAspect="1"/>
              </p:cNvPicPr>
              <p:nvPr/>
            </p:nvPicPr>
            <p:blipFill>
              <a:blip r:embed="rId18" cstate="print"/>
              <a:stretch>
                <a:fillRect/>
              </a:stretch>
            </p:blipFill>
            <p:spPr>
              <a:xfrm>
                <a:off x="1571604" y="2571744"/>
                <a:ext cx="195977" cy="146983"/>
              </a:xfrm>
              <a:prstGeom prst="rect">
                <a:avLst/>
              </a:prstGeom>
            </p:spPr>
          </p:pic>
          <p:pic>
            <p:nvPicPr>
              <p:cNvPr id="81" name="图片 80" descr="ukbench00173.jpg"/>
              <p:cNvPicPr>
                <a:picLocks noChangeAspect="1"/>
              </p:cNvPicPr>
              <p:nvPr/>
            </p:nvPicPr>
            <p:blipFill>
              <a:blip r:embed="rId19" cstate="print"/>
              <a:stretch>
                <a:fillRect/>
              </a:stretch>
            </p:blipFill>
            <p:spPr>
              <a:xfrm>
                <a:off x="857224" y="3357562"/>
                <a:ext cx="195977" cy="146983"/>
              </a:xfrm>
              <a:prstGeom prst="rect">
                <a:avLst/>
              </a:prstGeom>
            </p:spPr>
          </p:pic>
          <p:pic>
            <p:nvPicPr>
              <p:cNvPr id="83" name="图片 82" descr="ukbench00174.jpg"/>
              <p:cNvPicPr>
                <a:picLocks noChangeAspect="1"/>
              </p:cNvPicPr>
              <p:nvPr/>
            </p:nvPicPr>
            <p:blipFill>
              <a:blip r:embed="rId20" cstate="print"/>
              <a:stretch>
                <a:fillRect/>
              </a:stretch>
            </p:blipFill>
            <p:spPr>
              <a:xfrm>
                <a:off x="2500298" y="2214554"/>
                <a:ext cx="195977" cy="146983"/>
              </a:xfrm>
              <a:prstGeom prst="rect">
                <a:avLst/>
              </a:prstGeom>
            </p:spPr>
          </p:pic>
          <p:pic>
            <p:nvPicPr>
              <p:cNvPr id="84" name="图片 83" descr="ukbench00175.jpg"/>
              <p:cNvPicPr>
                <a:picLocks noChangeAspect="1"/>
              </p:cNvPicPr>
              <p:nvPr/>
            </p:nvPicPr>
            <p:blipFill>
              <a:blip r:embed="rId21" cstate="print"/>
              <a:stretch>
                <a:fillRect/>
              </a:stretch>
            </p:blipFill>
            <p:spPr>
              <a:xfrm>
                <a:off x="2500298" y="2571744"/>
                <a:ext cx="195977" cy="146983"/>
              </a:xfrm>
              <a:prstGeom prst="rect">
                <a:avLst/>
              </a:prstGeom>
            </p:spPr>
          </p:pic>
          <p:pic>
            <p:nvPicPr>
              <p:cNvPr id="85" name="图片 84" descr="ukbench00612.jpg"/>
              <p:cNvPicPr>
                <a:picLocks noChangeAspect="1"/>
              </p:cNvPicPr>
              <p:nvPr/>
            </p:nvPicPr>
            <p:blipFill>
              <a:blip r:embed="rId22" cstate="print"/>
              <a:stretch>
                <a:fillRect/>
              </a:stretch>
            </p:blipFill>
            <p:spPr>
              <a:xfrm>
                <a:off x="1142976" y="2643182"/>
                <a:ext cx="195977" cy="146983"/>
              </a:xfrm>
              <a:prstGeom prst="rect">
                <a:avLst/>
              </a:prstGeom>
            </p:spPr>
          </p:pic>
          <p:pic>
            <p:nvPicPr>
              <p:cNvPr id="86" name="图片 85" descr="ukbench00613.jpg"/>
              <p:cNvPicPr>
                <a:picLocks noChangeAspect="1"/>
              </p:cNvPicPr>
              <p:nvPr/>
            </p:nvPicPr>
            <p:blipFill>
              <a:blip r:embed="rId23" cstate="print"/>
              <a:stretch>
                <a:fillRect/>
              </a:stretch>
            </p:blipFill>
            <p:spPr>
              <a:xfrm>
                <a:off x="1357290" y="2500306"/>
                <a:ext cx="195977" cy="146983"/>
              </a:xfrm>
              <a:prstGeom prst="rect">
                <a:avLst/>
              </a:prstGeom>
            </p:spPr>
          </p:pic>
          <p:pic>
            <p:nvPicPr>
              <p:cNvPr id="87" name="图片 86" descr="ukbench00614.jpg"/>
              <p:cNvPicPr>
                <a:picLocks noChangeAspect="1"/>
              </p:cNvPicPr>
              <p:nvPr/>
            </p:nvPicPr>
            <p:blipFill>
              <a:blip r:embed="rId24" cstate="print"/>
              <a:stretch>
                <a:fillRect/>
              </a:stretch>
            </p:blipFill>
            <p:spPr>
              <a:xfrm>
                <a:off x="1928794" y="3000372"/>
                <a:ext cx="195977" cy="146983"/>
              </a:xfrm>
              <a:prstGeom prst="rect">
                <a:avLst/>
              </a:prstGeom>
            </p:spPr>
          </p:pic>
          <p:pic>
            <p:nvPicPr>
              <p:cNvPr id="88" name="图片 87" descr="ukbench00615.jpg"/>
              <p:cNvPicPr>
                <a:picLocks noChangeAspect="1"/>
              </p:cNvPicPr>
              <p:nvPr/>
            </p:nvPicPr>
            <p:blipFill>
              <a:blip r:embed="rId25" cstate="print"/>
              <a:stretch>
                <a:fillRect/>
              </a:stretch>
            </p:blipFill>
            <p:spPr>
              <a:xfrm>
                <a:off x="2428860" y="3071810"/>
                <a:ext cx="195977" cy="146983"/>
              </a:xfrm>
              <a:prstGeom prst="rect">
                <a:avLst/>
              </a:prstGeom>
            </p:spPr>
          </p:pic>
          <p:pic>
            <p:nvPicPr>
              <p:cNvPr id="89" name="图片 88" descr="ukbench00616.jpg"/>
              <p:cNvPicPr>
                <a:picLocks noChangeAspect="1"/>
              </p:cNvPicPr>
              <p:nvPr/>
            </p:nvPicPr>
            <p:blipFill>
              <a:blip r:embed="rId26" cstate="print"/>
              <a:stretch>
                <a:fillRect/>
              </a:stretch>
            </p:blipFill>
            <p:spPr>
              <a:xfrm>
                <a:off x="2928926" y="2428868"/>
                <a:ext cx="195977" cy="146983"/>
              </a:xfrm>
              <a:prstGeom prst="rect">
                <a:avLst/>
              </a:prstGeom>
            </p:spPr>
          </p:pic>
          <p:pic>
            <p:nvPicPr>
              <p:cNvPr id="90" name="图片 89" descr="ukbench00617.jpg"/>
              <p:cNvPicPr>
                <a:picLocks noChangeAspect="1"/>
              </p:cNvPicPr>
              <p:nvPr/>
            </p:nvPicPr>
            <p:blipFill>
              <a:blip r:embed="rId27" cstate="print"/>
              <a:stretch>
                <a:fillRect/>
              </a:stretch>
            </p:blipFill>
            <p:spPr>
              <a:xfrm>
                <a:off x="2214546" y="2714620"/>
                <a:ext cx="195977" cy="146983"/>
              </a:xfrm>
              <a:prstGeom prst="rect">
                <a:avLst/>
              </a:prstGeom>
            </p:spPr>
          </p:pic>
          <p:pic>
            <p:nvPicPr>
              <p:cNvPr id="91" name="图片 90" descr="ukbench00618.jpg"/>
              <p:cNvPicPr>
                <a:picLocks noChangeAspect="1"/>
              </p:cNvPicPr>
              <p:nvPr/>
            </p:nvPicPr>
            <p:blipFill>
              <a:blip r:embed="rId28" cstate="print"/>
              <a:stretch>
                <a:fillRect/>
              </a:stretch>
            </p:blipFill>
            <p:spPr>
              <a:xfrm>
                <a:off x="2928926" y="2857496"/>
                <a:ext cx="195977" cy="146983"/>
              </a:xfrm>
              <a:prstGeom prst="rect">
                <a:avLst/>
              </a:prstGeom>
            </p:spPr>
          </p:pic>
          <p:pic>
            <p:nvPicPr>
              <p:cNvPr id="92" name="图片 91" descr="ukbench00619.jpg"/>
              <p:cNvPicPr>
                <a:picLocks noChangeAspect="1"/>
              </p:cNvPicPr>
              <p:nvPr/>
            </p:nvPicPr>
            <p:blipFill>
              <a:blip r:embed="rId29" cstate="print"/>
              <a:stretch>
                <a:fillRect/>
              </a:stretch>
            </p:blipFill>
            <p:spPr>
              <a:xfrm>
                <a:off x="1571604" y="3357562"/>
                <a:ext cx="195977" cy="146983"/>
              </a:xfrm>
              <a:prstGeom prst="rect">
                <a:avLst/>
              </a:prstGeom>
            </p:spPr>
          </p:pic>
          <p:pic>
            <p:nvPicPr>
              <p:cNvPr id="93" name="图片 92" descr="ukbench00636.jpg"/>
              <p:cNvPicPr>
                <a:picLocks noChangeAspect="1"/>
              </p:cNvPicPr>
              <p:nvPr/>
            </p:nvPicPr>
            <p:blipFill>
              <a:blip r:embed="rId30" cstate="print"/>
              <a:stretch>
                <a:fillRect/>
              </a:stretch>
            </p:blipFill>
            <p:spPr>
              <a:xfrm>
                <a:off x="2285984" y="3357562"/>
                <a:ext cx="195977" cy="146983"/>
              </a:xfrm>
              <a:prstGeom prst="rect">
                <a:avLst/>
              </a:prstGeom>
            </p:spPr>
          </p:pic>
          <p:pic>
            <p:nvPicPr>
              <p:cNvPr id="94" name="图片 93" descr="ukbench00637.jpg"/>
              <p:cNvPicPr>
                <a:picLocks noChangeAspect="1"/>
              </p:cNvPicPr>
              <p:nvPr/>
            </p:nvPicPr>
            <p:blipFill>
              <a:blip r:embed="rId31" cstate="print"/>
              <a:stretch>
                <a:fillRect/>
              </a:stretch>
            </p:blipFill>
            <p:spPr>
              <a:xfrm>
                <a:off x="2643174" y="3429000"/>
                <a:ext cx="195977" cy="146983"/>
              </a:xfrm>
              <a:prstGeom prst="rect">
                <a:avLst/>
              </a:prstGeom>
            </p:spPr>
          </p:pic>
          <p:pic>
            <p:nvPicPr>
              <p:cNvPr id="95" name="图片 94" descr="ukbench00638.jpg"/>
              <p:cNvPicPr>
                <a:picLocks noChangeAspect="1"/>
              </p:cNvPicPr>
              <p:nvPr/>
            </p:nvPicPr>
            <p:blipFill>
              <a:blip r:embed="rId32" cstate="print"/>
              <a:stretch>
                <a:fillRect/>
              </a:stretch>
            </p:blipFill>
            <p:spPr>
              <a:xfrm>
                <a:off x="1643042" y="2857496"/>
                <a:ext cx="195977" cy="146983"/>
              </a:xfrm>
              <a:prstGeom prst="rect">
                <a:avLst/>
              </a:prstGeom>
            </p:spPr>
          </p:pic>
          <p:pic>
            <p:nvPicPr>
              <p:cNvPr id="96" name="图片 95" descr="ukbench00639.jpg"/>
              <p:cNvPicPr>
                <a:picLocks noChangeAspect="1"/>
              </p:cNvPicPr>
              <p:nvPr/>
            </p:nvPicPr>
            <p:blipFill>
              <a:blip r:embed="rId33" cstate="print"/>
              <a:stretch>
                <a:fillRect/>
              </a:stretch>
            </p:blipFill>
            <p:spPr>
              <a:xfrm>
                <a:off x="1071538" y="2357430"/>
                <a:ext cx="195977" cy="146983"/>
              </a:xfrm>
              <a:prstGeom prst="rect">
                <a:avLst/>
              </a:prstGeom>
            </p:spPr>
          </p:pic>
          <p:pic>
            <p:nvPicPr>
              <p:cNvPr id="97" name="图片 96" descr="ukbench00640.jpg"/>
              <p:cNvPicPr>
                <a:picLocks noChangeAspect="1"/>
              </p:cNvPicPr>
              <p:nvPr/>
            </p:nvPicPr>
            <p:blipFill>
              <a:blip r:embed="rId34" cstate="print"/>
              <a:stretch>
                <a:fillRect/>
              </a:stretch>
            </p:blipFill>
            <p:spPr>
              <a:xfrm>
                <a:off x="857224" y="2786058"/>
                <a:ext cx="195977" cy="146983"/>
              </a:xfrm>
              <a:prstGeom prst="rect">
                <a:avLst/>
              </a:prstGeom>
            </p:spPr>
          </p:pic>
          <p:pic>
            <p:nvPicPr>
              <p:cNvPr id="98" name="图片 97" descr="ukbench00641.jpg"/>
              <p:cNvPicPr>
                <a:picLocks noChangeAspect="1"/>
              </p:cNvPicPr>
              <p:nvPr/>
            </p:nvPicPr>
            <p:blipFill>
              <a:blip r:embed="rId35" cstate="print"/>
              <a:stretch>
                <a:fillRect/>
              </a:stretch>
            </p:blipFill>
            <p:spPr>
              <a:xfrm>
                <a:off x="1071538" y="3143248"/>
                <a:ext cx="195977" cy="146983"/>
              </a:xfrm>
              <a:prstGeom prst="rect">
                <a:avLst/>
              </a:prstGeom>
            </p:spPr>
          </p:pic>
          <p:pic>
            <p:nvPicPr>
              <p:cNvPr id="99" name="图片 98" descr="ukbench00642.jpg"/>
              <p:cNvPicPr>
                <a:picLocks noChangeAspect="1"/>
              </p:cNvPicPr>
              <p:nvPr/>
            </p:nvPicPr>
            <p:blipFill>
              <a:blip r:embed="rId36" cstate="print"/>
              <a:stretch>
                <a:fillRect/>
              </a:stretch>
            </p:blipFill>
            <p:spPr>
              <a:xfrm>
                <a:off x="1285852" y="3571876"/>
                <a:ext cx="195977" cy="146983"/>
              </a:xfrm>
              <a:prstGeom prst="rect">
                <a:avLst/>
              </a:prstGeom>
            </p:spPr>
          </p:pic>
          <p:pic>
            <p:nvPicPr>
              <p:cNvPr id="100" name="图片 99" descr="ukbench00643.jpg"/>
              <p:cNvPicPr>
                <a:picLocks noChangeAspect="1"/>
              </p:cNvPicPr>
              <p:nvPr/>
            </p:nvPicPr>
            <p:blipFill>
              <a:blip r:embed="rId37" cstate="print"/>
              <a:stretch>
                <a:fillRect/>
              </a:stretch>
            </p:blipFill>
            <p:spPr>
              <a:xfrm>
                <a:off x="1857356" y="3643314"/>
                <a:ext cx="195977" cy="146983"/>
              </a:xfrm>
              <a:prstGeom prst="rect">
                <a:avLst/>
              </a:prstGeom>
            </p:spPr>
          </p:pic>
          <p:pic>
            <p:nvPicPr>
              <p:cNvPr id="101" name="图片 100" descr="ukbench00000.jpg"/>
              <p:cNvPicPr>
                <a:picLocks noChangeAspect="1"/>
              </p:cNvPicPr>
              <p:nvPr/>
            </p:nvPicPr>
            <p:blipFill>
              <a:blip r:embed="rId38" cstate="print"/>
              <a:stretch>
                <a:fillRect/>
              </a:stretch>
            </p:blipFill>
            <p:spPr>
              <a:xfrm>
                <a:off x="1928794" y="2643182"/>
                <a:ext cx="195977" cy="146983"/>
              </a:xfrm>
              <a:prstGeom prst="rect">
                <a:avLst/>
              </a:prstGeom>
            </p:spPr>
          </p:pic>
          <p:pic>
            <p:nvPicPr>
              <p:cNvPr id="102" name="图片 101" descr="ukbench00001.jpg"/>
              <p:cNvPicPr>
                <a:picLocks noChangeAspect="1"/>
              </p:cNvPicPr>
              <p:nvPr/>
            </p:nvPicPr>
            <p:blipFill>
              <a:blip r:embed="rId39" cstate="print"/>
              <a:stretch>
                <a:fillRect/>
              </a:stretch>
            </p:blipFill>
            <p:spPr>
              <a:xfrm>
                <a:off x="1785918" y="2071678"/>
                <a:ext cx="195977" cy="146983"/>
              </a:xfrm>
              <a:prstGeom prst="rect">
                <a:avLst/>
              </a:prstGeom>
            </p:spPr>
          </p:pic>
          <p:pic>
            <p:nvPicPr>
              <p:cNvPr id="103" name="图片 102" descr="ukbench00002.jpg"/>
              <p:cNvPicPr>
                <a:picLocks noChangeAspect="1"/>
              </p:cNvPicPr>
              <p:nvPr/>
            </p:nvPicPr>
            <p:blipFill>
              <a:blip r:embed="rId40" cstate="print"/>
              <a:stretch>
                <a:fillRect/>
              </a:stretch>
            </p:blipFill>
            <p:spPr>
              <a:xfrm>
                <a:off x="2643174" y="2786058"/>
                <a:ext cx="195977" cy="146983"/>
              </a:xfrm>
              <a:prstGeom prst="rect">
                <a:avLst/>
              </a:prstGeom>
            </p:spPr>
          </p:pic>
          <p:pic>
            <p:nvPicPr>
              <p:cNvPr id="104" name="图片 103" descr="ukbench00003.jpg"/>
              <p:cNvPicPr>
                <a:picLocks noChangeAspect="1"/>
              </p:cNvPicPr>
              <p:nvPr/>
            </p:nvPicPr>
            <p:blipFill>
              <a:blip r:embed="rId41" cstate="print"/>
              <a:stretch>
                <a:fillRect/>
              </a:stretch>
            </p:blipFill>
            <p:spPr>
              <a:xfrm>
                <a:off x="1928794" y="3286124"/>
                <a:ext cx="195977" cy="146983"/>
              </a:xfrm>
              <a:prstGeom prst="rect">
                <a:avLst/>
              </a:prstGeom>
            </p:spPr>
          </p:pic>
          <p:sp>
            <p:nvSpPr>
              <p:cNvPr id="107" name="Line 30"/>
              <p:cNvSpPr>
                <a:spLocks noChangeShapeType="1"/>
              </p:cNvSpPr>
              <p:nvPr/>
            </p:nvSpPr>
            <p:spPr bwMode="auto">
              <a:xfrm flipH="1">
                <a:off x="500034" y="3428999"/>
                <a:ext cx="1000132" cy="500067"/>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08" name="Line 30"/>
              <p:cNvSpPr>
                <a:spLocks noChangeAspect="1" noChangeShapeType="1"/>
              </p:cNvSpPr>
              <p:nvPr/>
            </p:nvSpPr>
            <p:spPr bwMode="auto">
              <a:xfrm rot="-5400000" flipH="1">
                <a:off x="2357422" y="2571744"/>
                <a:ext cx="0" cy="1714512"/>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09" name="Line 30"/>
              <p:cNvSpPr>
                <a:spLocks noChangeAspect="1" noChangeShapeType="1"/>
              </p:cNvSpPr>
              <p:nvPr/>
            </p:nvSpPr>
            <p:spPr bwMode="auto">
              <a:xfrm rot="10800000" flipH="1">
                <a:off x="1500166" y="1785926"/>
                <a:ext cx="0" cy="1643074"/>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pic>
            <p:nvPicPr>
              <p:cNvPr id="112" name="图片 111" descr="ukbench00040.jpg"/>
              <p:cNvPicPr>
                <a:picLocks/>
              </p:cNvPicPr>
              <p:nvPr/>
            </p:nvPicPr>
            <p:blipFill>
              <a:blip r:embed="rId42" cstate="print"/>
              <a:stretch>
                <a:fillRect/>
              </a:stretch>
            </p:blipFill>
            <p:spPr>
              <a:xfrm>
                <a:off x="1571604" y="3071810"/>
                <a:ext cx="194400" cy="147600"/>
              </a:xfrm>
              <a:prstGeom prst="rect">
                <a:avLst/>
              </a:prstGeom>
            </p:spPr>
          </p:pic>
          <p:pic>
            <p:nvPicPr>
              <p:cNvPr id="113" name="图片 112" descr="ukbench00042.jpg"/>
              <p:cNvPicPr>
                <a:picLocks/>
              </p:cNvPicPr>
              <p:nvPr/>
            </p:nvPicPr>
            <p:blipFill>
              <a:blip r:embed="rId43" cstate="print"/>
              <a:stretch>
                <a:fillRect/>
              </a:stretch>
            </p:blipFill>
            <p:spPr>
              <a:xfrm>
                <a:off x="1285852" y="2857496"/>
                <a:ext cx="194400" cy="147600"/>
              </a:xfrm>
              <a:prstGeom prst="rect">
                <a:avLst/>
              </a:prstGeom>
            </p:spPr>
          </p:pic>
          <p:sp>
            <p:nvSpPr>
              <p:cNvPr id="116" name="任意多边形 115"/>
              <p:cNvSpPr/>
              <p:nvPr/>
            </p:nvSpPr>
            <p:spPr>
              <a:xfrm>
                <a:off x="285720" y="1761067"/>
                <a:ext cx="3323771" cy="2254552"/>
              </a:xfrm>
              <a:custGeom>
                <a:avLst/>
                <a:gdLst>
                  <a:gd name="connsiteX0" fmla="*/ 691848 w 3323771"/>
                  <a:gd name="connsiteY0" fmla="*/ 416076 h 2254552"/>
                  <a:gd name="connsiteX1" fmla="*/ 256419 w 3323771"/>
                  <a:gd name="connsiteY1" fmla="*/ 1809447 h 2254552"/>
                  <a:gd name="connsiteX2" fmla="*/ 2230362 w 3323771"/>
                  <a:gd name="connsiteY2" fmla="*/ 2114247 h 2254552"/>
                  <a:gd name="connsiteX3" fmla="*/ 3202819 w 3323771"/>
                  <a:gd name="connsiteY3" fmla="*/ 967619 h 2254552"/>
                  <a:gd name="connsiteX4" fmla="*/ 2956076 w 3323771"/>
                  <a:gd name="connsiteY4" fmla="*/ 416076 h 2254552"/>
                  <a:gd name="connsiteX5" fmla="*/ 2273905 w 3323771"/>
                  <a:gd name="connsiteY5" fmla="*/ 358019 h 2254552"/>
                  <a:gd name="connsiteX6" fmla="*/ 1678819 w 3323771"/>
                  <a:gd name="connsiteY6" fmla="*/ 9676 h 2254552"/>
                  <a:gd name="connsiteX7" fmla="*/ 691848 w 3323771"/>
                  <a:gd name="connsiteY7" fmla="*/ 416076 h 22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771" h="2254552">
                    <a:moveTo>
                      <a:pt x="691848" y="416076"/>
                    </a:moveTo>
                    <a:cubicBezTo>
                      <a:pt x="454781" y="716038"/>
                      <a:pt x="0" y="1526419"/>
                      <a:pt x="256419" y="1809447"/>
                    </a:cubicBezTo>
                    <a:cubicBezTo>
                      <a:pt x="512838" y="2092475"/>
                      <a:pt x="1739295" y="2254552"/>
                      <a:pt x="2230362" y="2114247"/>
                    </a:cubicBezTo>
                    <a:cubicBezTo>
                      <a:pt x="2721429" y="1973942"/>
                      <a:pt x="3081867" y="1250647"/>
                      <a:pt x="3202819" y="967619"/>
                    </a:cubicBezTo>
                    <a:cubicBezTo>
                      <a:pt x="3323771" y="684591"/>
                      <a:pt x="3110895" y="517676"/>
                      <a:pt x="2956076" y="416076"/>
                    </a:cubicBezTo>
                    <a:cubicBezTo>
                      <a:pt x="2801257" y="314476"/>
                      <a:pt x="2486781" y="425752"/>
                      <a:pt x="2273905" y="358019"/>
                    </a:cubicBezTo>
                    <a:cubicBezTo>
                      <a:pt x="2061029" y="290286"/>
                      <a:pt x="1944914" y="0"/>
                      <a:pt x="1678819" y="9676"/>
                    </a:cubicBezTo>
                    <a:cubicBezTo>
                      <a:pt x="1412724" y="19352"/>
                      <a:pt x="928915" y="116114"/>
                      <a:pt x="691848" y="416076"/>
                    </a:cubicBezTo>
                    <a:close/>
                  </a:path>
                </a:pathLst>
              </a:custGeom>
              <a:noFill/>
              <a:ln>
                <a:solidFill>
                  <a:srgbClr val="008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grpSp>
        <p:sp>
          <p:nvSpPr>
            <p:cNvPr id="118" name="矩形 117"/>
            <p:cNvSpPr/>
            <p:nvPr/>
          </p:nvSpPr>
          <p:spPr>
            <a:xfrm>
              <a:off x="642910" y="3958896"/>
              <a:ext cx="2071702" cy="779260"/>
            </a:xfrm>
            <a:prstGeom prst="rect">
              <a:avLst/>
            </a:prstGeom>
          </p:spPr>
          <p:txBody>
            <a:bodyPr wrap="square">
              <a:spAutoFit/>
            </a:bodyPr>
            <a:lstStyle/>
            <a:p>
              <a:r>
                <a:rPr lang="en-US" altLang="zh-CN" sz="2000" b="1" dirty="0" smtClean="0">
                  <a:solidFill>
                    <a:srgbClr val="000000"/>
                  </a:solidFill>
                  <a:latin typeface="Palatino Linotype" pitchFamily="18" charset="0"/>
                  <a:ea typeface="Arial Unicode MS" pitchFamily="34" charset="-122"/>
                  <a:cs typeface="Arial" pitchFamily="34" charset="0"/>
                </a:rPr>
                <a:t>Step 1</a:t>
              </a:r>
            </a:p>
            <a:p>
              <a:endParaRPr lang="en-US" altLang="zh-CN" sz="1200" b="1" dirty="0" smtClean="0">
                <a:solidFill>
                  <a:srgbClr val="000000"/>
                </a:solidFill>
                <a:latin typeface="Palatino Linotype" pitchFamily="18" charset="0"/>
                <a:ea typeface="Arial Unicode MS" pitchFamily="34" charset="-122"/>
                <a:cs typeface="Arial" pitchFamily="34" charset="0"/>
              </a:endParaRPr>
            </a:p>
            <a:p>
              <a:r>
                <a:rPr lang="en-US" altLang="zh-CN" sz="1200" b="1" dirty="0" smtClean="0">
                  <a:solidFill>
                    <a:srgbClr val="000000"/>
                  </a:solidFill>
                  <a:latin typeface="Palatino Linotype" pitchFamily="18" charset="0"/>
                  <a:ea typeface="Arial Unicode MS" pitchFamily="34" charset="-122"/>
                  <a:cs typeface="Arial" pitchFamily="34" charset="0"/>
                </a:rPr>
                <a:t>General consensus</a:t>
              </a:r>
            </a:p>
            <a:p>
              <a:r>
                <a:rPr lang="en-US" altLang="zh-CN" sz="1200" b="1" dirty="0" smtClean="0">
                  <a:solidFill>
                    <a:srgbClr val="000000"/>
                  </a:solidFill>
                  <a:latin typeface="Palatino Linotype" pitchFamily="18" charset="0"/>
                  <a:ea typeface="Arial Unicode MS" pitchFamily="34" charset="-122"/>
                  <a:cs typeface="Arial" pitchFamily="34" charset="0"/>
                </a:rPr>
                <a:t>&amp; entropy regularizer.</a:t>
              </a:r>
              <a:endParaRPr lang="zh-CN" altLang="en-US" sz="1200" dirty="0">
                <a:solidFill>
                  <a:srgbClr val="00B0F0"/>
                </a:solidFill>
                <a:latin typeface="Palatino Linotype" pitchFamily="18" charset="0"/>
                <a:ea typeface="Arial Unicode MS" pitchFamily="34" charset="-122"/>
                <a:cs typeface="Arial" pitchFamily="34" charset="0"/>
              </a:endParaRPr>
            </a:p>
          </p:txBody>
        </p:sp>
        <p:graphicFrame>
          <p:nvGraphicFramePr>
            <p:cNvPr id="278535" name="Object 6"/>
            <p:cNvGraphicFramePr>
              <a:graphicFrameLocks noChangeAspect="1"/>
            </p:cNvGraphicFramePr>
            <p:nvPr/>
          </p:nvGraphicFramePr>
          <p:xfrm>
            <a:off x="2495550" y="4921250"/>
            <a:ext cx="2081213" cy="617538"/>
          </p:xfrm>
          <a:graphic>
            <a:graphicData uri="http://schemas.openxmlformats.org/presentationml/2006/ole">
              <mc:AlternateContent xmlns:mc="http://schemas.openxmlformats.org/markup-compatibility/2006">
                <mc:Choice xmlns:v="urn:schemas-microsoft-com:vml" Requires="v">
                  <p:oleObj spid="_x0000_s278675" name="Equation" r:id="rId44" imgW="3111480" imgH="850680" progId="Equation.DSMT4">
                    <p:embed/>
                  </p:oleObj>
                </mc:Choice>
                <mc:Fallback>
                  <p:oleObj name="Equation" r:id="rId44" imgW="3111480" imgH="850680" progId="Equation.DSMT4">
                    <p:embed/>
                    <p:pic>
                      <p:nvPicPr>
                        <p:cNvPr id="0" name="Object 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495550" y="4921250"/>
                          <a:ext cx="2081213" cy="61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278539" name="Picture 11"/>
          <p:cNvPicPr>
            <a:picLocks noChangeAspect="1" noChangeArrowheads="1"/>
          </p:cNvPicPr>
          <p:nvPr/>
        </p:nvPicPr>
        <p:blipFill>
          <a:blip r:embed="rId46"/>
          <a:srcRect/>
          <a:stretch>
            <a:fillRect/>
          </a:stretch>
        </p:blipFill>
        <p:spPr bwMode="auto">
          <a:xfrm>
            <a:off x="129626" y="2857496"/>
            <a:ext cx="2156358" cy="2500330"/>
          </a:xfrm>
          <a:prstGeom prst="rect">
            <a:avLst/>
          </a:prstGeom>
          <a:noFill/>
          <a:ln w="9525">
            <a:noFill/>
            <a:miter lim="800000"/>
            <a:headEnd/>
            <a:tailEnd/>
          </a:ln>
          <a:effectLst/>
        </p:spPr>
      </p:pic>
      <p:sp>
        <p:nvSpPr>
          <p:cNvPr id="377" name="Rectangle 56"/>
          <p:cNvSpPr>
            <a:spLocks noChangeAspect="1" noChangeArrowheads="1"/>
          </p:cNvSpPr>
          <p:nvPr/>
        </p:nvSpPr>
        <p:spPr bwMode="auto">
          <a:xfrm>
            <a:off x="71406" y="1244802"/>
            <a:ext cx="9001156" cy="5041718"/>
          </a:xfrm>
          <a:prstGeom prst="rect">
            <a:avLst/>
          </a:prstGeom>
          <a:noFill/>
          <a:ln w="38100" algn="ctr">
            <a:solidFill>
              <a:srgbClr val="FF0000"/>
            </a:solidFill>
            <a:prstDash val="sysDot"/>
            <a:miter lim="800000"/>
            <a:headEnd/>
            <a:tailEnd/>
          </a:ln>
        </p:spPr>
        <p:txBody>
          <a:bodyPr wrap="none" anchor="ctr"/>
          <a:lstStyle/>
          <a:p>
            <a:pPr eaLnBrk="0" hangingPunct="0"/>
            <a:endParaRPr lang="zh-CN" altLang="zh-CN">
              <a:solidFill>
                <a:schemeClr val="bg1"/>
              </a:solidFill>
              <a:latin typeface="Palatino Linotype" pitchFamily="18" charset="0"/>
              <a:ea typeface="黑体" pitchFamily="49" charset="-122"/>
            </a:endParaRPr>
          </a:p>
        </p:txBody>
      </p:sp>
      <p:sp>
        <p:nvSpPr>
          <p:cNvPr id="378" name="Freeform 21"/>
          <p:cNvSpPr>
            <a:spLocks noChangeArrowheads="1"/>
          </p:cNvSpPr>
          <p:nvPr/>
        </p:nvSpPr>
        <p:spPr bwMode="auto">
          <a:xfrm>
            <a:off x="1475656" y="1428736"/>
            <a:ext cx="7311186" cy="714380"/>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92D050">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pPr algn="ctr"/>
            <a:r>
              <a:rPr lang="en-US" altLang="zh-CN" sz="2000" b="1" dirty="0" smtClean="0">
                <a:solidFill>
                  <a:srgbClr val="C00000"/>
                </a:solidFill>
                <a:latin typeface="Palatino Linotype" pitchFamily="18" charset="0"/>
              </a:rPr>
              <a:t>Flow chart of the proposed method to learn hash functions.</a:t>
            </a:r>
            <a:endParaRPr lang="zh-CN" altLang="en-US" sz="2000" b="1" dirty="0">
              <a:solidFill>
                <a:srgbClr val="C00000"/>
              </a:solidFill>
              <a:latin typeface="Palatino Linotype" pitchFamily="18" charset="0"/>
            </a:endParaRPr>
          </a:p>
        </p:txBody>
      </p:sp>
      <p:sp>
        <p:nvSpPr>
          <p:cNvPr id="384" name="矩形 383"/>
          <p:cNvSpPr/>
          <p:nvPr/>
        </p:nvSpPr>
        <p:spPr>
          <a:xfrm>
            <a:off x="5357818" y="5631436"/>
            <a:ext cx="1297150" cy="338554"/>
          </a:xfrm>
          <a:prstGeom prst="rect">
            <a:avLst/>
          </a:prstGeom>
        </p:spPr>
        <p:txBody>
          <a:bodyPr wrap="none">
            <a:spAutoFit/>
          </a:bodyPr>
          <a:lstStyle/>
          <a:p>
            <a:r>
              <a:rPr lang="en-US" sz="1600" b="1" dirty="0" smtClean="0">
                <a:solidFill>
                  <a:schemeClr val="accent6">
                    <a:lumMod val="50000"/>
                  </a:schemeClr>
                </a:solidFill>
                <a:latin typeface="Palatino Linotype" pitchFamily="18" charset="0"/>
                <a:ea typeface="黑体" pitchFamily="49" charset="-122"/>
              </a:rPr>
              <a:t>Paradigm A</a:t>
            </a:r>
            <a:endParaRPr lang="zh-CN" altLang="en-US" sz="1600" dirty="0">
              <a:solidFill>
                <a:schemeClr val="accent6">
                  <a:lumMod val="50000"/>
                </a:schemeClr>
              </a:solidFill>
            </a:endParaRPr>
          </a:p>
        </p:txBody>
      </p:sp>
      <p:sp>
        <p:nvSpPr>
          <p:cNvPr id="385" name="矩形 384"/>
          <p:cNvSpPr/>
          <p:nvPr/>
        </p:nvSpPr>
        <p:spPr>
          <a:xfrm>
            <a:off x="7442299" y="5631436"/>
            <a:ext cx="1273105" cy="338554"/>
          </a:xfrm>
          <a:prstGeom prst="rect">
            <a:avLst/>
          </a:prstGeom>
        </p:spPr>
        <p:txBody>
          <a:bodyPr wrap="none">
            <a:spAutoFit/>
          </a:bodyPr>
          <a:lstStyle/>
          <a:p>
            <a:r>
              <a:rPr lang="en-US" sz="1600" b="1" dirty="0" smtClean="0">
                <a:solidFill>
                  <a:schemeClr val="accent6">
                    <a:lumMod val="50000"/>
                  </a:schemeClr>
                </a:solidFill>
                <a:latin typeface="Palatino Linotype" pitchFamily="18" charset="0"/>
                <a:ea typeface="黑体" pitchFamily="49" charset="-122"/>
              </a:rPr>
              <a:t>Paradigm B</a:t>
            </a:r>
            <a:endParaRPr lang="zh-CN" altLang="en-US" sz="1600" dirty="0">
              <a:solidFill>
                <a:schemeClr val="accent6">
                  <a:lumMod val="50000"/>
                </a:schemeClr>
              </a:solidFill>
            </a:endParaRPr>
          </a:p>
        </p:txBody>
      </p:sp>
    </p:spTree>
    <p:extLst>
      <p:ext uri="{BB962C8B-B14F-4D97-AF65-F5344CB8AC3E}">
        <p14:creationId xmlns:p14="http://schemas.microsoft.com/office/powerpoint/2010/main" val="386926946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a:spLocks noGrp="1"/>
          </p:cNvSpPr>
          <p:nvPr>
            <p:ph type="title"/>
          </p:nvPr>
        </p:nvSpPr>
        <p:spPr>
          <a:xfrm>
            <a:off x="-32" y="260350"/>
            <a:ext cx="8208962" cy="576263"/>
          </a:xfrm>
        </p:spPr>
        <p:txBody>
          <a:bodyPr/>
          <a:lstStyle/>
          <a:p>
            <a:r>
              <a:rPr lang="en-US" altLang="zh-CN" dirty="0" smtClean="0"/>
              <a:t>Step 1:</a:t>
            </a:r>
            <a:endParaRPr lang="zh-CN" altLang="en-US" dirty="0"/>
          </a:p>
        </p:txBody>
      </p:sp>
      <p:grpSp>
        <p:nvGrpSpPr>
          <p:cNvPr id="72" name="组合 71"/>
          <p:cNvGrpSpPr/>
          <p:nvPr/>
        </p:nvGrpSpPr>
        <p:grpSpPr>
          <a:xfrm>
            <a:off x="-32" y="1052736"/>
            <a:ext cx="3598082" cy="866240"/>
            <a:chOff x="-32" y="1052736"/>
            <a:chExt cx="3598082" cy="866240"/>
          </a:xfrm>
        </p:grpSpPr>
        <p:graphicFrame>
          <p:nvGraphicFramePr>
            <p:cNvPr id="77" name="Object 5"/>
            <p:cNvGraphicFramePr>
              <a:graphicFrameLocks noChangeAspect="1"/>
            </p:cNvGraphicFramePr>
            <p:nvPr>
              <p:extLst>
                <p:ext uri="{D42A27DB-BD31-4B8C-83A1-F6EECF244321}">
                  <p14:modId xmlns:p14="http://schemas.microsoft.com/office/powerpoint/2010/main" val="2354079651"/>
                </p:ext>
              </p:extLst>
            </p:nvPr>
          </p:nvGraphicFramePr>
          <p:xfrm>
            <a:off x="933401" y="1484784"/>
            <a:ext cx="2664649" cy="434192"/>
          </p:xfrm>
          <a:graphic>
            <a:graphicData uri="http://schemas.openxmlformats.org/presentationml/2006/ole">
              <mc:AlternateContent xmlns:mc="http://schemas.openxmlformats.org/markup-compatibility/2006">
                <mc:Choice xmlns:v="urn:schemas-microsoft-com:vml" Requires="v">
                  <p:oleObj spid="_x0000_s369688" name="Equation" r:id="rId4" imgW="1714320" imgH="279360" progId="Equation.DSMT4">
                    <p:embed/>
                  </p:oleObj>
                </mc:Choice>
                <mc:Fallback>
                  <p:oleObj name="Equation" r:id="rId4" imgW="171432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01" y="1484784"/>
                          <a:ext cx="2664649" cy="434192"/>
                        </a:xfrm>
                        <a:prstGeom prst="rect">
                          <a:avLst/>
                        </a:prstGeom>
                        <a:noFill/>
                        <a:ln>
                          <a:noFill/>
                        </a:ln>
                        <a:effectLst/>
                      </p:spPr>
                    </p:pic>
                  </p:oleObj>
                </mc:Fallback>
              </mc:AlternateContent>
            </a:graphicData>
          </a:graphic>
        </p:graphicFrame>
        <p:sp>
          <p:nvSpPr>
            <p:cNvPr id="76" name="矩形 75"/>
            <p:cNvSpPr/>
            <p:nvPr/>
          </p:nvSpPr>
          <p:spPr>
            <a:xfrm>
              <a:off x="-32" y="1052736"/>
              <a:ext cx="246894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smtClean="0">
                  <a:solidFill>
                    <a:schemeClr val="bg1"/>
                  </a:solidFill>
                  <a:latin typeface="Palatino Linotype" pitchFamily="18" charset="0"/>
                </a:rPr>
                <a:t>Hash Function:</a:t>
              </a:r>
              <a:endParaRPr lang="zh-CN" altLang="en-US" sz="2400" dirty="0">
                <a:solidFill>
                  <a:schemeClr val="bg1"/>
                </a:solidFill>
                <a:latin typeface="Palatino Linotype" pitchFamily="18" charset="0"/>
              </a:endParaRPr>
            </a:p>
          </p:txBody>
        </p:sp>
      </p:grpSp>
    </p:spTree>
    <p:extLst>
      <p:ext uri="{BB962C8B-B14F-4D97-AF65-F5344CB8AC3E}">
        <p14:creationId xmlns:p14="http://schemas.microsoft.com/office/powerpoint/2010/main" val="273675214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a:spLocks noGrp="1"/>
          </p:cNvSpPr>
          <p:nvPr>
            <p:ph type="title"/>
          </p:nvPr>
        </p:nvSpPr>
        <p:spPr>
          <a:xfrm>
            <a:off x="-32" y="260350"/>
            <a:ext cx="8208962" cy="576263"/>
          </a:xfrm>
        </p:spPr>
        <p:txBody>
          <a:bodyPr/>
          <a:lstStyle/>
          <a:p>
            <a:r>
              <a:rPr lang="en-US" altLang="zh-CN" dirty="0" smtClean="0"/>
              <a:t>Step 1:</a:t>
            </a:r>
            <a:endParaRPr lang="zh-CN" altLang="en-US" dirty="0"/>
          </a:p>
        </p:txBody>
      </p:sp>
      <p:grpSp>
        <p:nvGrpSpPr>
          <p:cNvPr id="12" name="组合 11"/>
          <p:cNvGrpSpPr/>
          <p:nvPr/>
        </p:nvGrpSpPr>
        <p:grpSpPr>
          <a:xfrm>
            <a:off x="-32" y="1052736"/>
            <a:ext cx="8388456" cy="954688"/>
            <a:chOff x="-32" y="1052736"/>
            <a:chExt cx="8388456" cy="954688"/>
          </a:xfrm>
        </p:grpSpPr>
        <p:grpSp>
          <p:nvGrpSpPr>
            <p:cNvPr id="13" name="组合 12"/>
            <p:cNvGrpSpPr/>
            <p:nvPr/>
          </p:nvGrpSpPr>
          <p:grpSpPr>
            <a:xfrm>
              <a:off x="933401" y="1268760"/>
              <a:ext cx="7455023" cy="738664"/>
              <a:chOff x="933401" y="1538208"/>
              <a:chExt cx="7455023" cy="738664"/>
            </a:xfrm>
          </p:grpSpPr>
          <p:graphicFrame>
            <p:nvGraphicFramePr>
              <p:cNvPr id="15" name="Object 5"/>
              <p:cNvGraphicFramePr>
                <a:graphicFrameLocks noChangeAspect="1"/>
              </p:cNvGraphicFramePr>
              <p:nvPr>
                <p:extLst>
                  <p:ext uri="{D42A27DB-BD31-4B8C-83A1-F6EECF244321}">
                    <p14:modId xmlns:p14="http://schemas.microsoft.com/office/powerpoint/2010/main" val="2354079651"/>
                  </p:ext>
                </p:extLst>
              </p:nvPr>
            </p:nvGraphicFramePr>
            <p:xfrm>
              <a:off x="933401" y="1754232"/>
              <a:ext cx="2664649" cy="434192"/>
            </p:xfrm>
            <a:graphic>
              <a:graphicData uri="http://schemas.openxmlformats.org/presentationml/2006/ole">
                <mc:AlternateContent xmlns:mc="http://schemas.openxmlformats.org/markup-compatibility/2006">
                  <mc:Choice xmlns:v="urn:schemas-microsoft-com:vml" Requires="v">
                    <p:oleObj spid="_x0000_s370778" name="Equation" r:id="rId4" imgW="1714320" imgH="279360" progId="Equation.DSMT4">
                      <p:embed/>
                    </p:oleObj>
                  </mc:Choice>
                  <mc:Fallback>
                    <p:oleObj name="Equation" r:id="rId4" imgW="171432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01" y="1754232"/>
                            <a:ext cx="2664649" cy="434192"/>
                          </a:xfrm>
                          <a:prstGeom prst="rect">
                            <a:avLst/>
                          </a:prstGeom>
                          <a:noFill/>
                          <a:ln>
                            <a:noFill/>
                          </a:ln>
                          <a:effectLst/>
                        </p:spPr>
                      </p:pic>
                    </p:oleObj>
                  </mc:Fallback>
                </mc:AlternateContent>
              </a:graphicData>
            </a:graphic>
          </p:graphicFrame>
          <p:grpSp>
            <p:nvGrpSpPr>
              <p:cNvPr id="16" name="组合 15"/>
              <p:cNvGrpSpPr/>
              <p:nvPr/>
            </p:nvGrpSpPr>
            <p:grpSpPr>
              <a:xfrm>
                <a:off x="3563888" y="1538208"/>
                <a:ext cx="4824536" cy="738664"/>
                <a:chOff x="4714876" y="1130842"/>
                <a:chExt cx="4824536" cy="738664"/>
              </a:xfrm>
            </p:grpSpPr>
            <p:graphicFrame>
              <p:nvGraphicFramePr>
                <p:cNvPr id="17" name="Object 6"/>
                <p:cNvGraphicFramePr>
                  <a:graphicFrameLocks noChangeAspect="1"/>
                </p:cNvGraphicFramePr>
                <p:nvPr/>
              </p:nvGraphicFramePr>
              <p:xfrm>
                <a:off x="4929190" y="1357298"/>
                <a:ext cx="1539249" cy="428628"/>
              </p:xfrm>
              <a:graphic>
                <a:graphicData uri="http://schemas.openxmlformats.org/presentationml/2006/ole">
                  <mc:AlternateContent xmlns:mc="http://schemas.openxmlformats.org/markup-compatibility/2006">
                    <mc:Choice xmlns:v="urn:schemas-microsoft-com:vml" Requires="v">
                      <p:oleObj spid="_x0000_s370779" name="Equation" r:id="rId6" imgW="1002960" imgH="279360" progId="Equation.DSMT4">
                        <p:embed/>
                      </p:oleObj>
                    </mc:Choice>
                    <mc:Fallback>
                      <p:oleObj name="Equation" r:id="rId6" imgW="1002960" imgH="2793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9190" y="1357298"/>
                              <a:ext cx="1539249" cy="42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Box 143"/>
                <p:cNvSpPr txBox="1"/>
                <p:nvPr/>
              </p:nvSpPr>
              <p:spPr>
                <a:xfrm>
                  <a:off x="4714876" y="1500174"/>
                  <a:ext cx="2143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19" name="Line 28"/>
                <p:cNvSpPr>
                  <a:spLocks noChangeShapeType="1"/>
                </p:cNvSpPr>
                <p:nvPr/>
              </p:nvSpPr>
              <p:spPr bwMode="auto">
                <a:xfrm flipV="1">
                  <a:off x="5357818" y="1357298"/>
                  <a:ext cx="1214446" cy="500066"/>
                </a:xfrm>
                <a:prstGeom prst="line">
                  <a:avLst/>
                </a:prstGeom>
                <a:noFill/>
                <a:ln w="31750">
                  <a:solidFill>
                    <a:srgbClr val="FF99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20" name="TextBox 145"/>
                <p:cNvSpPr txBox="1"/>
                <p:nvPr/>
              </p:nvSpPr>
              <p:spPr>
                <a:xfrm>
                  <a:off x="6500826" y="1130842"/>
                  <a:ext cx="214314" cy="400110"/>
                </a:xfrm>
                <a:prstGeom prst="rect">
                  <a:avLst/>
                </a:prstGeom>
                <a:noFill/>
              </p:spPr>
              <p:txBody>
                <a:bodyPr wrap="square" rtlCol="0">
                  <a:spAutoFit/>
                </a:bodyPr>
                <a:lstStyle/>
                <a:p>
                  <a:r>
                    <a:rPr lang="en-US" altLang="zh-CN" sz="2000" b="1" dirty="0" smtClean="0">
                      <a:solidFill>
                        <a:srgbClr val="FF9900"/>
                      </a:solidFill>
                      <a:latin typeface="Palatino Linotype" pitchFamily="18" charset="0"/>
                    </a:rPr>
                    <a:t>0</a:t>
                  </a:r>
                  <a:endParaRPr lang="zh-CN" altLang="en-US" sz="2000" b="1" dirty="0">
                    <a:solidFill>
                      <a:srgbClr val="FF9900"/>
                    </a:solidFill>
                    <a:latin typeface="Palatino Linotype" pitchFamily="18" charset="0"/>
                  </a:endParaRPr>
                </a:p>
              </p:txBody>
            </p:sp>
            <p:graphicFrame>
              <p:nvGraphicFramePr>
                <p:cNvPr id="21" name="Object 8"/>
                <p:cNvGraphicFramePr>
                  <a:graphicFrameLocks noChangeAspect="1"/>
                </p:cNvGraphicFramePr>
                <p:nvPr/>
              </p:nvGraphicFramePr>
              <p:xfrm>
                <a:off x="6731100" y="1444625"/>
                <a:ext cx="571500" cy="412750"/>
              </p:xfrm>
              <a:graphic>
                <a:graphicData uri="http://schemas.openxmlformats.org/presentationml/2006/ole">
                  <mc:AlternateContent xmlns:mc="http://schemas.openxmlformats.org/markup-compatibility/2006">
                    <mc:Choice xmlns:v="urn:schemas-microsoft-com:vml" Requires="v">
                      <p:oleObj spid="_x0000_s370780" name="Equation" r:id="rId8" imgW="228600" imgH="164880" progId="Equation.DSMT4">
                        <p:embed/>
                      </p:oleObj>
                    </mc:Choice>
                    <mc:Fallback>
                      <p:oleObj name="Equation" r:id="rId8" imgW="228600" imgH="1648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1100" y="1444625"/>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9"/>
                <p:cNvGraphicFramePr>
                  <a:graphicFrameLocks noChangeAspect="1"/>
                </p:cNvGraphicFramePr>
                <p:nvPr/>
              </p:nvGraphicFramePr>
              <p:xfrm>
                <a:off x="7447087" y="1428750"/>
                <a:ext cx="2092325" cy="422275"/>
              </p:xfrm>
              <a:graphic>
                <a:graphicData uri="http://schemas.openxmlformats.org/presentationml/2006/ole">
                  <mc:AlternateContent xmlns:mc="http://schemas.openxmlformats.org/markup-compatibility/2006">
                    <mc:Choice xmlns:v="urn:schemas-microsoft-com:vml" Requires="v">
                      <p:oleObj spid="_x0000_s370781" name="Equation" r:id="rId10" imgW="1384200" imgH="279360" progId="Equation.DSMT4">
                        <p:embed/>
                      </p:oleObj>
                    </mc:Choice>
                    <mc:Fallback>
                      <p:oleObj name="Equation" r:id="rId10" imgW="138420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7087" y="1428750"/>
                              <a:ext cx="20923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4" name="矩形 13"/>
            <p:cNvSpPr/>
            <p:nvPr/>
          </p:nvSpPr>
          <p:spPr>
            <a:xfrm>
              <a:off x="-32" y="1052736"/>
              <a:ext cx="246894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smtClean="0">
                  <a:solidFill>
                    <a:schemeClr val="bg1"/>
                  </a:solidFill>
                  <a:latin typeface="Palatino Linotype" pitchFamily="18" charset="0"/>
                </a:rPr>
                <a:t>Hash Function:</a:t>
              </a:r>
              <a:endParaRPr lang="zh-CN" altLang="en-US" sz="2400" dirty="0">
                <a:solidFill>
                  <a:schemeClr val="bg1"/>
                </a:solidFill>
                <a:latin typeface="Palatino Linotype" pitchFamily="18" charset="0"/>
              </a:endParaRPr>
            </a:p>
          </p:txBody>
        </p:sp>
      </p:grpSp>
    </p:spTree>
    <p:extLst>
      <p:ext uri="{BB962C8B-B14F-4D97-AF65-F5344CB8AC3E}">
        <p14:creationId xmlns:p14="http://schemas.microsoft.com/office/powerpoint/2010/main" val="46763666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a:spLocks noGrp="1"/>
          </p:cNvSpPr>
          <p:nvPr>
            <p:ph type="title"/>
          </p:nvPr>
        </p:nvSpPr>
        <p:spPr>
          <a:xfrm>
            <a:off x="-32" y="260350"/>
            <a:ext cx="8208962" cy="576263"/>
          </a:xfrm>
        </p:spPr>
        <p:txBody>
          <a:bodyPr/>
          <a:lstStyle/>
          <a:p>
            <a:r>
              <a:rPr lang="en-US" altLang="zh-CN" dirty="0" smtClean="0"/>
              <a:t>Step 1:</a:t>
            </a:r>
            <a:endParaRPr lang="zh-CN" altLang="en-US" dirty="0"/>
          </a:p>
        </p:txBody>
      </p:sp>
      <p:grpSp>
        <p:nvGrpSpPr>
          <p:cNvPr id="72" name="组合 71"/>
          <p:cNvGrpSpPr/>
          <p:nvPr/>
        </p:nvGrpSpPr>
        <p:grpSpPr>
          <a:xfrm>
            <a:off x="827014" y="2528586"/>
            <a:ext cx="7241757" cy="3924750"/>
            <a:chOff x="285720" y="1761067"/>
            <a:chExt cx="7429552" cy="4668329"/>
          </a:xfrm>
        </p:grpSpPr>
        <p:graphicFrame>
          <p:nvGraphicFramePr>
            <p:cNvPr id="74" name="Object 1"/>
            <p:cNvGraphicFramePr>
              <a:graphicFrameLocks noChangeAspect="1"/>
            </p:cNvGraphicFramePr>
            <p:nvPr>
              <p:extLst>
                <p:ext uri="{D42A27DB-BD31-4B8C-83A1-F6EECF244321}">
                  <p14:modId xmlns:p14="http://schemas.microsoft.com/office/powerpoint/2010/main" val="85775860"/>
                </p:ext>
              </p:extLst>
            </p:nvPr>
          </p:nvGraphicFramePr>
          <p:xfrm>
            <a:off x="5480050" y="2581275"/>
            <a:ext cx="1327150" cy="409575"/>
          </p:xfrm>
          <a:graphic>
            <a:graphicData uri="http://schemas.openxmlformats.org/presentationml/2006/ole">
              <mc:AlternateContent xmlns:mc="http://schemas.openxmlformats.org/markup-compatibility/2006">
                <mc:Choice xmlns:v="urn:schemas-microsoft-com:vml" Requires="v">
                  <p:oleObj spid="_x0000_s372861" name="Equation" r:id="rId4" imgW="825480" imgH="253800" progId="Equation.DSMT4">
                    <p:embed/>
                  </p:oleObj>
                </mc:Choice>
                <mc:Fallback>
                  <p:oleObj name="Equation" r:id="rId4" imgW="82548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050" y="2581275"/>
                          <a:ext cx="13271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 name="矩形 76"/>
            <p:cNvSpPr/>
            <p:nvPr/>
          </p:nvSpPr>
          <p:spPr>
            <a:xfrm>
              <a:off x="4500562" y="2500306"/>
              <a:ext cx="3214710"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87" name="Line 28"/>
            <p:cNvSpPr>
              <a:spLocks noChangeShapeType="1"/>
            </p:cNvSpPr>
            <p:nvPr/>
          </p:nvSpPr>
          <p:spPr bwMode="auto">
            <a:xfrm flipV="1">
              <a:off x="3714744" y="3071810"/>
              <a:ext cx="785818" cy="1214444"/>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pic>
          <p:nvPicPr>
            <p:cNvPr id="89" name="图片 88" descr="ukbench00160.jpg"/>
            <p:cNvPicPr>
              <a:picLocks noChangeAspect="1"/>
            </p:cNvPicPr>
            <p:nvPr/>
          </p:nvPicPr>
          <p:blipFill>
            <a:blip r:embed="rId6" cstate="print"/>
            <a:stretch>
              <a:fillRect/>
            </a:stretch>
          </p:blipFill>
          <p:spPr>
            <a:xfrm>
              <a:off x="1428728" y="2214554"/>
              <a:ext cx="195977" cy="146983"/>
            </a:xfrm>
            <a:prstGeom prst="rect">
              <a:avLst/>
            </a:prstGeom>
          </p:spPr>
        </p:pic>
        <p:pic>
          <p:nvPicPr>
            <p:cNvPr id="90" name="图片 89" descr="ukbench00161.jpg"/>
            <p:cNvPicPr>
              <a:picLocks noChangeAspect="1"/>
            </p:cNvPicPr>
            <p:nvPr/>
          </p:nvPicPr>
          <p:blipFill>
            <a:blip r:embed="rId7" cstate="print"/>
            <a:stretch>
              <a:fillRect/>
            </a:stretch>
          </p:blipFill>
          <p:spPr>
            <a:xfrm>
              <a:off x="1785918" y="2357430"/>
              <a:ext cx="195977" cy="146983"/>
            </a:xfrm>
            <a:prstGeom prst="rect">
              <a:avLst/>
            </a:prstGeom>
          </p:spPr>
        </p:pic>
        <p:pic>
          <p:nvPicPr>
            <p:cNvPr id="91" name="图片 90" descr="ukbench00162.jpg"/>
            <p:cNvPicPr>
              <a:picLocks noChangeAspect="1"/>
            </p:cNvPicPr>
            <p:nvPr/>
          </p:nvPicPr>
          <p:blipFill>
            <a:blip r:embed="rId8" cstate="print"/>
            <a:stretch>
              <a:fillRect/>
            </a:stretch>
          </p:blipFill>
          <p:spPr>
            <a:xfrm>
              <a:off x="2071670" y="2071678"/>
              <a:ext cx="195977" cy="146983"/>
            </a:xfrm>
            <a:prstGeom prst="rect">
              <a:avLst/>
            </a:prstGeom>
          </p:spPr>
        </p:pic>
        <p:pic>
          <p:nvPicPr>
            <p:cNvPr id="92" name="图片 91" descr="ukbench00163.jpg"/>
            <p:cNvPicPr>
              <a:picLocks noChangeAspect="1"/>
            </p:cNvPicPr>
            <p:nvPr/>
          </p:nvPicPr>
          <p:blipFill>
            <a:blip r:embed="rId9" cstate="print"/>
            <a:stretch>
              <a:fillRect/>
            </a:stretch>
          </p:blipFill>
          <p:spPr>
            <a:xfrm>
              <a:off x="2143108" y="2357430"/>
              <a:ext cx="195977" cy="146983"/>
            </a:xfrm>
            <a:prstGeom prst="rect">
              <a:avLst/>
            </a:prstGeom>
          </p:spPr>
        </p:pic>
        <p:pic>
          <p:nvPicPr>
            <p:cNvPr id="93" name="图片 92" descr="ukbench00172.jpg"/>
            <p:cNvPicPr>
              <a:picLocks noChangeAspect="1"/>
            </p:cNvPicPr>
            <p:nvPr/>
          </p:nvPicPr>
          <p:blipFill>
            <a:blip r:embed="rId10" cstate="print"/>
            <a:stretch>
              <a:fillRect/>
            </a:stretch>
          </p:blipFill>
          <p:spPr>
            <a:xfrm>
              <a:off x="1571604" y="2571744"/>
              <a:ext cx="195977" cy="146983"/>
            </a:xfrm>
            <a:prstGeom prst="rect">
              <a:avLst/>
            </a:prstGeom>
          </p:spPr>
        </p:pic>
        <p:pic>
          <p:nvPicPr>
            <p:cNvPr id="94" name="图片 93" descr="ukbench00173.jpg"/>
            <p:cNvPicPr>
              <a:picLocks noChangeAspect="1"/>
            </p:cNvPicPr>
            <p:nvPr/>
          </p:nvPicPr>
          <p:blipFill>
            <a:blip r:embed="rId11" cstate="print"/>
            <a:stretch>
              <a:fillRect/>
            </a:stretch>
          </p:blipFill>
          <p:spPr>
            <a:xfrm>
              <a:off x="857224" y="3357562"/>
              <a:ext cx="195977" cy="146983"/>
            </a:xfrm>
            <a:prstGeom prst="rect">
              <a:avLst/>
            </a:prstGeom>
          </p:spPr>
        </p:pic>
        <p:pic>
          <p:nvPicPr>
            <p:cNvPr id="95" name="图片 94" descr="ukbench00174.jpg"/>
            <p:cNvPicPr>
              <a:picLocks noChangeAspect="1"/>
            </p:cNvPicPr>
            <p:nvPr/>
          </p:nvPicPr>
          <p:blipFill>
            <a:blip r:embed="rId12" cstate="print"/>
            <a:stretch>
              <a:fillRect/>
            </a:stretch>
          </p:blipFill>
          <p:spPr>
            <a:xfrm>
              <a:off x="2500298" y="2214554"/>
              <a:ext cx="195977" cy="146983"/>
            </a:xfrm>
            <a:prstGeom prst="rect">
              <a:avLst/>
            </a:prstGeom>
          </p:spPr>
        </p:pic>
        <p:pic>
          <p:nvPicPr>
            <p:cNvPr id="96" name="图片 95" descr="ukbench00175.jpg"/>
            <p:cNvPicPr>
              <a:picLocks noChangeAspect="1"/>
            </p:cNvPicPr>
            <p:nvPr/>
          </p:nvPicPr>
          <p:blipFill>
            <a:blip r:embed="rId13" cstate="print"/>
            <a:stretch>
              <a:fillRect/>
            </a:stretch>
          </p:blipFill>
          <p:spPr>
            <a:xfrm>
              <a:off x="2500298" y="2571744"/>
              <a:ext cx="195977" cy="146983"/>
            </a:xfrm>
            <a:prstGeom prst="rect">
              <a:avLst/>
            </a:prstGeom>
          </p:spPr>
        </p:pic>
        <p:pic>
          <p:nvPicPr>
            <p:cNvPr id="98" name="图片 97" descr="ukbench00612.jpg"/>
            <p:cNvPicPr>
              <a:picLocks noChangeAspect="1"/>
            </p:cNvPicPr>
            <p:nvPr/>
          </p:nvPicPr>
          <p:blipFill>
            <a:blip r:embed="rId14" cstate="print"/>
            <a:stretch>
              <a:fillRect/>
            </a:stretch>
          </p:blipFill>
          <p:spPr>
            <a:xfrm>
              <a:off x="1142976" y="2643182"/>
              <a:ext cx="195977" cy="146983"/>
            </a:xfrm>
            <a:prstGeom prst="rect">
              <a:avLst/>
            </a:prstGeom>
          </p:spPr>
        </p:pic>
        <p:pic>
          <p:nvPicPr>
            <p:cNvPr id="99" name="图片 98" descr="ukbench00613.jpg"/>
            <p:cNvPicPr>
              <a:picLocks noChangeAspect="1"/>
            </p:cNvPicPr>
            <p:nvPr/>
          </p:nvPicPr>
          <p:blipFill>
            <a:blip r:embed="rId15" cstate="print"/>
            <a:stretch>
              <a:fillRect/>
            </a:stretch>
          </p:blipFill>
          <p:spPr>
            <a:xfrm>
              <a:off x="1357290" y="2500306"/>
              <a:ext cx="195977" cy="146983"/>
            </a:xfrm>
            <a:prstGeom prst="rect">
              <a:avLst/>
            </a:prstGeom>
          </p:spPr>
        </p:pic>
        <p:pic>
          <p:nvPicPr>
            <p:cNvPr id="100" name="图片 99" descr="ukbench00614.jpg"/>
            <p:cNvPicPr>
              <a:picLocks noChangeAspect="1"/>
            </p:cNvPicPr>
            <p:nvPr/>
          </p:nvPicPr>
          <p:blipFill>
            <a:blip r:embed="rId16" cstate="print"/>
            <a:stretch>
              <a:fillRect/>
            </a:stretch>
          </p:blipFill>
          <p:spPr>
            <a:xfrm>
              <a:off x="1928794" y="3000372"/>
              <a:ext cx="195977" cy="146983"/>
            </a:xfrm>
            <a:prstGeom prst="rect">
              <a:avLst/>
            </a:prstGeom>
          </p:spPr>
        </p:pic>
        <p:pic>
          <p:nvPicPr>
            <p:cNvPr id="101" name="图片 100" descr="ukbench00615.jpg"/>
            <p:cNvPicPr>
              <a:picLocks noChangeAspect="1"/>
            </p:cNvPicPr>
            <p:nvPr/>
          </p:nvPicPr>
          <p:blipFill>
            <a:blip r:embed="rId17" cstate="print"/>
            <a:stretch>
              <a:fillRect/>
            </a:stretch>
          </p:blipFill>
          <p:spPr>
            <a:xfrm>
              <a:off x="2428860" y="3071810"/>
              <a:ext cx="195977" cy="146983"/>
            </a:xfrm>
            <a:prstGeom prst="rect">
              <a:avLst/>
            </a:prstGeom>
          </p:spPr>
        </p:pic>
        <p:pic>
          <p:nvPicPr>
            <p:cNvPr id="108" name="图片 107" descr="ukbench00616.jpg"/>
            <p:cNvPicPr>
              <a:picLocks noChangeAspect="1"/>
            </p:cNvPicPr>
            <p:nvPr/>
          </p:nvPicPr>
          <p:blipFill>
            <a:blip r:embed="rId18" cstate="print"/>
            <a:stretch>
              <a:fillRect/>
            </a:stretch>
          </p:blipFill>
          <p:spPr>
            <a:xfrm>
              <a:off x="2928926" y="2428868"/>
              <a:ext cx="195977" cy="146983"/>
            </a:xfrm>
            <a:prstGeom prst="rect">
              <a:avLst/>
            </a:prstGeom>
          </p:spPr>
        </p:pic>
        <p:pic>
          <p:nvPicPr>
            <p:cNvPr id="110" name="图片 109" descr="ukbench00617.jpg"/>
            <p:cNvPicPr>
              <a:picLocks noChangeAspect="1"/>
            </p:cNvPicPr>
            <p:nvPr/>
          </p:nvPicPr>
          <p:blipFill>
            <a:blip r:embed="rId19" cstate="print"/>
            <a:stretch>
              <a:fillRect/>
            </a:stretch>
          </p:blipFill>
          <p:spPr>
            <a:xfrm>
              <a:off x="2214546" y="2714620"/>
              <a:ext cx="195977" cy="146983"/>
            </a:xfrm>
            <a:prstGeom prst="rect">
              <a:avLst/>
            </a:prstGeom>
          </p:spPr>
        </p:pic>
        <p:pic>
          <p:nvPicPr>
            <p:cNvPr id="111" name="图片 110" descr="ukbench00618.jpg"/>
            <p:cNvPicPr>
              <a:picLocks noChangeAspect="1"/>
            </p:cNvPicPr>
            <p:nvPr/>
          </p:nvPicPr>
          <p:blipFill>
            <a:blip r:embed="rId20" cstate="print"/>
            <a:stretch>
              <a:fillRect/>
            </a:stretch>
          </p:blipFill>
          <p:spPr>
            <a:xfrm>
              <a:off x="2928926" y="2857496"/>
              <a:ext cx="195977" cy="146983"/>
            </a:xfrm>
            <a:prstGeom prst="rect">
              <a:avLst/>
            </a:prstGeom>
          </p:spPr>
        </p:pic>
        <p:pic>
          <p:nvPicPr>
            <p:cNvPr id="112" name="图片 111" descr="ukbench00619.jpg"/>
            <p:cNvPicPr>
              <a:picLocks noChangeAspect="1"/>
            </p:cNvPicPr>
            <p:nvPr/>
          </p:nvPicPr>
          <p:blipFill>
            <a:blip r:embed="rId21" cstate="print"/>
            <a:stretch>
              <a:fillRect/>
            </a:stretch>
          </p:blipFill>
          <p:spPr>
            <a:xfrm>
              <a:off x="1571604" y="3357562"/>
              <a:ext cx="195977" cy="146983"/>
            </a:xfrm>
            <a:prstGeom prst="rect">
              <a:avLst/>
            </a:prstGeom>
          </p:spPr>
        </p:pic>
        <p:pic>
          <p:nvPicPr>
            <p:cNvPr id="115" name="图片 114" descr="ukbench00636.jpg"/>
            <p:cNvPicPr>
              <a:picLocks noChangeAspect="1"/>
            </p:cNvPicPr>
            <p:nvPr/>
          </p:nvPicPr>
          <p:blipFill>
            <a:blip r:embed="rId22" cstate="print"/>
            <a:stretch>
              <a:fillRect/>
            </a:stretch>
          </p:blipFill>
          <p:spPr>
            <a:xfrm>
              <a:off x="2285984" y="3357562"/>
              <a:ext cx="195977" cy="146983"/>
            </a:xfrm>
            <a:prstGeom prst="rect">
              <a:avLst/>
            </a:prstGeom>
          </p:spPr>
        </p:pic>
        <p:pic>
          <p:nvPicPr>
            <p:cNvPr id="119" name="图片 118" descr="ukbench00637.jpg"/>
            <p:cNvPicPr>
              <a:picLocks noChangeAspect="1"/>
            </p:cNvPicPr>
            <p:nvPr/>
          </p:nvPicPr>
          <p:blipFill>
            <a:blip r:embed="rId23" cstate="print"/>
            <a:stretch>
              <a:fillRect/>
            </a:stretch>
          </p:blipFill>
          <p:spPr>
            <a:xfrm>
              <a:off x="2643174" y="3429000"/>
              <a:ext cx="195977" cy="146983"/>
            </a:xfrm>
            <a:prstGeom prst="rect">
              <a:avLst/>
            </a:prstGeom>
          </p:spPr>
        </p:pic>
        <p:pic>
          <p:nvPicPr>
            <p:cNvPr id="120" name="图片 119" descr="ukbench00638.jpg"/>
            <p:cNvPicPr>
              <a:picLocks noChangeAspect="1"/>
            </p:cNvPicPr>
            <p:nvPr/>
          </p:nvPicPr>
          <p:blipFill>
            <a:blip r:embed="rId24" cstate="print"/>
            <a:stretch>
              <a:fillRect/>
            </a:stretch>
          </p:blipFill>
          <p:spPr>
            <a:xfrm>
              <a:off x="1643042" y="2857496"/>
              <a:ext cx="195977" cy="146983"/>
            </a:xfrm>
            <a:prstGeom prst="rect">
              <a:avLst/>
            </a:prstGeom>
          </p:spPr>
        </p:pic>
        <p:pic>
          <p:nvPicPr>
            <p:cNvPr id="125" name="图片 124" descr="ukbench00639.jpg"/>
            <p:cNvPicPr>
              <a:picLocks noChangeAspect="1"/>
            </p:cNvPicPr>
            <p:nvPr/>
          </p:nvPicPr>
          <p:blipFill>
            <a:blip r:embed="rId25" cstate="print"/>
            <a:stretch>
              <a:fillRect/>
            </a:stretch>
          </p:blipFill>
          <p:spPr>
            <a:xfrm>
              <a:off x="1071538" y="2357430"/>
              <a:ext cx="195977" cy="146983"/>
            </a:xfrm>
            <a:prstGeom prst="rect">
              <a:avLst/>
            </a:prstGeom>
          </p:spPr>
        </p:pic>
        <p:pic>
          <p:nvPicPr>
            <p:cNvPr id="126" name="图片 125" descr="ukbench00640.jpg"/>
            <p:cNvPicPr>
              <a:picLocks noChangeAspect="1"/>
            </p:cNvPicPr>
            <p:nvPr/>
          </p:nvPicPr>
          <p:blipFill>
            <a:blip r:embed="rId26" cstate="print"/>
            <a:stretch>
              <a:fillRect/>
            </a:stretch>
          </p:blipFill>
          <p:spPr>
            <a:xfrm>
              <a:off x="857224" y="2786058"/>
              <a:ext cx="195977" cy="146983"/>
            </a:xfrm>
            <a:prstGeom prst="rect">
              <a:avLst/>
            </a:prstGeom>
          </p:spPr>
        </p:pic>
        <p:pic>
          <p:nvPicPr>
            <p:cNvPr id="127" name="图片 126" descr="ukbench00641.jpg"/>
            <p:cNvPicPr>
              <a:picLocks noChangeAspect="1"/>
            </p:cNvPicPr>
            <p:nvPr/>
          </p:nvPicPr>
          <p:blipFill>
            <a:blip r:embed="rId27" cstate="print"/>
            <a:stretch>
              <a:fillRect/>
            </a:stretch>
          </p:blipFill>
          <p:spPr>
            <a:xfrm>
              <a:off x="1071538" y="3143248"/>
              <a:ext cx="195977" cy="146983"/>
            </a:xfrm>
            <a:prstGeom prst="rect">
              <a:avLst/>
            </a:prstGeom>
          </p:spPr>
        </p:pic>
        <p:pic>
          <p:nvPicPr>
            <p:cNvPr id="131" name="图片 130" descr="ukbench00642.jpg"/>
            <p:cNvPicPr>
              <a:picLocks noChangeAspect="1"/>
            </p:cNvPicPr>
            <p:nvPr/>
          </p:nvPicPr>
          <p:blipFill>
            <a:blip r:embed="rId28" cstate="print"/>
            <a:stretch>
              <a:fillRect/>
            </a:stretch>
          </p:blipFill>
          <p:spPr>
            <a:xfrm>
              <a:off x="1285852" y="3571876"/>
              <a:ext cx="195977" cy="146983"/>
            </a:xfrm>
            <a:prstGeom prst="rect">
              <a:avLst/>
            </a:prstGeom>
          </p:spPr>
        </p:pic>
        <p:pic>
          <p:nvPicPr>
            <p:cNvPr id="132" name="图片 131" descr="ukbench00643.jpg"/>
            <p:cNvPicPr>
              <a:picLocks noChangeAspect="1"/>
            </p:cNvPicPr>
            <p:nvPr/>
          </p:nvPicPr>
          <p:blipFill>
            <a:blip r:embed="rId29" cstate="print"/>
            <a:stretch>
              <a:fillRect/>
            </a:stretch>
          </p:blipFill>
          <p:spPr>
            <a:xfrm>
              <a:off x="1857356" y="3643314"/>
              <a:ext cx="195977" cy="146983"/>
            </a:xfrm>
            <a:prstGeom prst="rect">
              <a:avLst/>
            </a:prstGeom>
          </p:spPr>
        </p:pic>
        <p:pic>
          <p:nvPicPr>
            <p:cNvPr id="134" name="图片 133" descr="ukbench00000.jpg"/>
            <p:cNvPicPr>
              <a:picLocks noChangeAspect="1"/>
            </p:cNvPicPr>
            <p:nvPr/>
          </p:nvPicPr>
          <p:blipFill>
            <a:blip r:embed="rId30" cstate="print"/>
            <a:stretch>
              <a:fillRect/>
            </a:stretch>
          </p:blipFill>
          <p:spPr>
            <a:xfrm>
              <a:off x="1928794" y="2643182"/>
              <a:ext cx="195977" cy="146983"/>
            </a:xfrm>
            <a:prstGeom prst="rect">
              <a:avLst/>
            </a:prstGeom>
          </p:spPr>
        </p:pic>
        <p:pic>
          <p:nvPicPr>
            <p:cNvPr id="135" name="图片 134" descr="ukbench00001.jpg"/>
            <p:cNvPicPr>
              <a:picLocks noChangeAspect="1"/>
            </p:cNvPicPr>
            <p:nvPr/>
          </p:nvPicPr>
          <p:blipFill>
            <a:blip r:embed="rId31" cstate="print"/>
            <a:stretch>
              <a:fillRect/>
            </a:stretch>
          </p:blipFill>
          <p:spPr>
            <a:xfrm>
              <a:off x="1785918" y="2071678"/>
              <a:ext cx="195977" cy="146983"/>
            </a:xfrm>
            <a:prstGeom prst="rect">
              <a:avLst/>
            </a:prstGeom>
          </p:spPr>
        </p:pic>
        <p:pic>
          <p:nvPicPr>
            <p:cNvPr id="137" name="图片 136" descr="ukbench00002.jpg"/>
            <p:cNvPicPr>
              <a:picLocks noChangeAspect="1"/>
            </p:cNvPicPr>
            <p:nvPr/>
          </p:nvPicPr>
          <p:blipFill>
            <a:blip r:embed="rId32" cstate="print"/>
            <a:stretch>
              <a:fillRect/>
            </a:stretch>
          </p:blipFill>
          <p:spPr>
            <a:xfrm>
              <a:off x="2643174" y="2786058"/>
              <a:ext cx="195977" cy="146983"/>
            </a:xfrm>
            <a:prstGeom prst="rect">
              <a:avLst/>
            </a:prstGeom>
          </p:spPr>
        </p:pic>
        <p:pic>
          <p:nvPicPr>
            <p:cNvPr id="138" name="图片 137" descr="ukbench00003.jpg"/>
            <p:cNvPicPr>
              <a:picLocks noChangeAspect="1"/>
            </p:cNvPicPr>
            <p:nvPr/>
          </p:nvPicPr>
          <p:blipFill>
            <a:blip r:embed="rId33" cstate="print"/>
            <a:stretch>
              <a:fillRect/>
            </a:stretch>
          </p:blipFill>
          <p:spPr>
            <a:xfrm>
              <a:off x="1928794" y="3286124"/>
              <a:ext cx="195977" cy="146983"/>
            </a:xfrm>
            <a:prstGeom prst="rect">
              <a:avLst/>
            </a:prstGeom>
          </p:spPr>
        </p:pic>
        <p:pic>
          <p:nvPicPr>
            <p:cNvPr id="142" name="图片 141" descr="ukbench00613.jpg"/>
            <p:cNvPicPr>
              <a:picLocks noChangeAspect="1"/>
            </p:cNvPicPr>
            <p:nvPr/>
          </p:nvPicPr>
          <p:blipFill>
            <a:blip r:embed="rId34" cstate="print"/>
            <a:stretch>
              <a:fillRect/>
            </a:stretch>
          </p:blipFill>
          <p:spPr>
            <a:xfrm>
              <a:off x="500034" y="4500569"/>
              <a:ext cx="1143008" cy="857257"/>
            </a:xfrm>
            <a:prstGeom prst="rect">
              <a:avLst/>
            </a:prstGeom>
          </p:spPr>
        </p:pic>
        <p:pic>
          <p:nvPicPr>
            <p:cNvPr id="143" name="图片 142" descr="ukbench00615.jpg"/>
            <p:cNvPicPr>
              <a:picLocks noChangeAspect="1"/>
            </p:cNvPicPr>
            <p:nvPr/>
          </p:nvPicPr>
          <p:blipFill>
            <a:blip r:embed="rId35" cstate="print"/>
            <a:stretch>
              <a:fillRect/>
            </a:stretch>
          </p:blipFill>
          <p:spPr>
            <a:xfrm>
              <a:off x="2428861" y="4500568"/>
              <a:ext cx="1143008" cy="857258"/>
            </a:xfrm>
            <a:prstGeom prst="rect">
              <a:avLst/>
            </a:prstGeom>
          </p:spPr>
        </p:pic>
        <p:sp>
          <p:nvSpPr>
            <p:cNvPr id="148" name="Line 30"/>
            <p:cNvSpPr>
              <a:spLocks noChangeShapeType="1"/>
            </p:cNvSpPr>
            <p:nvPr/>
          </p:nvSpPr>
          <p:spPr bwMode="auto">
            <a:xfrm flipH="1">
              <a:off x="500034" y="3428999"/>
              <a:ext cx="1000132" cy="500067"/>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49" name="Line 30"/>
            <p:cNvSpPr>
              <a:spLocks noChangeAspect="1" noChangeShapeType="1"/>
            </p:cNvSpPr>
            <p:nvPr/>
          </p:nvSpPr>
          <p:spPr bwMode="auto">
            <a:xfrm rot="16200000" flipH="1">
              <a:off x="2357422" y="2571744"/>
              <a:ext cx="0" cy="1714512"/>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0" name="Line 30"/>
            <p:cNvSpPr>
              <a:spLocks noChangeAspect="1" noChangeShapeType="1"/>
            </p:cNvSpPr>
            <p:nvPr/>
          </p:nvSpPr>
          <p:spPr bwMode="auto">
            <a:xfrm rot="10800000" flipH="1">
              <a:off x="1500166" y="1785926"/>
              <a:ext cx="0" cy="1643074"/>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1" name="形状 14"/>
            <p:cNvSpPr>
              <a:spLocks/>
            </p:cNvSpPr>
            <p:nvPr/>
          </p:nvSpPr>
          <p:spPr bwMode="auto">
            <a:xfrm rot="5907282">
              <a:off x="2176306" y="3563960"/>
              <a:ext cx="1159234" cy="633449"/>
            </a:xfrm>
            <a:custGeom>
              <a:avLst/>
              <a:gdLst>
                <a:gd name="T0" fmla="*/ 0 w 11790"/>
                <a:gd name="T1" fmla="*/ 3960813 h 6237"/>
                <a:gd name="T2" fmla="*/ 3872230 w 11790"/>
                <a:gd name="T3" fmla="*/ 907488 h 6237"/>
                <a:gd name="T4" fmla="*/ 6440170 w 11790"/>
                <a:gd name="T5" fmla="*/ 0 h 6237"/>
                <a:gd name="T6" fmla="*/ 7486650 w 11790"/>
                <a:gd name="T7" fmla="*/ 797624 h 6237"/>
                <a:gd name="T8" fmla="*/ 6664960 w 11790"/>
                <a:gd name="T9" fmla="*/ 1992155 h 6237"/>
                <a:gd name="T10" fmla="*/ 6609080 w 11790"/>
                <a:gd name="T11" fmla="*/ 1496815 h 6237"/>
                <a:gd name="T12" fmla="*/ 935990 w 11790"/>
                <a:gd name="T13" fmla="*/ 2893927 h 6237"/>
                <a:gd name="T14" fmla="*/ 935990 w 11790"/>
                <a:gd name="T15" fmla="*/ 2893927 h 6237"/>
                <a:gd name="T16" fmla="*/ 0 60000 65536"/>
                <a:gd name="T17" fmla="*/ 0 60000 65536"/>
                <a:gd name="T18" fmla="*/ 0 60000 65536"/>
                <a:gd name="T19" fmla="*/ 0 60000 65536"/>
                <a:gd name="T20" fmla="*/ 0 60000 65536"/>
                <a:gd name="T21" fmla="*/ 0 60000 65536"/>
                <a:gd name="T22" fmla="*/ 0 60000 65536"/>
                <a:gd name="T23" fmla="*/ 0 60000 65536"/>
                <a:gd name="T24" fmla="*/ 0 w 11790"/>
                <a:gd name="T25" fmla="*/ 0 h 6237"/>
                <a:gd name="T26" fmla="*/ 11790 w 11790"/>
                <a:gd name="T27" fmla="*/ 6237 h 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90" h="6237">
                  <a:moveTo>
                    <a:pt x="0" y="6237"/>
                  </a:moveTo>
                  <a:cubicBezTo>
                    <a:pt x="1310" y="3465"/>
                    <a:pt x="3343" y="1862"/>
                    <a:pt x="6098" y="1429"/>
                  </a:cubicBezTo>
                  <a:cubicBezTo>
                    <a:pt x="8853" y="996"/>
                    <a:pt x="10201" y="519"/>
                    <a:pt x="10142" y="0"/>
                  </a:cubicBezTo>
                  <a:lnTo>
                    <a:pt x="11790" y="1256"/>
                  </a:lnTo>
                  <a:lnTo>
                    <a:pt x="10496" y="3137"/>
                  </a:lnTo>
                  <a:lnTo>
                    <a:pt x="10408" y="2357"/>
                  </a:lnTo>
                  <a:cubicBezTo>
                    <a:pt x="5434" y="2704"/>
                    <a:pt x="2456" y="3437"/>
                    <a:pt x="1474" y="4557"/>
                  </a:cubicBezTo>
                  <a:cubicBezTo>
                    <a:pt x="491" y="5677"/>
                    <a:pt x="0" y="6237"/>
                    <a:pt x="0" y="6237"/>
                  </a:cubicBezTo>
                  <a:close/>
                </a:path>
              </a:pathLst>
            </a:custGeom>
            <a:solidFill>
              <a:srgbClr val="8B8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Palatino Linotype" pitchFamily="18" charset="0"/>
              </a:endParaRPr>
            </a:p>
          </p:txBody>
        </p:sp>
        <p:sp>
          <p:nvSpPr>
            <p:cNvPr id="152" name="形状 14"/>
            <p:cNvSpPr>
              <a:spLocks/>
            </p:cNvSpPr>
            <p:nvPr/>
          </p:nvSpPr>
          <p:spPr bwMode="auto">
            <a:xfrm rot="4538307" flipV="1">
              <a:off x="295626" y="3316895"/>
              <a:ext cx="1694700" cy="581399"/>
            </a:xfrm>
            <a:custGeom>
              <a:avLst/>
              <a:gdLst>
                <a:gd name="T0" fmla="*/ 0 w 11790"/>
                <a:gd name="T1" fmla="*/ 3960813 h 6237"/>
                <a:gd name="T2" fmla="*/ 3872230 w 11790"/>
                <a:gd name="T3" fmla="*/ 907488 h 6237"/>
                <a:gd name="T4" fmla="*/ 6440170 w 11790"/>
                <a:gd name="T5" fmla="*/ 0 h 6237"/>
                <a:gd name="T6" fmla="*/ 7486650 w 11790"/>
                <a:gd name="T7" fmla="*/ 797624 h 6237"/>
                <a:gd name="T8" fmla="*/ 6664960 w 11790"/>
                <a:gd name="T9" fmla="*/ 1992155 h 6237"/>
                <a:gd name="T10" fmla="*/ 6609080 w 11790"/>
                <a:gd name="T11" fmla="*/ 1496815 h 6237"/>
                <a:gd name="T12" fmla="*/ 935990 w 11790"/>
                <a:gd name="T13" fmla="*/ 2893927 h 6237"/>
                <a:gd name="T14" fmla="*/ 935990 w 11790"/>
                <a:gd name="T15" fmla="*/ 2893927 h 6237"/>
                <a:gd name="T16" fmla="*/ 0 60000 65536"/>
                <a:gd name="T17" fmla="*/ 0 60000 65536"/>
                <a:gd name="T18" fmla="*/ 0 60000 65536"/>
                <a:gd name="T19" fmla="*/ 0 60000 65536"/>
                <a:gd name="T20" fmla="*/ 0 60000 65536"/>
                <a:gd name="T21" fmla="*/ 0 60000 65536"/>
                <a:gd name="T22" fmla="*/ 0 60000 65536"/>
                <a:gd name="T23" fmla="*/ 0 60000 65536"/>
                <a:gd name="T24" fmla="*/ 0 w 11790"/>
                <a:gd name="T25" fmla="*/ 0 h 6237"/>
                <a:gd name="T26" fmla="*/ 11790 w 11790"/>
                <a:gd name="T27" fmla="*/ 6237 h 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90" h="6237">
                  <a:moveTo>
                    <a:pt x="0" y="6237"/>
                  </a:moveTo>
                  <a:cubicBezTo>
                    <a:pt x="1310" y="3465"/>
                    <a:pt x="3343" y="1862"/>
                    <a:pt x="6098" y="1429"/>
                  </a:cubicBezTo>
                  <a:cubicBezTo>
                    <a:pt x="8853" y="996"/>
                    <a:pt x="10201" y="519"/>
                    <a:pt x="10142" y="0"/>
                  </a:cubicBezTo>
                  <a:lnTo>
                    <a:pt x="11790" y="1256"/>
                  </a:lnTo>
                  <a:lnTo>
                    <a:pt x="10496" y="3137"/>
                  </a:lnTo>
                  <a:lnTo>
                    <a:pt x="10408" y="2357"/>
                  </a:lnTo>
                  <a:cubicBezTo>
                    <a:pt x="5434" y="2704"/>
                    <a:pt x="2456" y="3437"/>
                    <a:pt x="1474" y="4557"/>
                  </a:cubicBezTo>
                  <a:cubicBezTo>
                    <a:pt x="491" y="5677"/>
                    <a:pt x="0" y="6237"/>
                    <a:pt x="0" y="6237"/>
                  </a:cubicBezTo>
                  <a:close/>
                </a:path>
              </a:pathLst>
            </a:custGeom>
            <a:solidFill>
              <a:srgbClr val="8B8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Palatino Linotype" pitchFamily="18" charset="0"/>
              </a:endParaRPr>
            </a:p>
          </p:txBody>
        </p:sp>
        <p:pic>
          <p:nvPicPr>
            <p:cNvPr id="156" name="图片 155" descr="ukbench00040.jpg"/>
            <p:cNvPicPr>
              <a:picLocks/>
            </p:cNvPicPr>
            <p:nvPr/>
          </p:nvPicPr>
          <p:blipFill>
            <a:blip r:embed="rId36" cstate="print"/>
            <a:stretch>
              <a:fillRect/>
            </a:stretch>
          </p:blipFill>
          <p:spPr>
            <a:xfrm>
              <a:off x="1571604" y="3071810"/>
              <a:ext cx="194400" cy="147600"/>
            </a:xfrm>
            <a:prstGeom prst="rect">
              <a:avLst/>
            </a:prstGeom>
          </p:spPr>
        </p:pic>
        <p:pic>
          <p:nvPicPr>
            <p:cNvPr id="165" name="图片 164" descr="ukbench00042.jpg"/>
            <p:cNvPicPr>
              <a:picLocks/>
            </p:cNvPicPr>
            <p:nvPr/>
          </p:nvPicPr>
          <p:blipFill>
            <a:blip r:embed="rId37" cstate="print"/>
            <a:stretch>
              <a:fillRect/>
            </a:stretch>
          </p:blipFill>
          <p:spPr>
            <a:xfrm>
              <a:off x="1285852" y="2857496"/>
              <a:ext cx="194400" cy="147600"/>
            </a:xfrm>
            <a:prstGeom prst="rect">
              <a:avLst/>
            </a:prstGeom>
          </p:spPr>
        </p:pic>
        <p:sp>
          <p:nvSpPr>
            <p:cNvPr id="166" name="圆角矩形 25"/>
            <p:cNvSpPr>
              <a:spLocks noChangeArrowheads="1"/>
            </p:cNvSpPr>
            <p:nvPr/>
          </p:nvSpPr>
          <p:spPr bwMode="auto">
            <a:xfrm>
              <a:off x="500034" y="5500702"/>
              <a:ext cx="3071834" cy="857256"/>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a:effectLst>
              <a:outerShdw dist="20000" dir="5400000" algn="ctr" rotWithShape="0">
                <a:srgbClr val="000000">
                  <a:alpha val="34000"/>
                </a:srgbClr>
              </a:outerShdw>
            </a:effectLst>
          </p:spPr>
          <p:txBody>
            <a:bodyPr anchor="ctr"/>
            <a:lstStyle/>
            <a:p>
              <a:pPr algn="ctr"/>
              <a:r>
                <a:rPr lang="en-US" altLang="zh-CN" dirty="0" smtClean="0">
                  <a:solidFill>
                    <a:srgbClr val="C00000"/>
                  </a:solidFill>
                  <a:latin typeface="Palatino Linotype" pitchFamily="18" charset="0"/>
                </a:rPr>
                <a:t>Encode them into the same bucket.</a:t>
              </a:r>
              <a:endParaRPr lang="zh-CN" altLang="en-US" dirty="0">
                <a:solidFill>
                  <a:srgbClr val="C00000"/>
                </a:solidFill>
                <a:latin typeface="Palatino Linotype" pitchFamily="18" charset="0"/>
              </a:endParaRPr>
            </a:p>
          </p:txBody>
        </p:sp>
        <p:sp>
          <p:nvSpPr>
            <p:cNvPr id="167" name="Rectangle 56"/>
            <p:cNvSpPr>
              <a:spLocks noChangeAspect="1" noChangeArrowheads="1"/>
            </p:cNvSpPr>
            <p:nvPr/>
          </p:nvSpPr>
          <p:spPr bwMode="auto">
            <a:xfrm>
              <a:off x="357158" y="4357694"/>
              <a:ext cx="3357586" cy="2071702"/>
            </a:xfrm>
            <a:prstGeom prst="rect">
              <a:avLst/>
            </a:prstGeom>
            <a:noFill/>
            <a:ln w="38100" algn="ctr">
              <a:solidFill>
                <a:srgbClr val="FF0000"/>
              </a:solidFill>
              <a:prstDash val="sysDot"/>
              <a:miter lim="800000"/>
              <a:headEnd/>
              <a:tailEnd/>
            </a:ln>
          </p:spPr>
          <p:txBody>
            <a:bodyPr wrap="none" anchor="ctr"/>
            <a:lstStyle/>
            <a:p>
              <a:pPr eaLnBrk="0" hangingPunct="0"/>
              <a:endParaRPr lang="zh-CN" altLang="zh-CN">
                <a:solidFill>
                  <a:schemeClr val="bg1"/>
                </a:solidFill>
                <a:latin typeface="Palatino Linotype" pitchFamily="18" charset="0"/>
                <a:ea typeface="黑体" pitchFamily="49" charset="-122"/>
              </a:endParaRPr>
            </a:p>
          </p:txBody>
        </p:sp>
        <p:sp>
          <p:nvSpPr>
            <p:cNvPr id="168" name="任意多边形 167"/>
            <p:cNvSpPr/>
            <p:nvPr/>
          </p:nvSpPr>
          <p:spPr>
            <a:xfrm>
              <a:off x="285720" y="1761067"/>
              <a:ext cx="3323771" cy="2254552"/>
            </a:xfrm>
            <a:custGeom>
              <a:avLst/>
              <a:gdLst>
                <a:gd name="connsiteX0" fmla="*/ 691848 w 3323771"/>
                <a:gd name="connsiteY0" fmla="*/ 416076 h 2254552"/>
                <a:gd name="connsiteX1" fmla="*/ 256419 w 3323771"/>
                <a:gd name="connsiteY1" fmla="*/ 1809447 h 2254552"/>
                <a:gd name="connsiteX2" fmla="*/ 2230362 w 3323771"/>
                <a:gd name="connsiteY2" fmla="*/ 2114247 h 2254552"/>
                <a:gd name="connsiteX3" fmla="*/ 3202819 w 3323771"/>
                <a:gd name="connsiteY3" fmla="*/ 967619 h 2254552"/>
                <a:gd name="connsiteX4" fmla="*/ 2956076 w 3323771"/>
                <a:gd name="connsiteY4" fmla="*/ 416076 h 2254552"/>
                <a:gd name="connsiteX5" fmla="*/ 2273905 w 3323771"/>
                <a:gd name="connsiteY5" fmla="*/ 358019 h 2254552"/>
                <a:gd name="connsiteX6" fmla="*/ 1678819 w 3323771"/>
                <a:gd name="connsiteY6" fmla="*/ 9676 h 2254552"/>
                <a:gd name="connsiteX7" fmla="*/ 691848 w 3323771"/>
                <a:gd name="connsiteY7" fmla="*/ 416076 h 22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771" h="2254552">
                  <a:moveTo>
                    <a:pt x="691848" y="416076"/>
                  </a:moveTo>
                  <a:cubicBezTo>
                    <a:pt x="454781" y="716038"/>
                    <a:pt x="0" y="1526419"/>
                    <a:pt x="256419" y="1809447"/>
                  </a:cubicBezTo>
                  <a:cubicBezTo>
                    <a:pt x="512838" y="2092475"/>
                    <a:pt x="1739295" y="2254552"/>
                    <a:pt x="2230362" y="2114247"/>
                  </a:cubicBezTo>
                  <a:cubicBezTo>
                    <a:pt x="2721429" y="1973942"/>
                    <a:pt x="3081867" y="1250647"/>
                    <a:pt x="3202819" y="967619"/>
                  </a:cubicBezTo>
                  <a:cubicBezTo>
                    <a:pt x="3323771" y="684591"/>
                    <a:pt x="3110895" y="517676"/>
                    <a:pt x="2956076" y="416076"/>
                  </a:cubicBezTo>
                  <a:cubicBezTo>
                    <a:pt x="2801257" y="314476"/>
                    <a:pt x="2486781" y="425752"/>
                    <a:pt x="2273905" y="358019"/>
                  </a:cubicBezTo>
                  <a:cubicBezTo>
                    <a:pt x="2061029" y="290286"/>
                    <a:pt x="1944914" y="0"/>
                    <a:pt x="1678819" y="9676"/>
                  </a:cubicBezTo>
                  <a:cubicBezTo>
                    <a:pt x="1412724" y="19352"/>
                    <a:pt x="928915" y="116114"/>
                    <a:pt x="691848" y="416076"/>
                  </a:cubicBezTo>
                  <a:close/>
                </a:path>
              </a:pathLst>
            </a:custGeom>
            <a:noFill/>
            <a:ln>
              <a:solidFill>
                <a:srgbClr val="008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sp>
          <p:nvSpPr>
            <p:cNvPr id="169" name="TextBox 163"/>
            <p:cNvSpPr txBox="1"/>
            <p:nvPr/>
          </p:nvSpPr>
          <p:spPr>
            <a:xfrm>
              <a:off x="5000628" y="2083820"/>
              <a:ext cx="2214578"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General consensus</a:t>
              </a:r>
              <a:endParaRPr lang="zh-CN" altLang="en-US" dirty="0">
                <a:solidFill>
                  <a:schemeClr val="bg1"/>
                </a:solidFill>
                <a:latin typeface="Palatino Linotype" pitchFamily="18" charset="0"/>
              </a:endParaRPr>
            </a:p>
          </p:txBody>
        </p:sp>
        <p:sp>
          <p:nvSpPr>
            <p:cNvPr id="171" name="矩形 170"/>
            <p:cNvSpPr/>
            <p:nvPr/>
          </p:nvSpPr>
          <p:spPr>
            <a:xfrm>
              <a:off x="2428860" y="4500570"/>
              <a:ext cx="1143008" cy="857256"/>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172" name="矩形 171"/>
            <p:cNvSpPr/>
            <p:nvPr/>
          </p:nvSpPr>
          <p:spPr>
            <a:xfrm>
              <a:off x="500034" y="4500570"/>
              <a:ext cx="1143008" cy="857256"/>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grpSp>
      <p:grpSp>
        <p:nvGrpSpPr>
          <p:cNvPr id="173" name="组合 172"/>
          <p:cNvGrpSpPr/>
          <p:nvPr/>
        </p:nvGrpSpPr>
        <p:grpSpPr>
          <a:xfrm>
            <a:off x="-32" y="1052736"/>
            <a:ext cx="8388456" cy="954688"/>
            <a:chOff x="-32" y="1052736"/>
            <a:chExt cx="8388456" cy="954688"/>
          </a:xfrm>
        </p:grpSpPr>
        <p:grpSp>
          <p:nvGrpSpPr>
            <p:cNvPr id="174" name="组合 173"/>
            <p:cNvGrpSpPr/>
            <p:nvPr/>
          </p:nvGrpSpPr>
          <p:grpSpPr>
            <a:xfrm>
              <a:off x="933401" y="1268760"/>
              <a:ext cx="7455023" cy="738664"/>
              <a:chOff x="933401" y="1538208"/>
              <a:chExt cx="7455023" cy="738664"/>
            </a:xfrm>
          </p:grpSpPr>
          <p:graphicFrame>
            <p:nvGraphicFramePr>
              <p:cNvPr id="176" name="Object 5"/>
              <p:cNvGraphicFramePr>
                <a:graphicFrameLocks noChangeAspect="1"/>
              </p:cNvGraphicFramePr>
              <p:nvPr>
                <p:extLst>
                  <p:ext uri="{D42A27DB-BD31-4B8C-83A1-F6EECF244321}">
                    <p14:modId xmlns:p14="http://schemas.microsoft.com/office/powerpoint/2010/main" val="2783245773"/>
                  </p:ext>
                </p:extLst>
              </p:nvPr>
            </p:nvGraphicFramePr>
            <p:xfrm>
              <a:off x="933401" y="1754232"/>
              <a:ext cx="2664649" cy="434192"/>
            </p:xfrm>
            <a:graphic>
              <a:graphicData uri="http://schemas.openxmlformats.org/presentationml/2006/ole">
                <mc:AlternateContent xmlns:mc="http://schemas.openxmlformats.org/markup-compatibility/2006">
                  <mc:Choice xmlns:v="urn:schemas-microsoft-com:vml" Requires="v">
                    <p:oleObj spid="_x0000_s372862" name="Equation" r:id="rId38" imgW="1714320" imgH="279360" progId="Equation.DSMT4">
                      <p:embed/>
                    </p:oleObj>
                  </mc:Choice>
                  <mc:Fallback>
                    <p:oleObj name="Equation" r:id="rId38" imgW="1714320" imgH="27936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33401" y="1754232"/>
                            <a:ext cx="2664649" cy="434192"/>
                          </a:xfrm>
                          <a:prstGeom prst="rect">
                            <a:avLst/>
                          </a:prstGeom>
                          <a:noFill/>
                          <a:ln>
                            <a:noFill/>
                          </a:ln>
                          <a:effectLst/>
                        </p:spPr>
                      </p:pic>
                    </p:oleObj>
                  </mc:Fallback>
                </mc:AlternateContent>
              </a:graphicData>
            </a:graphic>
          </p:graphicFrame>
          <p:grpSp>
            <p:nvGrpSpPr>
              <p:cNvPr id="177" name="组合 176"/>
              <p:cNvGrpSpPr/>
              <p:nvPr/>
            </p:nvGrpSpPr>
            <p:grpSpPr>
              <a:xfrm>
                <a:off x="3563888" y="1538208"/>
                <a:ext cx="4824536" cy="738664"/>
                <a:chOff x="4714876" y="1130842"/>
                <a:chExt cx="4824536" cy="738664"/>
              </a:xfrm>
            </p:grpSpPr>
            <p:graphicFrame>
              <p:nvGraphicFramePr>
                <p:cNvPr id="178" name="Object 6"/>
                <p:cNvGraphicFramePr>
                  <a:graphicFrameLocks noChangeAspect="1"/>
                </p:cNvGraphicFramePr>
                <p:nvPr/>
              </p:nvGraphicFramePr>
              <p:xfrm>
                <a:off x="4929190" y="1357298"/>
                <a:ext cx="1539249" cy="428628"/>
              </p:xfrm>
              <a:graphic>
                <a:graphicData uri="http://schemas.openxmlformats.org/presentationml/2006/ole">
                  <mc:AlternateContent xmlns:mc="http://schemas.openxmlformats.org/markup-compatibility/2006">
                    <mc:Choice xmlns:v="urn:schemas-microsoft-com:vml" Requires="v">
                      <p:oleObj spid="_x0000_s372863" name="Equation" r:id="rId40" imgW="1002960" imgH="279360" progId="Equation.DSMT4">
                        <p:embed/>
                      </p:oleObj>
                    </mc:Choice>
                    <mc:Fallback>
                      <p:oleObj name="Equation" r:id="rId40" imgW="1002960" imgH="279360"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929190" y="1357298"/>
                              <a:ext cx="1539249" cy="42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 name="TextBox 143"/>
                <p:cNvSpPr txBox="1"/>
                <p:nvPr/>
              </p:nvSpPr>
              <p:spPr>
                <a:xfrm>
                  <a:off x="4714876" y="1500174"/>
                  <a:ext cx="2143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180" name="Line 28"/>
                <p:cNvSpPr>
                  <a:spLocks noChangeShapeType="1"/>
                </p:cNvSpPr>
                <p:nvPr/>
              </p:nvSpPr>
              <p:spPr bwMode="auto">
                <a:xfrm flipV="1">
                  <a:off x="5357818" y="1357298"/>
                  <a:ext cx="1214446" cy="500066"/>
                </a:xfrm>
                <a:prstGeom prst="line">
                  <a:avLst/>
                </a:prstGeom>
                <a:noFill/>
                <a:ln w="31750">
                  <a:solidFill>
                    <a:srgbClr val="FF99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81" name="TextBox 145"/>
                <p:cNvSpPr txBox="1"/>
                <p:nvPr/>
              </p:nvSpPr>
              <p:spPr>
                <a:xfrm>
                  <a:off x="6500826" y="1130842"/>
                  <a:ext cx="214314" cy="400110"/>
                </a:xfrm>
                <a:prstGeom prst="rect">
                  <a:avLst/>
                </a:prstGeom>
                <a:noFill/>
              </p:spPr>
              <p:txBody>
                <a:bodyPr wrap="square" rtlCol="0">
                  <a:spAutoFit/>
                </a:bodyPr>
                <a:lstStyle/>
                <a:p>
                  <a:r>
                    <a:rPr lang="en-US" altLang="zh-CN" sz="2000" b="1" dirty="0" smtClean="0">
                      <a:solidFill>
                        <a:srgbClr val="FF9900"/>
                      </a:solidFill>
                      <a:latin typeface="Palatino Linotype" pitchFamily="18" charset="0"/>
                    </a:rPr>
                    <a:t>0</a:t>
                  </a:r>
                  <a:endParaRPr lang="zh-CN" altLang="en-US" sz="2000" b="1" dirty="0">
                    <a:solidFill>
                      <a:srgbClr val="FF9900"/>
                    </a:solidFill>
                    <a:latin typeface="Palatino Linotype" pitchFamily="18" charset="0"/>
                  </a:endParaRPr>
                </a:p>
              </p:txBody>
            </p:sp>
            <p:graphicFrame>
              <p:nvGraphicFramePr>
                <p:cNvPr id="182" name="Object 8"/>
                <p:cNvGraphicFramePr>
                  <a:graphicFrameLocks noChangeAspect="1"/>
                </p:cNvGraphicFramePr>
                <p:nvPr/>
              </p:nvGraphicFramePr>
              <p:xfrm>
                <a:off x="6731100" y="1444625"/>
                <a:ext cx="571500" cy="412750"/>
              </p:xfrm>
              <a:graphic>
                <a:graphicData uri="http://schemas.openxmlformats.org/presentationml/2006/ole">
                  <mc:AlternateContent xmlns:mc="http://schemas.openxmlformats.org/markup-compatibility/2006">
                    <mc:Choice xmlns:v="urn:schemas-microsoft-com:vml" Requires="v">
                      <p:oleObj spid="_x0000_s372864" name="Equation" r:id="rId42" imgW="228600" imgH="164880" progId="Equation.DSMT4">
                        <p:embed/>
                      </p:oleObj>
                    </mc:Choice>
                    <mc:Fallback>
                      <p:oleObj name="Equation" r:id="rId42" imgW="228600" imgH="164880"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731100" y="1444625"/>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 name="Object 9"/>
                <p:cNvGraphicFramePr>
                  <a:graphicFrameLocks noChangeAspect="1"/>
                </p:cNvGraphicFramePr>
                <p:nvPr/>
              </p:nvGraphicFramePr>
              <p:xfrm>
                <a:off x="7447087" y="1428750"/>
                <a:ext cx="2092325" cy="422275"/>
              </p:xfrm>
              <a:graphic>
                <a:graphicData uri="http://schemas.openxmlformats.org/presentationml/2006/ole">
                  <mc:AlternateContent xmlns:mc="http://schemas.openxmlformats.org/markup-compatibility/2006">
                    <mc:Choice xmlns:v="urn:schemas-microsoft-com:vml" Requires="v">
                      <p:oleObj spid="_x0000_s372865" name="Equation" r:id="rId44" imgW="1384200" imgH="279360" progId="Equation.DSMT4">
                        <p:embed/>
                      </p:oleObj>
                    </mc:Choice>
                    <mc:Fallback>
                      <p:oleObj name="Equation" r:id="rId44" imgW="1384200" imgH="279360"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447087" y="1428750"/>
                              <a:ext cx="20923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75" name="矩形 174"/>
            <p:cNvSpPr/>
            <p:nvPr/>
          </p:nvSpPr>
          <p:spPr>
            <a:xfrm>
              <a:off x="-32" y="1052736"/>
              <a:ext cx="246894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smtClean="0">
                  <a:solidFill>
                    <a:schemeClr val="bg1"/>
                  </a:solidFill>
                  <a:latin typeface="Palatino Linotype" pitchFamily="18" charset="0"/>
                </a:rPr>
                <a:t>Hash Function:</a:t>
              </a:r>
              <a:endParaRPr lang="zh-CN" altLang="en-US" sz="2400" dirty="0">
                <a:solidFill>
                  <a:schemeClr val="bg1"/>
                </a:solidFill>
                <a:latin typeface="Palatino Linotype" pitchFamily="18" charset="0"/>
              </a:endParaRPr>
            </a:p>
          </p:txBody>
        </p:sp>
      </p:grpSp>
      <p:sp>
        <p:nvSpPr>
          <p:cNvPr id="184" name="矩形 183"/>
          <p:cNvSpPr/>
          <p:nvPr/>
        </p:nvSpPr>
        <p:spPr>
          <a:xfrm>
            <a:off x="14822" y="1988840"/>
            <a:ext cx="5626925" cy="461665"/>
          </a:xfrm>
          <a:prstGeom prst="rect">
            <a:avLst/>
          </a:prstGeom>
        </p:spPr>
        <p:txBody>
          <a:bodyPr wrap="none">
            <a:spAutoFit/>
          </a:bodyPr>
          <a:lstStyle/>
          <a:p>
            <a:pPr marL="342900" indent="-342900">
              <a:buClr>
                <a:schemeClr val="bg1"/>
              </a:buClr>
              <a:buFont typeface="Wingdings" panose="05000000000000000000" pitchFamily="2" charset="2"/>
              <a:buChar char="n"/>
            </a:pPr>
            <a:r>
              <a:rPr lang="en-US" altLang="zh-CN" sz="2400" dirty="0">
                <a:solidFill>
                  <a:srgbClr val="C00000"/>
                </a:solidFill>
                <a:latin typeface="Palatino Linotype" pitchFamily="18" charset="0"/>
              </a:rPr>
              <a:t>General </a:t>
            </a:r>
            <a:r>
              <a:rPr lang="en-US" altLang="zh-CN" sz="2400" dirty="0" smtClean="0">
                <a:solidFill>
                  <a:srgbClr val="C00000"/>
                </a:solidFill>
                <a:latin typeface="Palatino Linotype" pitchFamily="18" charset="0"/>
              </a:rPr>
              <a:t>consensus </a:t>
            </a:r>
            <a:r>
              <a:rPr lang="en-US" altLang="zh-CN" sz="2400" dirty="0" smtClean="0">
                <a:solidFill>
                  <a:schemeClr val="bg1"/>
                </a:solidFill>
                <a:latin typeface="Palatino Linotype" pitchFamily="18" charset="0"/>
              </a:rPr>
              <a:t>&amp; entropy </a:t>
            </a:r>
            <a:r>
              <a:rPr lang="en-US" altLang="zh-CN" sz="2400" dirty="0" err="1">
                <a:solidFill>
                  <a:schemeClr val="bg1"/>
                </a:solidFill>
                <a:latin typeface="Palatino Linotype" pitchFamily="18" charset="0"/>
              </a:rPr>
              <a:t>regularizer</a:t>
            </a:r>
            <a:endParaRPr lang="en-US" altLang="zh-CN" sz="2400" dirty="0">
              <a:solidFill>
                <a:schemeClr val="bg1"/>
              </a:solidFill>
              <a:latin typeface="Palatino Linotype" pitchFamily="18" charset="0"/>
            </a:endParaRPr>
          </a:p>
        </p:txBody>
      </p:sp>
    </p:spTree>
    <p:extLst>
      <p:ext uri="{BB962C8B-B14F-4D97-AF65-F5344CB8AC3E}">
        <p14:creationId xmlns:p14="http://schemas.microsoft.com/office/powerpoint/2010/main" val="392303103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a:spLocks noGrp="1"/>
          </p:cNvSpPr>
          <p:nvPr>
            <p:ph type="title"/>
          </p:nvPr>
        </p:nvSpPr>
        <p:spPr>
          <a:xfrm>
            <a:off x="-32" y="260350"/>
            <a:ext cx="8208962" cy="576263"/>
          </a:xfrm>
        </p:spPr>
        <p:txBody>
          <a:bodyPr/>
          <a:lstStyle/>
          <a:p>
            <a:r>
              <a:rPr lang="en-US" altLang="zh-CN" dirty="0" smtClean="0"/>
              <a:t>Step 1:</a:t>
            </a:r>
            <a:endParaRPr lang="zh-CN" altLang="en-US" dirty="0"/>
          </a:p>
        </p:txBody>
      </p:sp>
      <p:grpSp>
        <p:nvGrpSpPr>
          <p:cNvPr id="72" name="组合 71"/>
          <p:cNvGrpSpPr/>
          <p:nvPr/>
        </p:nvGrpSpPr>
        <p:grpSpPr>
          <a:xfrm>
            <a:off x="827014" y="2528586"/>
            <a:ext cx="7278873" cy="3924750"/>
            <a:chOff x="285720" y="1761067"/>
            <a:chExt cx="7467630" cy="4668329"/>
          </a:xfrm>
        </p:grpSpPr>
        <p:graphicFrame>
          <p:nvGraphicFramePr>
            <p:cNvPr id="74" name="Object 1"/>
            <p:cNvGraphicFramePr>
              <a:graphicFrameLocks noChangeAspect="1"/>
            </p:cNvGraphicFramePr>
            <p:nvPr/>
          </p:nvGraphicFramePr>
          <p:xfrm>
            <a:off x="5480050" y="2581275"/>
            <a:ext cx="1327150" cy="409575"/>
          </p:xfrm>
          <a:graphic>
            <a:graphicData uri="http://schemas.openxmlformats.org/presentationml/2006/ole">
              <mc:AlternateContent xmlns:mc="http://schemas.openxmlformats.org/markup-compatibility/2006">
                <mc:Choice xmlns:v="urn:schemas-microsoft-com:vml" Requires="v">
                  <p:oleObj spid="_x0000_s376960" name="Equation" r:id="rId4" imgW="825480" imgH="253800" progId="Equation.DSMT4">
                    <p:embed/>
                  </p:oleObj>
                </mc:Choice>
                <mc:Fallback>
                  <p:oleObj name="Equation" r:id="rId4" imgW="82548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050" y="2581275"/>
                          <a:ext cx="13271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 name="Object 2"/>
            <p:cNvGraphicFramePr>
              <a:graphicFrameLocks noChangeAspect="1"/>
            </p:cNvGraphicFramePr>
            <p:nvPr/>
          </p:nvGraphicFramePr>
          <p:xfrm>
            <a:off x="4476750" y="3714750"/>
            <a:ext cx="3276600" cy="642938"/>
          </p:xfrm>
          <a:graphic>
            <a:graphicData uri="http://schemas.openxmlformats.org/presentationml/2006/ole">
              <mc:AlternateContent xmlns:mc="http://schemas.openxmlformats.org/markup-compatibility/2006">
                <mc:Choice xmlns:v="urn:schemas-microsoft-com:vml" Requires="v">
                  <p:oleObj spid="_x0000_s376961" name="Equation" r:id="rId6" imgW="2781000" imgH="545760" progId="Equation.DSMT4">
                    <p:embed/>
                  </p:oleObj>
                </mc:Choice>
                <mc:Fallback>
                  <p:oleObj name="Equation" r:id="rId6" imgW="2781000" imgH="5457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6750" y="3714750"/>
                          <a:ext cx="3276600"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 name="矩形 76"/>
            <p:cNvSpPr/>
            <p:nvPr/>
          </p:nvSpPr>
          <p:spPr>
            <a:xfrm>
              <a:off x="4500562" y="2500306"/>
              <a:ext cx="3214710"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82" name="Line 28"/>
            <p:cNvSpPr>
              <a:spLocks noChangeAspect="1" noChangeShapeType="1"/>
            </p:cNvSpPr>
            <p:nvPr/>
          </p:nvSpPr>
          <p:spPr bwMode="auto">
            <a:xfrm flipH="1">
              <a:off x="6072198" y="3071810"/>
              <a:ext cx="0" cy="571504"/>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86" name="矩形 85"/>
            <p:cNvSpPr/>
            <p:nvPr/>
          </p:nvSpPr>
          <p:spPr>
            <a:xfrm>
              <a:off x="4500562" y="3714752"/>
              <a:ext cx="3214710" cy="64294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87" name="Line 28"/>
            <p:cNvSpPr>
              <a:spLocks noChangeShapeType="1"/>
            </p:cNvSpPr>
            <p:nvPr/>
          </p:nvSpPr>
          <p:spPr bwMode="auto">
            <a:xfrm flipV="1">
              <a:off x="3714744" y="3071810"/>
              <a:ext cx="785818" cy="1214444"/>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pic>
          <p:nvPicPr>
            <p:cNvPr id="89" name="图片 88" descr="ukbench00160.jpg"/>
            <p:cNvPicPr>
              <a:picLocks noChangeAspect="1"/>
            </p:cNvPicPr>
            <p:nvPr/>
          </p:nvPicPr>
          <p:blipFill>
            <a:blip r:embed="rId8" cstate="print"/>
            <a:stretch>
              <a:fillRect/>
            </a:stretch>
          </p:blipFill>
          <p:spPr>
            <a:xfrm>
              <a:off x="1428728" y="2214554"/>
              <a:ext cx="195977" cy="146983"/>
            </a:xfrm>
            <a:prstGeom prst="rect">
              <a:avLst/>
            </a:prstGeom>
          </p:spPr>
        </p:pic>
        <p:pic>
          <p:nvPicPr>
            <p:cNvPr id="90" name="图片 89" descr="ukbench00161.jpg"/>
            <p:cNvPicPr>
              <a:picLocks noChangeAspect="1"/>
            </p:cNvPicPr>
            <p:nvPr/>
          </p:nvPicPr>
          <p:blipFill>
            <a:blip r:embed="rId9" cstate="print"/>
            <a:stretch>
              <a:fillRect/>
            </a:stretch>
          </p:blipFill>
          <p:spPr>
            <a:xfrm>
              <a:off x="1785918" y="2357430"/>
              <a:ext cx="195977" cy="146983"/>
            </a:xfrm>
            <a:prstGeom prst="rect">
              <a:avLst/>
            </a:prstGeom>
          </p:spPr>
        </p:pic>
        <p:pic>
          <p:nvPicPr>
            <p:cNvPr id="91" name="图片 90" descr="ukbench00162.jpg"/>
            <p:cNvPicPr>
              <a:picLocks noChangeAspect="1"/>
            </p:cNvPicPr>
            <p:nvPr/>
          </p:nvPicPr>
          <p:blipFill>
            <a:blip r:embed="rId10" cstate="print"/>
            <a:stretch>
              <a:fillRect/>
            </a:stretch>
          </p:blipFill>
          <p:spPr>
            <a:xfrm>
              <a:off x="2071670" y="2071678"/>
              <a:ext cx="195977" cy="146983"/>
            </a:xfrm>
            <a:prstGeom prst="rect">
              <a:avLst/>
            </a:prstGeom>
          </p:spPr>
        </p:pic>
        <p:pic>
          <p:nvPicPr>
            <p:cNvPr id="92" name="图片 91" descr="ukbench00163.jpg"/>
            <p:cNvPicPr>
              <a:picLocks noChangeAspect="1"/>
            </p:cNvPicPr>
            <p:nvPr/>
          </p:nvPicPr>
          <p:blipFill>
            <a:blip r:embed="rId11" cstate="print"/>
            <a:stretch>
              <a:fillRect/>
            </a:stretch>
          </p:blipFill>
          <p:spPr>
            <a:xfrm>
              <a:off x="2143108" y="2357430"/>
              <a:ext cx="195977" cy="146983"/>
            </a:xfrm>
            <a:prstGeom prst="rect">
              <a:avLst/>
            </a:prstGeom>
          </p:spPr>
        </p:pic>
        <p:pic>
          <p:nvPicPr>
            <p:cNvPr id="93" name="图片 92" descr="ukbench00172.jpg"/>
            <p:cNvPicPr>
              <a:picLocks noChangeAspect="1"/>
            </p:cNvPicPr>
            <p:nvPr/>
          </p:nvPicPr>
          <p:blipFill>
            <a:blip r:embed="rId12" cstate="print"/>
            <a:stretch>
              <a:fillRect/>
            </a:stretch>
          </p:blipFill>
          <p:spPr>
            <a:xfrm>
              <a:off x="1571604" y="2571744"/>
              <a:ext cx="195977" cy="146983"/>
            </a:xfrm>
            <a:prstGeom prst="rect">
              <a:avLst/>
            </a:prstGeom>
          </p:spPr>
        </p:pic>
        <p:pic>
          <p:nvPicPr>
            <p:cNvPr id="94" name="图片 93" descr="ukbench00173.jpg"/>
            <p:cNvPicPr>
              <a:picLocks noChangeAspect="1"/>
            </p:cNvPicPr>
            <p:nvPr/>
          </p:nvPicPr>
          <p:blipFill>
            <a:blip r:embed="rId13" cstate="print"/>
            <a:stretch>
              <a:fillRect/>
            </a:stretch>
          </p:blipFill>
          <p:spPr>
            <a:xfrm>
              <a:off x="857224" y="3357562"/>
              <a:ext cx="195977" cy="146983"/>
            </a:xfrm>
            <a:prstGeom prst="rect">
              <a:avLst/>
            </a:prstGeom>
          </p:spPr>
        </p:pic>
        <p:pic>
          <p:nvPicPr>
            <p:cNvPr id="95" name="图片 94" descr="ukbench00174.jpg"/>
            <p:cNvPicPr>
              <a:picLocks noChangeAspect="1"/>
            </p:cNvPicPr>
            <p:nvPr/>
          </p:nvPicPr>
          <p:blipFill>
            <a:blip r:embed="rId14" cstate="print"/>
            <a:stretch>
              <a:fillRect/>
            </a:stretch>
          </p:blipFill>
          <p:spPr>
            <a:xfrm>
              <a:off x="2500298" y="2214554"/>
              <a:ext cx="195977" cy="146983"/>
            </a:xfrm>
            <a:prstGeom prst="rect">
              <a:avLst/>
            </a:prstGeom>
          </p:spPr>
        </p:pic>
        <p:pic>
          <p:nvPicPr>
            <p:cNvPr id="96" name="图片 95" descr="ukbench00175.jpg"/>
            <p:cNvPicPr>
              <a:picLocks noChangeAspect="1"/>
            </p:cNvPicPr>
            <p:nvPr/>
          </p:nvPicPr>
          <p:blipFill>
            <a:blip r:embed="rId15" cstate="print"/>
            <a:stretch>
              <a:fillRect/>
            </a:stretch>
          </p:blipFill>
          <p:spPr>
            <a:xfrm>
              <a:off x="2500298" y="2571744"/>
              <a:ext cx="195977" cy="146983"/>
            </a:xfrm>
            <a:prstGeom prst="rect">
              <a:avLst/>
            </a:prstGeom>
          </p:spPr>
        </p:pic>
        <p:pic>
          <p:nvPicPr>
            <p:cNvPr id="98" name="图片 97" descr="ukbench00612.jpg"/>
            <p:cNvPicPr>
              <a:picLocks noChangeAspect="1"/>
            </p:cNvPicPr>
            <p:nvPr/>
          </p:nvPicPr>
          <p:blipFill>
            <a:blip r:embed="rId16" cstate="print"/>
            <a:stretch>
              <a:fillRect/>
            </a:stretch>
          </p:blipFill>
          <p:spPr>
            <a:xfrm>
              <a:off x="1142976" y="2643182"/>
              <a:ext cx="195977" cy="146983"/>
            </a:xfrm>
            <a:prstGeom prst="rect">
              <a:avLst/>
            </a:prstGeom>
          </p:spPr>
        </p:pic>
        <p:pic>
          <p:nvPicPr>
            <p:cNvPr id="99" name="图片 98" descr="ukbench00613.jpg"/>
            <p:cNvPicPr>
              <a:picLocks noChangeAspect="1"/>
            </p:cNvPicPr>
            <p:nvPr/>
          </p:nvPicPr>
          <p:blipFill>
            <a:blip r:embed="rId17" cstate="print"/>
            <a:stretch>
              <a:fillRect/>
            </a:stretch>
          </p:blipFill>
          <p:spPr>
            <a:xfrm>
              <a:off x="1357290" y="2500306"/>
              <a:ext cx="195977" cy="146983"/>
            </a:xfrm>
            <a:prstGeom prst="rect">
              <a:avLst/>
            </a:prstGeom>
          </p:spPr>
        </p:pic>
        <p:pic>
          <p:nvPicPr>
            <p:cNvPr id="100" name="图片 99" descr="ukbench00614.jpg"/>
            <p:cNvPicPr>
              <a:picLocks noChangeAspect="1"/>
            </p:cNvPicPr>
            <p:nvPr/>
          </p:nvPicPr>
          <p:blipFill>
            <a:blip r:embed="rId18" cstate="print"/>
            <a:stretch>
              <a:fillRect/>
            </a:stretch>
          </p:blipFill>
          <p:spPr>
            <a:xfrm>
              <a:off x="1928794" y="3000372"/>
              <a:ext cx="195977" cy="146983"/>
            </a:xfrm>
            <a:prstGeom prst="rect">
              <a:avLst/>
            </a:prstGeom>
          </p:spPr>
        </p:pic>
        <p:pic>
          <p:nvPicPr>
            <p:cNvPr id="101" name="图片 100" descr="ukbench00615.jpg"/>
            <p:cNvPicPr>
              <a:picLocks noChangeAspect="1"/>
            </p:cNvPicPr>
            <p:nvPr/>
          </p:nvPicPr>
          <p:blipFill>
            <a:blip r:embed="rId19" cstate="print"/>
            <a:stretch>
              <a:fillRect/>
            </a:stretch>
          </p:blipFill>
          <p:spPr>
            <a:xfrm>
              <a:off x="2428860" y="3071810"/>
              <a:ext cx="195977" cy="146983"/>
            </a:xfrm>
            <a:prstGeom prst="rect">
              <a:avLst/>
            </a:prstGeom>
          </p:spPr>
        </p:pic>
        <p:pic>
          <p:nvPicPr>
            <p:cNvPr id="108" name="图片 107" descr="ukbench00616.jpg"/>
            <p:cNvPicPr>
              <a:picLocks noChangeAspect="1"/>
            </p:cNvPicPr>
            <p:nvPr/>
          </p:nvPicPr>
          <p:blipFill>
            <a:blip r:embed="rId20" cstate="print"/>
            <a:stretch>
              <a:fillRect/>
            </a:stretch>
          </p:blipFill>
          <p:spPr>
            <a:xfrm>
              <a:off x="2928926" y="2428868"/>
              <a:ext cx="195977" cy="146983"/>
            </a:xfrm>
            <a:prstGeom prst="rect">
              <a:avLst/>
            </a:prstGeom>
          </p:spPr>
        </p:pic>
        <p:pic>
          <p:nvPicPr>
            <p:cNvPr id="110" name="图片 109" descr="ukbench00617.jpg"/>
            <p:cNvPicPr>
              <a:picLocks noChangeAspect="1"/>
            </p:cNvPicPr>
            <p:nvPr/>
          </p:nvPicPr>
          <p:blipFill>
            <a:blip r:embed="rId21" cstate="print"/>
            <a:stretch>
              <a:fillRect/>
            </a:stretch>
          </p:blipFill>
          <p:spPr>
            <a:xfrm>
              <a:off x="2214546" y="2714620"/>
              <a:ext cx="195977" cy="146983"/>
            </a:xfrm>
            <a:prstGeom prst="rect">
              <a:avLst/>
            </a:prstGeom>
          </p:spPr>
        </p:pic>
        <p:pic>
          <p:nvPicPr>
            <p:cNvPr id="111" name="图片 110" descr="ukbench00618.jpg"/>
            <p:cNvPicPr>
              <a:picLocks noChangeAspect="1"/>
            </p:cNvPicPr>
            <p:nvPr/>
          </p:nvPicPr>
          <p:blipFill>
            <a:blip r:embed="rId22" cstate="print"/>
            <a:stretch>
              <a:fillRect/>
            </a:stretch>
          </p:blipFill>
          <p:spPr>
            <a:xfrm>
              <a:off x="2928926" y="2857496"/>
              <a:ext cx="195977" cy="146983"/>
            </a:xfrm>
            <a:prstGeom prst="rect">
              <a:avLst/>
            </a:prstGeom>
          </p:spPr>
        </p:pic>
        <p:pic>
          <p:nvPicPr>
            <p:cNvPr id="112" name="图片 111" descr="ukbench00619.jpg"/>
            <p:cNvPicPr>
              <a:picLocks noChangeAspect="1"/>
            </p:cNvPicPr>
            <p:nvPr/>
          </p:nvPicPr>
          <p:blipFill>
            <a:blip r:embed="rId23" cstate="print"/>
            <a:stretch>
              <a:fillRect/>
            </a:stretch>
          </p:blipFill>
          <p:spPr>
            <a:xfrm>
              <a:off x="1571604" y="3357562"/>
              <a:ext cx="195977" cy="146983"/>
            </a:xfrm>
            <a:prstGeom prst="rect">
              <a:avLst/>
            </a:prstGeom>
          </p:spPr>
        </p:pic>
        <p:pic>
          <p:nvPicPr>
            <p:cNvPr id="115" name="图片 114" descr="ukbench00636.jpg"/>
            <p:cNvPicPr>
              <a:picLocks noChangeAspect="1"/>
            </p:cNvPicPr>
            <p:nvPr/>
          </p:nvPicPr>
          <p:blipFill>
            <a:blip r:embed="rId24" cstate="print"/>
            <a:stretch>
              <a:fillRect/>
            </a:stretch>
          </p:blipFill>
          <p:spPr>
            <a:xfrm>
              <a:off x="2285984" y="3357562"/>
              <a:ext cx="195977" cy="146983"/>
            </a:xfrm>
            <a:prstGeom prst="rect">
              <a:avLst/>
            </a:prstGeom>
          </p:spPr>
        </p:pic>
        <p:pic>
          <p:nvPicPr>
            <p:cNvPr id="119" name="图片 118" descr="ukbench00637.jpg"/>
            <p:cNvPicPr>
              <a:picLocks noChangeAspect="1"/>
            </p:cNvPicPr>
            <p:nvPr/>
          </p:nvPicPr>
          <p:blipFill>
            <a:blip r:embed="rId25" cstate="print"/>
            <a:stretch>
              <a:fillRect/>
            </a:stretch>
          </p:blipFill>
          <p:spPr>
            <a:xfrm>
              <a:off x="2643174" y="3429000"/>
              <a:ext cx="195977" cy="146983"/>
            </a:xfrm>
            <a:prstGeom prst="rect">
              <a:avLst/>
            </a:prstGeom>
          </p:spPr>
        </p:pic>
        <p:pic>
          <p:nvPicPr>
            <p:cNvPr id="120" name="图片 119" descr="ukbench00638.jpg"/>
            <p:cNvPicPr>
              <a:picLocks noChangeAspect="1"/>
            </p:cNvPicPr>
            <p:nvPr/>
          </p:nvPicPr>
          <p:blipFill>
            <a:blip r:embed="rId26" cstate="print"/>
            <a:stretch>
              <a:fillRect/>
            </a:stretch>
          </p:blipFill>
          <p:spPr>
            <a:xfrm>
              <a:off x="1643042" y="2857496"/>
              <a:ext cx="195977" cy="146983"/>
            </a:xfrm>
            <a:prstGeom prst="rect">
              <a:avLst/>
            </a:prstGeom>
          </p:spPr>
        </p:pic>
        <p:pic>
          <p:nvPicPr>
            <p:cNvPr id="125" name="图片 124" descr="ukbench00639.jpg"/>
            <p:cNvPicPr>
              <a:picLocks noChangeAspect="1"/>
            </p:cNvPicPr>
            <p:nvPr/>
          </p:nvPicPr>
          <p:blipFill>
            <a:blip r:embed="rId27" cstate="print"/>
            <a:stretch>
              <a:fillRect/>
            </a:stretch>
          </p:blipFill>
          <p:spPr>
            <a:xfrm>
              <a:off x="1071538" y="2357430"/>
              <a:ext cx="195977" cy="146983"/>
            </a:xfrm>
            <a:prstGeom prst="rect">
              <a:avLst/>
            </a:prstGeom>
          </p:spPr>
        </p:pic>
        <p:pic>
          <p:nvPicPr>
            <p:cNvPr id="126" name="图片 125" descr="ukbench00640.jpg"/>
            <p:cNvPicPr>
              <a:picLocks noChangeAspect="1"/>
            </p:cNvPicPr>
            <p:nvPr/>
          </p:nvPicPr>
          <p:blipFill>
            <a:blip r:embed="rId28" cstate="print"/>
            <a:stretch>
              <a:fillRect/>
            </a:stretch>
          </p:blipFill>
          <p:spPr>
            <a:xfrm>
              <a:off x="857224" y="2786058"/>
              <a:ext cx="195977" cy="146983"/>
            </a:xfrm>
            <a:prstGeom prst="rect">
              <a:avLst/>
            </a:prstGeom>
          </p:spPr>
        </p:pic>
        <p:pic>
          <p:nvPicPr>
            <p:cNvPr id="127" name="图片 126" descr="ukbench00641.jpg"/>
            <p:cNvPicPr>
              <a:picLocks noChangeAspect="1"/>
            </p:cNvPicPr>
            <p:nvPr/>
          </p:nvPicPr>
          <p:blipFill>
            <a:blip r:embed="rId29" cstate="print"/>
            <a:stretch>
              <a:fillRect/>
            </a:stretch>
          </p:blipFill>
          <p:spPr>
            <a:xfrm>
              <a:off x="1071538" y="3143248"/>
              <a:ext cx="195977" cy="146983"/>
            </a:xfrm>
            <a:prstGeom prst="rect">
              <a:avLst/>
            </a:prstGeom>
          </p:spPr>
        </p:pic>
        <p:pic>
          <p:nvPicPr>
            <p:cNvPr id="131" name="图片 130" descr="ukbench00642.jpg"/>
            <p:cNvPicPr>
              <a:picLocks noChangeAspect="1"/>
            </p:cNvPicPr>
            <p:nvPr/>
          </p:nvPicPr>
          <p:blipFill>
            <a:blip r:embed="rId30" cstate="print"/>
            <a:stretch>
              <a:fillRect/>
            </a:stretch>
          </p:blipFill>
          <p:spPr>
            <a:xfrm>
              <a:off x="1285852" y="3571876"/>
              <a:ext cx="195977" cy="146983"/>
            </a:xfrm>
            <a:prstGeom prst="rect">
              <a:avLst/>
            </a:prstGeom>
          </p:spPr>
        </p:pic>
        <p:pic>
          <p:nvPicPr>
            <p:cNvPr id="132" name="图片 131" descr="ukbench00643.jpg"/>
            <p:cNvPicPr>
              <a:picLocks noChangeAspect="1"/>
            </p:cNvPicPr>
            <p:nvPr/>
          </p:nvPicPr>
          <p:blipFill>
            <a:blip r:embed="rId31" cstate="print"/>
            <a:stretch>
              <a:fillRect/>
            </a:stretch>
          </p:blipFill>
          <p:spPr>
            <a:xfrm>
              <a:off x="1857356" y="3643314"/>
              <a:ext cx="195977" cy="146983"/>
            </a:xfrm>
            <a:prstGeom prst="rect">
              <a:avLst/>
            </a:prstGeom>
          </p:spPr>
        </p:pic>
        <p:pic>
          <p:nvPicPr>
            <p:cNvPr id="134" name="图片 133" descr="ukbench00000.jpg"/>
            <p:cNvPicPr>
              <a:picLocks noChangeAspect="1"/>
            </p:cNvPicPr>
            <p:nvPr/>
          </p:nvPicPr>
          <p:blipFill>
            <a:blip r:embed="rId32" cstate="print"/>
            <a:stretch>
              <a:fillRect/>
            </a:stretch>
          </p:blipFill>
          <p:spPr>
            <a:xfrm>
              <a:off x="1928794" y="2643182"/>
              <a:ext cx="195977" cy="146983"/>
            </a:xfrm>
            <a:prstGeom prst="rect">
              <a:avLst/>
            </a:prstGeom>
          </p:spPr>
        </p:pic>
        <p:pic>
          <p:nvPicPr>
            <p:cNvPr id="135" name="图片 134" descr="ukbench00001.jpg"/>
            <p:cNvPicPr>
              <a:picLocks noChangeAspect="1"/>
            </p:cNvPicPr>
            <p:nvPr/>
          </p:nvPicPr>
          <p:blipFill>
            <a:blip r:embed="rId33" cstate="print"/>
            <a:stretch>
              <a:fillRect/>
            </a:stretch>
          </p:blipFill>
          <p:spPr>
            <a:xfrm>
              <a:off x="1785918" y="2071678"/>
              <a:ext cx="195977" cy="146983"/>
            </a:xfrm>
            <a:prstGeom prst="rect">
              <a:avLst/>
            </a:prstGeom>
          </p:spPr>
        </p:pic>
        <p:pic>
          <p:nvPicPr>
            <p:cNvPr id="137" name="图片 136" descr="ukbench00002.jpg"/>
            <p:cNvPicPr>
              <a:picLocks noChangeAspect="1"/>
            </p:cNvPicPr>
            <p:nvPr/>
          </p:nvPicPr>
          <p:blipFill>
            <a:blip r:embed="rId34" cstate="print"/>
            <a:stretch>
              <a:fillRect/>
            </a:stretch>
          </p:blipFill>
          <p:spPr>
            <a:xfrm>
              <a:off x="2643174" y="2786058"/>
              <a:ext cx="195977" cy="146983"/>
            </a:xfrm>
            <a:prstGeom prst="rect">
              <a:avLst/>
            </a:prstGeom>
          </p:spPr>
        </p:pic>
        <p:pic>
          <p:nvPicPr>
            <p:cNvPr id="138" name="图片 137" descr="ukbench00003.jpg"/>
            <p:cNvPicPr>
              <a:picLocks noChangeAspect="1"/>
            </p:cNvPicPr>
            <p:nvPr/>
          </p:nvPicPr>
          <p:blipFill>
            <a:blip r:embed="rId35" cstate="print"/>
            <a:stretch>
              <a:fillRect/>
            </a:stretch>
          </p:blipFill>
          <p:spPr>
            <a:xfrm>
              <a:off x="1928794" y="3286124"/>
              <a:ext cx="195977" cy="146983"/>
            </a:xfrm>
            <a:prstGeom prst="rect">
              <a:avLst/>
            </a:prstGeom>
          </p:spPr>
        </p:pic>
        <p:pic>
          <p:nvPicPr>
            <p:cNvPr id="142" name="图片 141" descr="ukbench00613.jpg"/>
            <p:cNvPicPr>
              <a:picLocks noChangeAspect="1"/>
            </p:cNvPicPr>
            <p:nvPr/>
          </p:nvPicPr>
          <p:blipFill>
            <a:blip r:embed="rId36" cstate="print"/>
            <a:stretch>
              <a:fillRect/>
            </a:stretch>
          </p:blipFill>
          <p:spPr>
            <a:xfrm>
              <a:off x="500034" y="4500569"/>
              <a:ext cx="1143008" cy="857257"/>
            </a:xfrm>
            <a:prstGeom prst="rect">
              <a:avLst/>
            </a:prstGeom>
          </p:spPr>
        </p:pic>
        <p:pic>
          <p:nvPicPr>
            <p:cNvPr id="143" name="图片 142" descr="ukbench00615.jpg"/>
            <p:cNvPicPr>
              <a:picLocks noChangeAspect="1"/>
            </p:cNvPicPr>
            <p:nvPr/>
          </p:nvPicPr>
          <p:blipFill>
            <a:blip r:embed="rId37" cstate="print"/>
            <a:stretch>
              <a:fillRect/>
            </a:stretch>
          </p:blipFill>
          <p:spPr>
            <a:xfrm>
              <a:off x="2428861" y="4500568"/>
              <a:ext cx="1143008" cy="857258"/>
            </a:xfrm>
            <a:prstGeom prst="rect">
              <a:avLst/>
            </a:prstGeom>
          </p:spPr>
        </p:pic>
        <p:sp>
          <p:nvSpPr>
            <p:cNvPr id="148" name="Line 30"/>
            <p:cNvSpPr>
              <a:spLocks noChangeShapeType="1"/>
            </p:cNvSpPr>
            <p:nvPr/>
          </p:nvSpPr>
          <p:spPr bwMode="auto">
            <a:xfrm flipH="1">
              <a:off x="500034" y="3428999"/>
              <a:ext cx="1000132" cy="500067"/>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49" name="Line 30"/>
            <p:cNvSpPr>
              <a:spLocks noChangeAspect="1" noChangeShapeType="1"/>
            </p:cNvSpPr>
            <p:nvPr/>
          </p:nvSpPr>
          <p:spPr bwMode="auto">
            <a:xfrm rot="16200000" flipH="1">
              <a:off x="2357422" y="2571744"/>
              <a:ext cx="0" cy="1714512"/>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0" name="Line 30"/>
            <p:cNvSpPr>
              <a:spLocks noChangeAspect="1" noChangeShapeType="1"/>
            </p:cNvSpPr>
            <p:nvPr/>
          </p:nvSpPr>
          <p:spPr bwMode="auto">
            <a:xfrm rot="10800000" flipH="1">
              <a:off x="1500166" y="1785926"/>
              <a:ext cx="0" cy="1643074"/>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1" name="形状 14"/>
            <p:cNvSpPr>
              <a:spLocks/>
            </p:cNvSpPr>
            <p:nvPr/>
          </p:nvSpPr>
          <p:spPr bwMode="auto">
            <a:xfrm rot="5907282">
              <a:off x="2176306" y="3563960"/>
              <a:ext cx="1159234" cy="633449"/>
            </a:xfrm>
            <a:custGeom>
              <a:avLst/>
              <a:gdLst>
                <a:gd name="T0" fmla="*/ 0 w 11790"/>
                <a:gd name="T1" fmla="*/ 3960813 h 6237"/>
                <a:gd name="T2" fmla="*/ 3872230 w 11790"/>
                <a:gd name="T3" fmla="*/ 907488 h 6237"/>
                <a:gd name="T4" fmla="*/ 6440170 w 11790"/>
                <a:gd name="T5" fmla="*/ 0 h 6237"/>
                <a:gd name="T6" fmla="*/ 7486650 w 11790"/>
                <a:gd name="T7" fmla="*/ 797624 h 6237"/>
                <a:gd name="T8" fmla="*/ 6664960 w 11790"/>
                <a:gd name="T9" fmla="*/ 1992155 h 6237"/>
                <a:gd name="T10" fmla="*/ 6609080 w 11790"/>
                <a:gd name="T11" fmla="*/ 1496815 h 6237"/>
                <a:gd name="T12" fmla="*/ 935990 w 11790"/>
                <a:gd name="T13" fmla="*/ 2893927 h 6237"/>
                <a:gd name="T14" fmla="*/ 935990 w 11790"/>
                <a:gd name="T15" fmla="*/ 2893927 h 6237"/>
                <a:gd name="T16" fmla="*/ 0 60000 65536"/>
                <a:gd name="T17" fmla="*/ 0 60000 65536"/>
                <a:gd name="T18" fmla="*/ 0 60000 65536"/>
                <a:gd name="T19" fmla="*/ 0 60000 65536"/>
                <a:gd name="T20" fmla="*/ 0 60000 65536"/>
                <a:gd name="T21" fmla="*/ 0 60000 65536"/>
                <a:gd name="T22" fmla="*/ 0 60000 65536"/>
                <a:gd name="T23" fmla="*/ 0 60000 65536"/>
                <a:gd name="T24" fmla="*/ 0 w 11790"/>
                <a:gd name="T25" fmla="*/ 0 h 6237"/>
                <a:gd name="T26" fmla="*/ 11790 w 11790"/>
                <a:gd name="T27" fmla="*/ 6237 h 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90" h="6237">
                  <a:moveTo>
                    <a:pt x="0" y="6237"/>
                  </a:moveTo>
                  <a:cubicBezTo>
                    <a:pt x="1310" y="3465"/>
                    <a:pt x="3343" y="1862"/>
                    <a:pt x="6098" y="1429"/>
                  </a:cubicBezTo>
                  <a:cubicBezTo>
                    <a:pt x="8853" y="996"/>
                    <a:pt x="10201" y="519"/>
                    <a:pt x="10142" y="0"/>
                  </a:cubicBezTo>
                  <a:lnTo>
                    <a:pt x="11790" y="1256"/>
                  </a:lnTo>
                  <a:lnTo>
                    <a:pt x="10496" y="3137"/>
                  </a:lnTo>
                  <a:lnTo>
                    <a:pt x="10408" y="2357"/>
                  </a:lnTo>
                  <a:cubicBezTo>
                    <a:pt x="5434" y="2704"/>
                    <a:pt x="2456" y="3437"/>
                    <a:pt x="1474" y="4557"/>
                  </a:cubicBezTo>
                  <a:cubicBezTo>
                    <a:pt x="491" y="5677"/>
                    <a:pt x="0" y="6237"/>
                    <a:pt x="0" y="6237"/>
                  </a:cubicBezTo>
                  <a:close/>
                </a:path>
              </a:pathLst>
            </a:custGeom>
            <a:solidFill>
              <a:srgbClr val="8B8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Palatino Linotype" pitchFamily="18" charset="0"/>
              </a:endParaRPr>
            </a:p>
          </p:txBody>
        </p:sp>
        <p:sp>
          <p:nvSpPr>
            <p:cNvPr id="152" name="形状 14"/>
            <p:cNvSpPr>
              <a:spLocks/>
            </p:cNvSpPr>
            <p:nvPr/>
          </p:nvSpPr>
          <p:spPr bwMode="auto">
            <a:xfrm rot="4538307" flipV="1">
              <a:off x="295626" y="3316895"/>
              <a:ext cx="1694700" cy="581399"/>
            </a:xfrm>
            <a:custGeom>
              <a:avLst/>
              <a:gdLst>
                <a:gd name="T0" fmla="*/ 0 w 11790"/>
                <a:gd name="T1" fmla="*/ 3960813 h 6237"/>
                <a:gd name="T2" fmla="*/ 3872230 w 11790"/>
                <a:gd name="T3" fmla="*/ 907488 h 6237"/>
                <a:gd name="T4" fmla="*/ 6440170 w 11790"/>
                <a:gd name="T5" fmla="*/ 0 h 6237"/>
                <a:gd name="T6" fmla="*/ 7486650 w 11790"/>
                <a:gd name="T7" fmla="*/ 797624 h 6237"/>
                <a:gd name="T8" fmla="*/ 6664960 w 11790"/>
                <a:gd name="T9" fmla="*/ 1992155 h 6237"/>
                <a:gd name="T10" fmla="*/ 6609080 w 11790"/>
                <a:gd name="T11" fmla="*/ 1496815 h 6237"/>
                <a:gd name="T12" fmla="*/ 935990 w 11790"/>
                <a:gd name="T13" fmla="*/ 2893927 h 6237"/>
                <a:gd name="T14" fmla="*/ 935990 w 11790"/>
                <a:gd name="T15" fmla="*/ 2893927 h 6237"/>
                <a:gd name="T16" fmla="*/ 0 60000 65536"/>
                <a:gd name="T17" fmla="*/ 0 60000 65536"/>
                <a:gd name="T18" fmla="*/ 0 60000 65536"/>
                <a:gd name="T19" fmla="*/ 0 60000 65536"/>
                <a:gd name="T20" fmla="*/ 0 60000 65536"/>
                <a:gd name="T21" fmla="*/ 0 60000 65536"/>
                <a:gd name="T22" fmla="*/ 0 60000 65536"/>
                <a:gd name="T23" fmla="*/ 0 60000 65536"/>
                <a:gd name="T24" fmla="*/ 0 w 11790"/>
                <a:gd name="T25" fmla="*/ 0 h 6237"/>
                <a:gd name="T26" fmla="*/ 11790 w 11790"/>
                <a:gd name="T27" fmla="*/ 6237 h 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90" h="6237">
                  <a:moveTo>
                    <a:pt x="0" y="6237"/>
                  </a:moveTo>
                  <a:cubicBezTo>
                    <a:pt x="1310" y="3465"/>
                    <a:pt x="3343" y="1862"/>
                    <a:pt x="6098" y="1429"/>
                  </a:cubicBezTo>
                  <a:cubicBezTo>
                    <a:pt x="8853" y="996"/>
                    <a:pt x="10201" y="519"/>
                    <a:pt x="10142" y="0"/>
                  </a:cubicBezTo>
                  <a:lnTo>
                    <a:pt x="11790" y="1256"/>
                  </a:lnTo>
                  <a:lnTo>
                    <a:pt x="10496" y="3137"/>
                  </a:lnTo>
                  <a:lnTo>
                    <a:pt x="10408" y="2357"/>
                  </a:lnTo>
                  <a:cubicBezTo>
                    <a:pt x="5434" y="2704"/>
                    <a:pt x="2456" y="3437"/>
                    <a:pt x="1474" y="4557"/>
                  </a:cubicBezTo>
                  <a:cubicBezTo>
                    <a:pt x="491" y="5677"/>
                    <a:pt x="0" y="6237"/>
                    <a:pt x="0" y="6237"/>
                  </a:cubicBezTo>
                  <a:close/>
                </a:path>
              </a:pathLst>
            </a:custGeom>
            <a:solidFill>
              <a:srgbClr val="8B8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Palatino Linotype" pitchFamily="18" charset="0"/>
              </a:endParaRPr>
            </a:p>
          </p:txBody>
        </p:sp>
        <p:pic>
          <p:nvPicPr>
            <p:cNvPr id="156" name="图片 155" descr="ukbench00040.jpg"/>
            <p:cNvPicPr>
              <a:picLocks/>
            </p:cNvPicPr>
            <p:nvPr/>
          </p:nvPicPr>
          <p:blipFill>
            <a:blip r:embed="rId38" cstate="print"/>
            <a:stretch>
              <a:fillRect/>
            </a:stretch>
          </p:blipFill>
          <p:spPr>
            <a:xfrm>
              <a:off x="1571604" y="3071810"/>
              <a:ext cx="194400" cy="147600"/>
            </a:xfrm>
            <a:prstGeom prst="rect">
              <a:avLst/>
            </a:prstGeom>
          </p:spPr>
        </p:pic>
        <p:pic>
          <p:nvPicPr>
            <p:cNvPr id="165" name="图片 164" descr="ukbench00042.jpg"/>
            <p:cNvPicPr>
              <a:picLocks/>
            </p:cNvPicPr>
            <p:nvPr/>
          </p:nvPicPr>
          <p:blipFill>
            <a:blip r:embed="rId39" cstate="print"/>
            <a:stretch>
              <a:fillRect/>
            </a:stretch>
          </p:blipFill>
          <p:spPr>
            <a:xfrm>
              <a:off x="1285852" y="2857496"/>
              <a:ext cx="194400" cy="147600"/>
            </a:xfrm>
            <a:prstGeom prst="rect">
              <a:avLst/>
            </a:prstGeom>
          </p:spPr>
        </p:pic>
        <p:sp>
          <p:nvSpPr>
            <p:cNvPr id="166" name="圆角矩形 25"/>
            <p:cNvSpPr>
              <a:spLocks noChangeArrowheads="1"/>
            </p:cNvSpPr>
            <p:nvPr/>
          </p:nvSpPr>
          <p:spPr bwMode="auto">
            <a:xfrm>
              <a:off x="500034" y="5500702"/>
              <a:ext cx="3071834" cy="857256"/>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a:effectLst>
              <a:outerShdw dist="20000" dir="5400000" algn="ctr" rotWithShape="0">
                <a:srgbClr val="000000">
                  <a:alpha val="34000"/>
                </a:srgbClr>
              </a:outerShdw>
            </a:effectLst>
          </p:spPr>
          <p:txBody>
            <a:bodyPr anchor="ctr"/>
            <a:lstStyle/>
            <a:p>
              <a:pPr algn="ctr"/>
              <a:r>
                <a:rPr lang="en-US" altLang="zh-CN" dirty="0" smtClean="0">
                  <a:solidFill>
                    <a:srgbClr val="C00000"/>
                  </a:solidFill>
                  <a:latin typeface="Palatino Linotype" pitchFamily="18" charset="0"/>
                </a:rPr>
                <a:t>Encode them into the same bucket.</a:t>
              </a:r>
              <a:endParaRPr lang="zh-CN" altLang="en-US" dirty="0">
                <a:solidFill>
                  <a:srgbClr val="C00000"/>
                </a:solidFill>
                <a:latin typeface="Palatino Linotype" pitchFamily="18" charset="0"/>
              </a:endParaRPr>
            </a:p>
          </p:txBody>
        </p:sp>
        <p:sp>
          <p:nvSpPr>
            <p:cNvPr id="167" name="Rectangle 56"/>
            <p:cNvSpPr>
              <a:spLocks noChangeAspect="1" noChangeArrowheads="1"/>
            </p:cNvSpPr>
            <p:nvPr/>
          </p:nvSpPr>
          <p:spPr bwMode="auto">
            <a:xfrm>
              <a:off x="357158" y="4357694"/>
              <a:ext cx="3357586" cy="2071702"/>
            </a:xfrm>
            <a:prstGeom prst="rect">
              <a:avLst/>
            </a:prstGeom>
            <a:noFill/>
            <a:ln w="38100" algn="ctr">
              <a:solidFill>
                <a:srgbClr val="FF0000"/>
              </a:solidFill>
              <a:prstDash val="sysDot"/>
              <a:miter lim="800000"/>
              <a:headEnd/>
              <a:tailEnd/>
            </a:ln>
          </p:spPr>
          <p:txBody>
            <a:bodyPr wrap="none" anchor="ctr"/>
            <a:lstStyle/>
            <a:p>
              <a:pPr eaLnBrk="0" hangingPunct="0"/>
              <a:endParaRPr lang="zh-CN" altLang="zh-CN">
                <a:solidFill>
                  <a:schemeClr val="bg1"/>
                </a:solidFill>
                <a:latin typeface="Palatino Linotype" pitchFamily="18" charset="0"/>
                <a:ea typeface="黑体" pitchFamily="49" charset="-122"/>
              </a:endParaRPr>
            </a:p>
          </p:txBody>
        </p:sp>
        <p:sp>
          <p:nvSpPr>
            <p:cNvPr id="168" name="任意多边形 167"/>
            <p:cNvSpPr/>
            <p:nvPr/>
          </p:nvSpPr>
          <p:spPr>
            <a:xfrm>
              <a:off x="285720" y="1761067"/>
              <a:ext cx="3323771" cy="2254552"/>
            </a:xfrm>
            <a:custGeom>
              <a:avLst/>
              <a:gdLst>
                <a:gd name="connsiteX0" fmla="*/ 691848 w 3323771"/>
                <a:gd name="connsiteY0" fmla="*/ 416076 h 2254552"/>
                <a:gd name="connsiteX1" fmla="*/ 256419 w 3323771"/>
                <a:gd name="connsiteY1" fmla="*/ 1809447 h 2254552"/>
                <a:gd name="connsiteX2" fmla="*/ 2230362 w 3323771"/>
                <a:gd name="connsiteY2" fmla="*/ 2114247 h 2254552"/>
                <a:gd name="connsiteX3" fmla="*/ 3202819 w 3323771"/>
                <a:gd name="connsiteY3" fmla="*/ 967619 h 2254552"/>
                <a:gd name="connsiteX4" fmla="*/ 2956076 w 3323771"/>
                <a:gd name="connsiteY4" fmla="*/ 416076 h 2254552"/>
                <a:gd name="connsiteX5" fmla="*/ 2273905 w 3323771"/>
                <a:gd name="connsiteY5" fmla="*/ 358019 h 2254552"/>
                <a:gd name="connsiteX6" fmla="*/ 1678819 w 3323771"/>
                <a:gd name="connsiteY6" fmla="*/ 9676 h 2254552"/>
                <a:gd name="connsiteX7" fmla="*/ 691848 w 3323771"/>
                <a:gd name="connsiteY7" fmla="*/ 416076 h 22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771" h="2254552">
                  <a:moveTo>
                    <a:pt x="691848" y="416076"/>
                  </a:moveTo>
                  <a:cubicBezTo>
                    <a:pt x="454781" y="716038"/>
                    <a:pt x="0" y="1526419"/>
                    <a:pt x="256419" y="1809447"/>
                  </a:cubicBezTo>
                  <a:cubicBezTo>
                    <a:pt x="512838" y="2092475"/>
                    <a:pt x="1739295" y="2254552"/>
                    <a:pt x="2230362" y="2114247"/>
                  </a:cubicBezTo>
                  <a:cubicBezTo>
                    <a:pt x="2721429" y="1973942"/>
                    <a:pt x="3081867" y="1250647"/>
                    <a:pt x="3202819" y="967619"/>
                  </a:cubicBezTo>
                  <a:cubicBezTo>
                    <a:pt x="3323771" y="684591"/>
                    <a:pt x="3110895" y="517676"/>
                    <a:pt x="2956076" y="416076"/>
                  </a:cubicBezTo>
                  <a:cubicBezTo>
                    <a:pt x="2801257" y="314476"/>
                    <a:pt x="2486781" y="425752"/>
                    <a:pt x="2273905" y="358019"/>
                  </a:cubicBezTo>
                  <a:cubicBezTo>
                    <a:pt x="2061029" y="290286"/>
                    <a:pt x="1944914" y="0"/>
                    <a:pt x="1678819" y="9676"/>
                  </a:cubicBezTo>
                  <a:cubicBezTo>
                    <a:pt x="1412724" y="19352"/>
                    <a:pt x="928915" y="116114"/>
                    <a:pt x="691848" y="416076"/>
                  </a:cubicBezTo>
                  <a:close/>
                </a:path>
              </a:pathLst>
            </a:custGeom>
            <a:noFill/>
            <a:ln>
              <a:solidFill>
                <a:srgbClr val="008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sp>
          <p:nvSpPr>
            <p:cNvPr id="169" name="TextBox 163"/>
            <p:cNvSpPr txBox="1"/>
            <p:nvPr/>
          </p:nvSpPr>
          <p:spPr>
            <a:xfrm>
              <a:off x="5000628" y="2083820"/>
              <a:ext cx="2214578"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General consensus</a:t>
              </a:r>
              <a:endParaRPr lang="zh-CN" altLang="en-US" dirty="0">
                <a:solidFill>
                  <a:schemeClr val="bg1"/>
                </a:solidFill>
                <a:latin typeface="Palatino Linotype" pitchFamily="18" charset="0"/>
              </a:endParaRPr>
            </a:p>
          </p:txBody>
        </p:sp>
        <p:sp>
          <p:nvSpPr>
            <p:cNvPr id="171" name="矩形 170"/>
            <p:cNvSpPr/>
            <p:nvPr/>
          </p:nvSpPr>
          <p:spPr>
            <a:xfrm>
              <a:off x="2428860" y="4500570"/>
              <a:ext cx="1143008" cy="857256"/>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172" name="矩形 171"/>
            <p:cNvSpPr/>
            <p:nvPr/>
          </p:nvSpPr>
          <p:spPr>
            <a:xfrm>
              <a:off x="500034" y="4500570"/>
              <a:ext cx="1143008" cy="857256"/>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grpSp>
      <p:grpSp>
        <p:nvGrpSpPr>
          <p:cNvPr id="173" name="组合 172"/>
          <p:cNvGrpSpPr/>
          <p:nvPr/>
        </p:nvGrpSpPr>
        <p:grpSpPr>
          <a:xfrm>
            <a:off x="-32" y="1052736"/>
            <a:ext cx="8388456" cy="954688"/>
            <a:chOff x="-32" y="1052736"/>
            <a:chExt cx="8388456" cy="954688"/>
          </a:xfrm>
        </p:grpSpPr>
        <p:grpSp>
          <p:nvGrpSpPr>
            <p:cNvPr id="174" name="组合 173"/>
            <p:cNvGrpSpPr/>
            <p:nvPr/>
          </p:nvGrpSpPr>
          <p:grpSpPr>
            <a:xfrm>
              <a:off x="933401" y="1268760"/>
              <a:ext cx="7455023" cy="738664"/>
              <a:chOff x="933401" y="1538208"/>
              <a:chExt cx="7455023" cy="738664"/>
            </a:xfrm>
          </p:grpSpPr>
          <p:graphicFrame>
            <p:nvGraphicFramePr>
              <p:cNvPr id="176" name="Object 5"/>
              <p:cNvGraphicFramePr>
                <a:graphicFrameLocks noChangeAspect="1"/>
              </p:cNvGraphicFramePr>
              <p:nvPr/>
            </p:nvGraphicFramePr>
            <p:xfrm>
              <a:off x="933401" y="1754232"/>
              <a:ext cx="2664649" cy="434192"/>
            </p:xfrm>
            <a:graphic>
              <a:graphicData uri="http://schemas.openxmlformats.org/presentationml/2006/ole">
                <mc:AlternateContent xmlns:mc="http://schemas.openxmlformats.org/markup-compatibility/2006">
                  <mc:Choice xmlns:v="urn:schemas-microsoft-com:vml" Requires="v">
                    <p:oleObj spid="_x0000_s376962" name="Equation" r:id="rId40" imgW="1714320" imgH="279360" progId="Equation.DSMT4">
                      <p:embed/>
                    </p:oleObj>
                  </mc:Choice>
                  <mc:Fallback>
                    <p:oleObj name="Equation" r:id="rId40" imgW="1714320" imgH="279360"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33401" y="1754232"/>
                            <a:ext cx="2664649" cy="434192"/>
                          </a:xfrm>
                          <a:prstGeom prst="rect">
                            <a:avLst/>
                          </a:prstGeom>
                          <a:noFill/>
                          <a:ln>
                            <a:noFill/>
                          </a:ln>
                          <a:effectLst/>
                        </p:spPr>
                      </p:pic>
                    </p:oleObj>
                  </mc:Fallback>
                </mc:AlternateContent>
              </a:graphicData>
            </a:graphic>
          </p:graphicFrame>
          <p:grpSp>
            <p:nvGrpSpPr>
              <p:cNvPr id="177" name="组合 176"/>
              <p:cNvGrpSpPr/>
              <p:nvPr/>
            </p:nvGrpSpPr>
            <p:grpSpPr>
              <a:xfrm>
                <a:off x="3563888" y="1538208"/>
                <a:ext cx="4824536" cy="738664"/>
                <a:chOff x="4714876" y="1130842"/>
                <a:chExt cx="4824536" cy="738664"/>
              </a:xfrm>
            </p:grpSpPr>
            <p:graphicFrame>
              <p:nvGraphicFramePr>
                <p:cNvPr id="178" name="Object 6"/>
                <p:cNvGraphicFramePr>
                  <a:graphicFrameLocks noChangeAspect="1"/>
                </p:cNvGraphicFramePr>
                <p:nvPr/>
              </p:nvGraphicFramePr>
              <p:xfrm>
                <a:off x="4929190" y="1357298"/>
                <a:ext cx="1539249" cy="428628"/>
              </p:xfrm>
              <a:graphic>
                <a:graphicData uri="http://schemas.openxmlformats.org/presentationml/2006/ole">
                  <mc:AlternateContent xmlns:mc="http://schemas.openxmlformats.org/markup-compatibility/2006">
                    <mc:Choice xmlns:v="urn:schemas-microsoft-com:vml" Requires="v">
                      <p:oleObj spid="_x0000_s376963" name="Equation" r:id="rId42" imgW="1002960" imgH="279360" progId="Equation.DSMT4">
                        <p:embed/>
                      </p:oleObj>
                    </mc:Choice>
                    <mc:Fallback>
                      <p:oleObj name="Equation" r:id="rId42" imgW="1002960" imgH="279360"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929190" y="1357298"/>
                              <a:ext cx="1539249" cy="42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 name="TextBox 143"/>
                <p:cNvSpPr txBox="1"/>
                <p:nvPr/>
              </p:nvSpPr>
              <p:spPr>
                <a:xfrm>
                  <a:off x="4714876" y="1500174"/>
                  <a:ext cx="2143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180" name="Line 28"/>
                <p:cNvSpPr>
                  <a:spLocks noChangeShapeType="1"/>
                </p:cNvSpPr>
                <p:nvPr/>
              </p:nvSpPr>
              <p:spPr bwMode="auto">
                <a:xfrm flipV="1">
                  <a:off x="5357818" y="1357298"/>
                  <a:ext cx="1214446" cy="500066"/>
                </a:xfrm>
                <a:prstGeom prst="line">
                  <a:avLst/>
                </a:prstGeom>
                <a:noFill/>
                <a:ln w="31750">
                  <a:solidFill>
                    <a:srgbClr val="FF99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81" name="TextBox 145"/>
                <p:cNvSpPr txBox="1"/>
                <p:nvPr/>
              </p:nvSpPr>
              <p:spPr>
                <a:xfrm>
                  <a:off x="6500826" y="1130842"/>
                  <a:ext cx="214314" cy="400110"/>
                </a:xfrm>
                <a:prstGeom prst="rect">
                  <a:avLst/>
                </a:prstGeom>
                <a:noFill/>
              </p:spPr>
              <p:txBody>
                <a:bodyPr wrap="square" rtlCol="0">
                  <a:spAutoFit/>
                </a:bodyPr>
                <a:lstStyle/>
                <a:p>
                  <a:r>
                    <a:rPr lang="en-US" altLang="zh-CN" sz="2000" b="1" dirty="0" smtClean="0">
                      <a:solidFill>
                        <a:srgbClr val="FF9900"/>
                      </a:solidFill>
                      <a:latin typeface="Palatino Linotype" pitchFamily="18" charset="0"/>
                    </a:rPr>
                    <a:t>0</a:t>
                  </a:r>
                  <a:endParaRPr lang="zh-CN" altLang="en-US" sz="2000" b="1" dirty="0">
                    <a:solidFill>
                      <a:srgbClr val="FF9900"/>
                    </a:solidFill>
                    <a:latin typeface="Palatino Linotype" pitchFamily="18" charset="0"/>
                  </a:endParaRPr>
                </a:p>
              </p:txBody>
            </p:sp>
            <p:graphicFrame>
              <p:nvGraphicFramePr>
                <p:cNvPr id="182" name="Object 8"/>
                <p:cNvGraphicFramePr>
                  <a:graphicFrameLocks noChangeAspect="1"/>
                </p:cNvGraphicFramePr>
                <p:nvPr/>
              </p:nvGraphicFramePr>
              <p:xfrm>
                <a:off x="6731100" y="1444625"/>
                <a:ext cx="571500" cy="412750"/>
              </p:xfrm>
              <a:graphic>
                <a:graphicData uri="http://schemas.openxmlformats.org/presentationml/2006/ole">
                  <mc:AlternateContent xmlns:mc="http://schemas.openxmlformats.org/markup-compatibility/2006">
                    <mc:Choice xmlns:v="urn:schemas-microsoft-com:vml" Requires="v">
                      <p:oleObj spid="_x0000_s376964" name="Equation" r:id="rId44" imgW="228600" imgH="164880" progId="Equation.DSMT4">
                        <p:embed/>
                      </p:oleObj>
                    </mc:Choice>
                    <mc:Fallback>
                      <p:oleObj name="Equation" r:id="rId44" imgW="228600" imgH="164880"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731100" y="1444625"/>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 name="Object 9"/>
                <p:cNvGraphicFramePr>
                  <a:graphicFrameLocks noChangeAspect="1"/>
                </p:cNvGraphicFramePr>
                <p:nvPr/>
              </p:nvGraphicFramePr>
              <p:xfrm>
                <a:off x="7447087" y="1428750"/>
                <a:ext cx="2092325" cy="422275"/>
              </p:xfrm>
              <a:graphic>
                <a:graphicData uri="http://schemas.openxmlformats.org/presentationml/2006/ole">
                  <mc:AlternateContent xmlns:mc="http://schemas.openxmlformats.org/markup-compatibility/2006">
                    <mc:Choice xmlns:v="urn:schemas-microsoft-com:vml" Requires="v">
                      <p:oleObj spid="_x0000_s376965" name="Equation" r:id="rId46" imgW="1384200" imgH="279360" progId="Equation.DSMT4">
                        <p:embed/>
                      </p:oleObj>
                    </mc:Choice>
                    <mc:Fallback>
                      <p:oleObj name="Equation" r:id="rId46" imgW="1384200" imgH="279360"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447087" y="1428750"/>
                              <a:ext cx="20923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75" name="矩形 174"/>
            <p:cNvSpPr/>
            <p:nvPr/>
          </p:nvSpPr>
          <p:spPr>
            <a:xfrm>
              <a:off x="-32" y="1052736"/>
              <a:ext cx="246894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smtClean="0">
                  <a:solidFill>
                    <a:schemeClr val="bg1"/>
                  </a:solidFill>
                  <a:latin typeface="Palatino Linotype" pitchFamily="18" charset="0"/>
                </a:rPr>
                <a:t>Hash Function:</a:t>
              </a:r>
              <a:endParaRPr lang="zh-CN" altLang="en-US" sz="2400" dirty="0">
                <a:solidFill>
                  <a:schemeClr val="bg1"/>
                </a:solidFill>
                <a:latin typeface="Palatino Linotype" pitchFamily="18" charset="0"/>
              </a:endParaRPr>
            </a:p>
          </p:txBody>
        </p:sp>
      </p:grpSp>
      <p:sp>
        <p:nvSpPr>
          <p:cNvPr id="184" name="矩形 183"/>
          <p:cNvSpPr/>
          <p:nvPr/>
        </p:nvSpPr>
        <p:spPr>
          <a:xfrm>
            <a:off x="14822" y="1988840"/>
            <a:ext cx="5626925" cy="461665"/>
          </a:xfrm>
          <a:prstGeom prst="rect">
            <a:avLst/>
          </a:prstGeom>
        </p:spPr>
        <p:txBody>
          <a:bodyPr wrap="none">
            <a:spAutoFit/>
          </a:bodyPr>
          <a:lstStyle/>
          <a:p>
            <a:pPr marL="342900" indent="-342900">
              <a:buClr>
                <a:schemeClr val="bg1"/>
              </a:buClr>
              <a:buFont typeface="Wingdings" panose="05000000000000000000" pitchFamily="2" charset="2"/>
              <a:buChar char="n"/>
            </a:pPr>
            <a:r>
              <a:rPr lang="en-US" altLang="zh-CN" sz="2400" dirty="0">
                <a:solidFill>
                  <a:srgbClr val="C00000"/>
                </a:solidFill>
                <a:latin typeface="Palatino Linotype" pitchFamily="18" charset="0"/>
              </a:rPr>
              <a:t>General </a:t>
            </a:r>
            <a:r>
              <a:rPr lang="en-US" altLang="zh-CN" sz="2400" dirty="0" smtClean="0">
                <a:solidFill>
                  <a:srgbClr val="C00000"/>
                </a:solidFill>
                <a:latin typeface="Palatino Linotype" pitchFamily="18" charset="0"/>
              </a:rPr>
              <a:t>consensus </a:t>
            </a:r>
            <a:r>
              <a:rPr lang="en-US" altLang="zh-CN" sz="2400" dirty="0" smtClean="0">
                <a:solidFill>
                  <a:schemeClr val="bg1"/>
                </a:solidFill>
                <a:latin typeface="Palatino Linotype" pitchFamily="18" charset="0"/>
              </a:rPr>
              <a:t>&amp; entropy </a:t>
            </a:r>
            <a:r>
              <a:rPr lang="en-US" altLang="zh-CN" sz="2400" dirty="0" err="1">
                <a:solidFill>
                  <a:schemeClr val="bg1"/>
                </a:solidFill>
                <a:latin typeface="Palatino Linotype" pitchFamily="18" charset="0"/>
              </a:rPr>
              <a:t>regularizer</a:t>
            </a:r>
            <a:endParaRPr lang="en-US" altLang="zh-CN" sz="2400" dirty="0">
              <a:solidFill>
                <a:schemeClr val="bg1"/>
              </a:solidFill>
              <a:latin typeface="Palatino Linotype" pitchFamily="18" charset="0"/>
            </a:endParaRPr>
          </a:p>
        </p:txBody>
      </p:sp>
    </p:spTree>
    <p:extLst>
      <p:ext uri="{BB962C8B-B14F-4D97-AF65-F5344CB8AC3E}">
        <p14:creationId xmlns:p14="http://schemas.microsoft.com/office/powerpoint/2010/main" val="106683410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a:spLocks noGrp="1"/>
          </p:cNvSpPr>
          <p:nvPr>
            <p:ph type="title"/>
          </p:nvPr>
        </p:nvSpPr>
        <p:spPr>
          <a:xfrm>
            <a:off x="-32" y="260350"/>
            <a:ext cx="8208962" cy="576263"/>
          </a:xfrm>
        </p:spPr>
        <p:txBody>
          <a:bodyPr/>
          <a:lstStyle/>
          <a:p>
            <a:r>
              <a:rPr lang="en-US" altLang="zh-CN" dirty="0" smtClean="0"/>
              <a:t>Step 1:</a:t>
            </a:r>
            <a:endParaRPr lang="zh-CN" altLang="en-US" dirty="0"/>
          </a:p>
        </p:txBody>
      </p:sp>
      <p:grpSp>
        <p:nvGrpSpPr>
          <p:cNvPr id="2" name="组合 1"/>
          <p:cNvGrpSpPr/>
          <p:nvPr/>
        </p:nvGrpSpPr>
        <p:grpSpPr>
          <a:xfrm>
            <a:off x="827014" y="2528586"/>
            <a:ext cx="7278873" cy="3924750"/>
            <a:chOff x="285720" y="1761067"/>
            <a:chExt cx="7467630" cy="4668329"/>
          </a:xfrm>
        </p:grpSpPr>
        <p:graphicFrame>
          <p:nvGraphicFramePr>
            <p:cNvPr id="50177" name="Object 1"/>
            <p:cNvGraphicFramePr>
              <a:graphicFrameLocks noChangeAspect="1"/>
            </p:cNvGraphicFramePr>
            <p:nvPr/>
          </p:nvGraphicFramePr>
          <p:xfrm>
            <a:off x="5480050" y="2581275"/>
            <a:ext cx="1327150" cy="409575"/>
          </p:xfrm>
          <a:graphic>
            <a:graphicData uri="http://schemas.openxmlformats.org/presentationml/2006/ole">
              <mc:AlternateContent xmlns:mc="http://schemas.openxmlformats.org/markup-compatibility/2006">
                <mc:Choice xmlns:v="urn:schemas-microsoft-com:vml" Requires="v">
                  <p:oleObj spid="_x0000_s373923" name="Equation" r:id="rId4" imgW="825480" imgH="253800" progId="Equation.DSMT4">
                    <p:embed/>
                  </p:oleObj>
                </mc:Choice>
                <mc:Fallback>
                  <p:oleObj name="Equation" r:id="rId4" imgW="82548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050" y="2581275"/>
                          <a:ext cx="13271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78" name="Object 2"/>
            <p:cNvGraphicFramePr>
              <a:graphicFrameLocks noChangeAspect="1"/>
            </p:cNvGraphicFramePr>
            <p:nvPr/>
          </p:nvGraphicFramePr>
          <p:xfrm>
            <a:off x="4476750" y="3714750"/>
            <a:ext cx="3276600" cy="642938"/>
          </p:xfrm>
          <a:graphic>
            <a:graphicData uri="http://schemas.openxmlformats.org/presentationml/2006/ole">
              <mc:AlternateContent xmlns:mc="http://schemas.openxmlformats.org/markup-compatibility/2006">
                <mc:Choice xmlns:v="urn:schemas-microsoft-com:vml" Requires="v">
                  <p:oleObj spid="_x0000_s373924" name="Equation" r:id="rId6" imgW="2781000" imgH="545760" progId="Equation.DSMT4">
                    <p:embed/>
                  </p:oleObj>
                </mc:Choice>
                <mc:Fallback>
                  <p:oleObj name="Equation" r:id="rId6" imgW="2781000" imgH="5457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6750" y="3714750"/>
                          <a:ext cx="3276600"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0" name="矩形 139"/>
            <p:cNvSpPr/>
            <p:nvPr/>
          </p:nvSpPr>
          <p:spPr>
            <a:xfrm>
              <a:off x="4500562" y="2500306"/>
              <a:ext cx="3214710"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67" name="Line 28"/>
            <p:cNvSpPr>
              <a:spLocks noChangeAspect="1" noChangeShapeType="1"/>
            </p:cNvSpPr>
            <p:nvPr/>
          </p:nvSpPr>
          <p:spPr bwMode="auto">
            <a:xfrm flipH="1">
              <a:off x="6072198" y="3071810"/>
              <a:ext cx="0" cy="571504"/>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73" name="矩形 72"/>
            <p:cNvSpPr/>
            <p:nvPr/>
          </p:nvSpPr>
          <p:spPr>
            <a:xfrm>
              <a:off x="4500562" y="3714752"/>
              <a:ext cx="3214710" cy="64294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75" name="Line 28"/>
            <p:cNvSpPr>
              <a:spLocks noChangeShapeType="1"/>
            </p:cNvSpPr>
            <p:nvPr/>
          </p:nvSpPr>
          <p:spPr bwMode="auto">
            <a:xfrm flipV="1">
              <a:off x="3714744" y="3071810"/>
              <a:ext cx="785818" cy="1214444"/>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pic>
          <p:nvPicPr>
            <p:cNvPr id="78" name="图片 77" descr="ukbench00160.jpg"/>
            <p:cNvPicPr>
              <a:picLocks noChangeAspect="1"/>
            </p:cNvPicPr>
            <p:nvPr/>
          </p:nvPicPr>
          <p:blipFill>
            <a:blip r:embed="rId8" cstate="print"/>
            <a:stretch>
              <a:fillRect/>
            </a:stretch>
          </p:blipFill>
          <p:spPr>
            <a:xfrm>
              <a:off x="1428728" y="2214554"/>
              <a:ext cx="195977" cy="146983"/>
            </a:xfrm>
            <a:prstGeom prst="rect">
              <a:avLst/>
            </a:prstGeom>
          </p:spPr>
        </p:pic>
        <p:pic>
          <p:nvPicPr>
            <p:cNvPr id="79" name="图片 78" descr="ukbench00161.jpg"/>
            <p:cNvPicPr>
              <a:picLocks noChangeAspect="1"/>
            </p:cNvPicPr>
            <p:nvPr/>
          </p:nvPicPr>
          <p:blipFill>
            <a:blip r:embed="rId9" cstate="print"/>
            <a:stretch>
              <a:fillRect/>
            </a:stretch>
          </p:blipFill>
          <p:spPr>
            <a:xfrm>
              <a:off x="1785918" y="2357430"/>
              <a:ext cx="195977" cy="146983"/>
            </a:xfrm>
            <a:prstGeom prst="rect">
              <a:avLst/>
            </a:prstGeom>
          </p:spPr>
        </p:pic>
        <p:pic>
          <p:nvPicPr>
            <p:cNvPr id="80" name="图片 79" descr="ukbench00162.jpg"/>
            <p:cNvPicPr>
              <a:picLocks noChangeAspect="1"/>
            </p:cNvPicPr>
            <p:nvPr/>
          </p:nvPicPr>
          <p:blipFill>
            <a:blip r:embed="rId10" cstate="print"/>
            <a:stretch>
              <a:fillRect/>
            </a:stretch>
          </p:blipFill>
          <p:spPr>
            <a:xfrm>
              <a:off x="2071670" y="2071678"/>
              <a:ext cx="195977" cy="146983"/>
            </a:xfrm>
            <a:prstGeom prst="rect">
              <a:avLst/>
            </a:prstGeom>
          </p:spPr>
        </p:pic>
        <p:pic>
          <p:nvPicPr>
            <p:cNvPr id="81" name="图片 80" descr="ukbench00163.jpg"/>
            <p:cNvPicPr>
              <a:picLocks noChangeAspect="1"/>
            </p:cNvPicPr>
            <p:nvPr/>
          </p:nvPicPr>
          <p:blipFill>
            <a:blip r:embed="rId11" cstate="print"/>
            <a:stretch>
              <a:fillRect/>
            </a:stretch>
          </p:blipFill>
          <p:spPr>
            <a:xfrm>
              <a:off x="2143108" y="2357430"/>
              <a:ext cx="195977" cy="146983"/>
            </a:xfrm>
            <a:prstGeom prst="rect">
              <a:avLst/>
            </a:prstGeom>
          </p:spPr>
        </p:pic>
        <p:pic>
          <p:nvPicPr>
            <p:cNvPr id="88" name="图片 87" descr="ukbench00172.jpg"/>
            <p:cNvPicPr>
              <a:picLocks noChangeAspect="1"/>
            </p:cNvPicPr>
            <p:nvPr/>
          </p:nvPicPr>
          <p:blipFill>
            <a:blip r:embed="rId12" cstate="print"/>
            <a:stretch>
              <a:fillRect/>
            </a:stretch>
          </p:blipFill>
          <p:spPr>
            <a:xfrm>
              <a:off x="1571604" y="2571744"/>
              <a:ext cx="195977" cy="146983"/>
            </a:xfrm>
            <a:prstGeom prst="rect">
              <a:avLst/>
            </a:prstGeom>
          </p:spPr>
        </p:pic>
        <p:pic>
          <p:nvPicPr>
            <p:cNvPr id="97" name="图片 96" descr="ukbench00173.jpg"/>
            <p:cNvPicPr>
              <a:picLocks noChangeAspect="1"/>
            </p:cNvPicPr>
            <p:nvPr/>
          </p:nvPicPr>
          <p:blipFill>
            <a:blip r:embed="rId13" cstate="print"/>
            <a:stretch>
              <a:fillRect/>
            </a:stretch>
          </p:blipFill>
          <p:spPr>
            <a:xfrm>
              <a:off x="857224" y="3357562"/>
              <a:ext cx="195977" cy="146983"/>
            </a:xfrm>
            <a:prstGeom prst="rect">
              <a:avLst/>
            </a:prstGeom>
          </p:spPr>
        </p:pic>
        <p:pic>
          <p:nvPicPr>
            <p:cNvPr id="102" name="图片 101" descr="ukbench00174.jpg"/>
            <p:cNvPicPr>
              <a:picLocks noChangeAspect="1"/>
            </p:cNvPicPr>
            <p:nvPr/>
          </p:nvPicPr>
          <p:blipFill>
            <a:blip r:embed="rId14" cstate="print"/>
            <a:stretch>
              <a:fillRect/>
            </a:stretch>
          </p:blipFill>
          <p:spPr>
            <a:xfrm>
              <a:off x="2500298" y="2214554"/>
              <a:ext cx="195977" cy="146983"/>
            </a:xfrm>
            <a:prstGeom prst="rect">
              <a:avLst/>
            </a:prstGeom>
          </p:spPr>
        </p:pic>
        <p:pic>
          <p:nvPicPr>
            <p:cNvPr id="103" name="图片 102" descr="ukbench00175.jpg"/>
            <p:cNvPicPr>
              <a:picLocks noChangeAspect="1"/>
            </p:cNvPicPr>
            <p:nvPr/>
          </p:nvPicPr>
          <p:blipFill>
            <a:blip r:embed="rId15" cstate="print"/>
            <a:stretch>
              <a:fillRect/>
            </a:stretch>
          </p:blipFill>
          <p:spPr>
            <a:xfrm>
              <a:off x="2500298" y="2571744"/>
              <a:ext cx="195977" cy="146983"/>
            </a:xfrm>
            <a:prstGeom prst="rect">
              <a:avLst/>
            </a:prstGeom>
          </p:spPr>
        </p:pic>
        <p:pic>
          <p:nvPicPr>
            <p:cNvPr id="104" name="图片 103" descr="ukbench00612.jpg"/>
            <p:cNvPicPr>
              <a:picLocks noChangeAspect="1"/>
            </p:cNvPicPr>
            <p:nvPr/>
          </p:nvPicPr>
          <p:blipFill>
            <a:blip r:embed="rId16" cstate="print"/>
            <a:stretch>
              <a:fillRect/>
            </a:stretch>
          </p:blipFill>
          <p:spPr>
            <a:xfrm>
              <a:off x="1142976" y="2643182"/>
              <a:ext cx="195977" cy="146983"/>
            </a:xfrm>
            <a:prstGeom prst="rect">
              <a:avLst/>
            </a:prstGeom>
          </p:spPr>
        </p:pic>
        <p:pic>
          <p:nvPicPr>
            <p:cNvPr id="105" name="图片 104" descr="ukbench00613.jpg"/>
            <p:cNvPicPr>
              <a:picLocks noChangeAspect="1"/>
            </p:cNvPicPr>
            <p:nvPr/>
          </p:nvPicPr>
          <p:blipFill>
            <a:blip r:embed="rId17" cstate="print"/>
            <a:stretch>
              <a:fillRect/>
            </a:stretch>
          </p:blipFill>
          <p:spPr>
            <a:xfrm>
              <a:off x="1357290" y="2500306"/>
              <a:ext cx="195977" cy="146983"/>
            </a:xfrm>
            <a:prstGeom prst="rect">
              <a:avLst/>
            </a:prstGeom>
          </p:spPr>
        </p:pic>
        <p:pic>
          <p:nvPicPr>
            <p:cNvPr id="106" name="图片 105" descr="ukbench00614.jpg"/>
            <p:cNvPicPr>
              <a:picLocks noChangeAspect="1"/>
            </p:cNvPicPr>
            <p:nvPr/>
          </p:nvPicPr>
          <p:blipFill>
            <a:blip r:embed="rId18" cstate="print"/>
            <a:stretch>
              <a:fillRect/>
            </a:stretch>
          </p:blipFill>
          <p:spPr>
            <a:xfrm>
              <a:off x="1928794" y="3000372"/>
              <a:ext cx="195977" cy="146983"/>
            </a:xfrm>
            <a:prstGeom prst="rect">
              <a:avLst/>
            </a:prstGeom>
          </p:spPr>
        </p:pic>
        <p:pic>
          <p:nvPicPr>
            <p:cNvPr id="107" name="图片 106" descr="ukbench00615.jpg"/>
            <p:cNvPicPr>
              <a:picLocks noChangeAspect="1"/>
            </p:cNvPicPr>
            <p:nvPr/>
          </p:nvPicPr>
          <p:blipFill>
            <a:blip r:embed="rId19" cstate="print"/>
            <a:stretch>
              <a:fillRect/>
            </a:stretch>
          </p:blipFill>
          <p:spPr>
            <a:xfrm>
              <a:off x="2428860" y="3071810"/>
              <a:ext cx="195977" cy="146983"/>
            </a:xfrm>
            <a:prstGeom prst="rect">
              <a:avLst/>
            </a:prstGeom>
          </p:spPr>
        </p:pic>
        <p:pic>
          <p:nvPicPr>
            <p:cNvPr id="109" name="图片 108" descr="ukbench00616.jpg"/>
            <p:cNvPicPr>
              <a:picLocks noChangeAspect="1"/>
            </p:cNvPicPr>
            <p:nvPr/>
          </p:nvPicPr>
          <p:blipFill>
            <a:blip r:embed="rId20" cstate="print"/>
            <a:stretch>
              <a:fillRect/>
            </a:stretch>
          </p:blipFill>
          <p:spPr>
            <a:xfrm>
              <a:off x="2928926" y="2428868"/>
              <a:ext cx="195977" cy="146983"/>
            </a:xfrm>
            <a:prstGeom prst="rect">
              <a:avLst/>
            </a:prstGeom>
          </p:spPr>
        </p:pic>
        <p:pic>
          <p:nvPicPr>
            <p:cNvPr id="113" name="图片 112" descr="ukbench00617.jpg"/>
            <p:cNvPicPr>
              <a:picLocks noChangeAspect="1"/>
            </p:cNvPicPr>
            <p:nvPr/>
          </p:nvPicPr>
          <p:blipFill>
            <a:blip r:embed="rId21" cstate="print"/>
            <a:stretch>
              <a:fillRect/>
            </a:stretch>
          </p:blipFill>
          <p:spPr>
            <a:xfrm>
              <a:off x="2214546" y="2714620"/>
              <a:ext cx="195977" cy="146983"/>
            </a:xfrm>
            <a:prstGeom prst="rect">
              <a:avLst/>
            </a:prstGeom>
          </p:spPr>
        </p:pic>
        <p:pic>
          <p:nvPicPr>
            <p:cNvPr id="114" name="图片 113" descr="ukbench00618.jpg"/>
            <p:cNvPicPr>
              <a:picLocks noChangeAspect="1"/>
            </p:cNvPicPr>
            <p:nvPr/>
          </p:nvPicPr>
          <p:blipFill>
            <a:blip r:embed="rId22" cstate="print"/>
            <a:stretch>
              <a:fillRect/>
            </a:stretch>
          </p:blipFill>
          <p:spPr>
            <a:xfrm>
              <a:off x="2928926" y="2857496"/>
              <a:ext cx="195977" cy="146983"/>
            </a:xfrm>
            <a:prstGeom prst="rect">
              <a:avLst/>
            </a:prstGeom>
          </p:spPr>
        </p:pic>
        <p:pic>
          <p:nvPicPr>
            <p:cNvPr id="116" name="图片 115" descr="ukbench00619.jpg"/>
            <p:cNvPicPr>
              <a:picLocks noChangeAspect="1"/>
            </p:cNvPicPr>
            <p:nvPr/>
          </p:nvPicPr>
          <p:blipFill>
            <a:blip r:embed="rId23" cstate="print"/>
            <a:stretch>
              <a:fillRect/>
            </a:stretch>
          </p:blipFill>
          <p:spPr>
            <a:xfrm>
              <a:off x="1571604" y="3357562"/>
              <a:ext cx="195977" cy="146983"/>
            </a:xfrm>
            <a:prstGeom prst="rect">
              <a:avLst/>
            </a:prstGeom>
          </p:spPr>
        </p:pic>
        <p:pic>
          <p:nvPicPr>
            <p:cNvPr id="117" name="图片 116" descr="ukbench00636.jpg"/>
            <p:cNvPicPr>
              <a:picLocks noChangeAspect="1"/>
            </p:cNvPicPr>
            <p:nvPr/>
          </p:nvPicPr>
          <p:blipFill>
            <a:blip r:embed="rId24" cstate="print"/>
            <a:stretch>
              <a:fillRect/>
            </a:stretch>
          </p:blipFill>
          <p:spPr>
            <a:xfrm>
              <a:off x="2285984" y="3357562"/>
              <a:ext cx="195977" cy="146983"/>
            </a:xfrm>
            <a:prstGeom prst="rect">
              <a:avLst/>
            </a:prstGeom>
          </p:spPr>
        </p:pic>
        <p:pic>
          <p:nvPicPr>
            <p:cNvPr id="118" name="图片 117" descr="ukbench00637.jpg"/>
            <p:cNvPicPr>
              <a:picLocks noChangeAspect="1"/>
            </p:cNvPicPr>
            <p:nvPr/>
          </p:nvPicPr>
          <p:blipFill>
            <a:blip r:embed="rId25" cstate="print"/>
            <a:stretch>
              <a:fillRect/>
            </a:stretch>
          </p:blipFill>
          <p:spPr>
            <a:xfrm>
              <a:off x="2643174" y="3429000"/>
              <a:ext cx="195977" cy="146983"/>
            </a:xfrm>
            <a:prstGeom prst="rect">
              <a:avLst/>
            </a:prstGeom>
          </p:spPr>
        </p:pic>
        <p:pic>
          <p:nvPicPr>
            <p:cNvPr id="121" name="图片 120" descr="ukbench00638.jpg"/>
            <p:cNvPicPr>
              <a:picLocks noChangeAspect="1"/>
            </p:cNvPicPr>
            <p:nvPr/>
          </p:nvPicPr>
          <p:blipFill>
            <a:blip r:embed="rId26" cstate="print"/>
            <a:stretch>
              <a:fillRect/>
            </a:stretch>
          </p:blipFill>
          <p:spPr>
            <a:xfrm>
              <a:off x="1643042" y="2857496"/>
              <a:ext cx="195977" cy="146983"/>
            </a:xfrm>
            <a:prstGeom prst="rect">
              <a:avLst/>
            </a:prstGeom>
          </p:spPr>
        </p:pic>
        <p:pic>
          <p:nvPicPr>
            <p:cNvPr id="122" name="图片 121" descr="ukbench00639.jpg"/>
            <p:cNvPicPr>
              <a:picLocks noChangeAspect="1"/>
            </p:cNvPicPr>
            <p:nvPr/>
          </p:nvPicPr>
          <p:blipFill>
            <a:blip r:embed="rId27" cstate="print"/>
            <a:stretch>
              <a:fillRect/>
            </a:stretch>
          </p:blipFill>
          <p:spPr>
            <a:xfrm>
              <a:off x="1071538" y="2357430"/>
              <a:ext cx="195977" cy="146983"/>
            </a:xfrm>
            <a:prstGeom prst="rect">
              <a:avLst/>
            </a:prstGeom>
          </p:spPr>
        </p:pic>
        <p:pic>
          <p:nvPicPr>
            <p:cNvPr id="123" name="图片 122" descr="ukbench00640.jpg"/>
            <p:cNvPicPr>
              <a:picLocks noChangeAspect="1"/>
            </p:cNvPicPr>
            <p:nvPr/>
          </p:nvPicPr>
          <p:blipFill>
            <a:blip r:embed="rId28" cstate="print"/>
            <a:stretch>
              <a:fillRect/>
            </a:stretch>
          </p:blipFill>
          <p:spPr>
            <a:xfrm>
              <a:off x="857224" y="2786058"/>
              <a:ext cx="195977" cy="146983"/>
            </a:xfrm>
            <a:prstGeom prst="rect">
              <a:avLst/>
            </a:prstGeom>
          </p:spPr>
        </p:pic>
        <p:pic>
          <p:nvPicPr>
            <p:cNvPr id="124" name="图片 123" descr="ukbench00641.jpg"/>
            <p:cNvPicPr>
              <a:picLocks noChangeAspect="1"/>
            </p:cNvPicPr>
            <p:nvPr/>
          </p:nvPicPr>
          <p:blipFill>
            <a:blip r:embed="rId29" cstate="print"/>
            <a:stretch>
              <a:fillRect/>
            </a:stretch>
          </p:blipFill>
          <p:spPr>
            <a:xfrm>
              <a:off x="1071538" y="3143248"/>
              <a:ext cx="195977" cy="146983"/>
            </a:xfrm>
            <a:prstGeom prst="rect">
              <a:avLst/>
            </a:prstGeom>
          </p:spPr>
        </p:pic>
        <p:pic>
          <p:nvPicPr>
            <p:cNvPr id="128" name="图片 127" descr="ukbench00642.jpg"/>
            <p:cNvPicPr>
              <a:picLocks noChangeAspect="1"/>
            </p:cNvPicPr>
            <p:nvPr/>
          </p:nvPicPr>
          <p:blipFill>
            <a:blip r:embed="rId30" cstate="print"/>
            <a:stretch>
              <a:fillRect/>
            </a:stretch>
          </p:blipFill>
          <p:spPr>
            <a:xfrm>
              <a:off x="1285852" y="3571876"/>
              <a:ext cx="195977" cy="146983"/>
            </a:xfrm>
            <a:prstGeom prst="rect">
              <a:avLst/>
            </a:prstGeom>
          </p:spPr>
        </p:pic>
        <p:pic>
          <p:nvPicPr>
            <p:cNvPr id="129" name="图片 128" descr="ukbench00643.jpg"/>
            <p:cNvPicPr>
              <a:picLocks noChangeAspect="1"/>
            </p:cNvPicPr>
            <p:nvPr/>
          </p:nvPicPr>
          <p:blipFill>
            <a:blip r:embed="rId31" cstate="print"/>
            <a:stretch>
              <a:fillRect/>
            </a:stretch>
          </p:blipFill>
          <p:spPr>
            <a:xfrm>
              <a:off x="1857356" y="3643314"/>
              <a:ext cx="195977" cy="146983"/>
            </a:xfrm>
            <a:prstGeom prst="rect">
              <a:avLst/>
            </a:prstGeom>
          </p:spPr>
        </p:pic>
        <p:pic>
          <p:nvPicPr>
            <p:cNvPr id="130" name="图片 129" descr="ukbench00000.jpg"/>
            <p:cNvPicPr>
              <a:picLocks noChangeAspect="1"/>
            </p:cNvPicPr>
            <p:nvPr/>
          </p:nvPicPr>
          <p:blipFill>
            <a:blip r:embed="rId32" cstate="print"/>
            <a:stretch>
              <a:fillRect/>
            </a:stretch>
          </p:blipFill>
          <p:spPr>
            <a:xfrm>
              <a:off x="1928794" y="2643182"/>
              <a:ext cx="195977" cy="146983"/>
            </a:xfrm>
            <a:prstGeom prst="rect">
              <a:avLst/>
            </a:prstGeom>
          </p:spPr>
        </p:pic>
        <p:pic>
          <p:nvPicPr>
            <p:cNvPr id="133" name="图片 132" descr="ukbench00001.jpg"/>
            <p:cNvPicPr>
              <a:picLocks noChangeAspect="1"/>
            </p:cNvPicPr>
            <p:nvPr/>
          </p:nvPicPr>
          <p:blipFill>
            <a:blip r:embed="rId33" cstate="print"/>
            <a:stretch>
              <a:fillRect/>
            </a:stretch>
          </p:blipFill>
          <p:spPr>
            <a:xfrm>
              <a:off x="1785918" y="2071678"/>
              <a:ext cx="195977" cy="146983"/>
            </a:xfrm>
            <a:prstGeom prst="rect">
              <a:avLst/>
            </a:prstGeom>
          </p:spPr>
        </p:pic>
        <p:pic>
          <p:nvPicPr>
            <p:cNvPr id="136" name="图片 135" descr="ukbench00002.jpg"/>
            <p:cNvPicPr>
              <a:picLocks noChangeAspect="1"/>
            </p:cNvPicPr>
            <p:nvPr/>
          </p:nvPicPr>
          <p:blipFill>
            <a:blip r:embed="rId34" cstate="print"/>
            <a:stretch>
              <a:fillRect/>
            </a:stretch>
          </p:blipFill>
          <p:spPr>
            <a:xfrm>
              <a:off x="2643174" y="2786058"/>
              <a:ext cx="195977" cy="146983"/>
            </a:xfrm>
            <a:prstGeom prst="rect">
              <a:avLst/>
            </a:prstGeom>
          </p:spPr>
        </p:pic>
        <p:pic>
          <p:nvPicPr>
            <p:cNvPr id="139" name="图片 138" descr="ukbench00003.jpg"/>
            <p:cNvPicPr>
              <a:picLocks noChangeAspect="1"/>
            </p:cNvPicPr>
            <p:nvPr/>
          </p:nvPicPr>
          <p:blipFill>
            <a:blip r:embed="rId35" cstate="print"/>
            <a:stretch>
              <a:fillRect/>
            </a:stretch>
          </p:blipFill>
          <p:spPr>
            <a:xfrm>
              <a:off x="1928794" y="3286124"/>
              <a:ext cx="195977" cy="146983"/>
            </a:xfrm>
            <a:prstGeom prst="rect">
              <a:avLst/>
            </a:prstGeom>
          </p:spPr>
        </p:pic>
        <p:pic>
          <p:nvPicPr>
            <p:cNvPr id="141" name="图片 140" descr="ukbench00613.jpg"/>
            <p:cNvPicPr>
              <a:picLocks noChangeAspect="1"/>
            </p:cNvPicPr>
            <p:nvPr/>
          </p:nvPicPr>
          <p:blipFill>
            <a:blip r:embed="rId36" cstate="print"/>
            <a:stretch>
              <a:fillRect/>
            </a:stretch>
          </p:blipFill>
          <p:spPr>
            <a:xfrm>
              <a:off x="500034" y="4500569"/>
              <a:ext cx="1143008" cy="857257"/>
            </a:xfrm>
            <a:prstGeom prst="rect">
              <a:avLst/>
            </a:prstGeom>
          </p:spPr>
        </p:pic>
        <p:pic>
          <p:nvPicPr>
            <p:cNvPr id="147" name="图片 146" descr="ukbench00615.jpg"/>
            <p:cNvPicPr>
              <a:picLocks noChangeAspect="1"/>
            </p:cNvPicPr>
            <p:nvPr/>
          </p:nvPicPr>
          <p:blipFill>
            <a:blip r:embed="rId37" cstate="print"/>
            <a:stretch>
              <a:fillRect/>
            </a:stretch>
          </p:blipFill>
          <p:spPr>
            <a:xfrm>
              <a:off x="2428861" y="4500568"/>
              <a:ext cx="1143008" cy="857258"/>
            </a:xfrm>
            <a:prstGeom prst="rect">
              <a:avLst/>
            </a:prstGeom>
          </p:spPr>
        </p:pic>
        <p:sp>
          <p:nvSpPr>
            <p:cNvPr id="153" name="Line 30"/>
            <p:cNvSpPr>
              <a:spLocks noChangeShapeType="1"/>
            </p:cNvSpPr>
            <p:nvPr/>
          </p:nvSpPr>
          <p:spPr bwMode="auto">
            <a:xfrm flipH="1">
              <a:off x="500034" y="3428999"/>
              <a:ext cx="1000132" cy="500067"/>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4" name="Line 30"/>
            <p:cNvSpPr>
              <a:spLocks noChangeAspect="1" noChangeShapeType="1"/>
            </p:cNvSpPr>
            <p:nvPr/>
          </p:nvSpPr>
          <p:spPr bwMode="auto">
            <a:xfrm rot="16200000" flipH="1">
              <a:off x="2357422" y="2571744"/>
              <a:ext cx="0" cy="1714512"/>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5" name="Line 30"/>
            <p:cNvSpPr>
              <a:spLocks noChangeAspect="1" noChangeShapeType="1"/>
            </p:cNvSpPr>
            <p:nvPr/>
          </p:nvSpPr>
          <p:spPr bwMode="auto">
            <a:xfrm rot="10800000" flipH="1">
              <a:off x="1500166" y="1785926"/>
              <a:ext cx="0" cy="1643074"/>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7" name="形状 14"/>
            <p:cNvSpPr>
              <a:spLocks/>
            </p:cNvSpPr>
            <p:nvPr/>
          </p:nvSpPr>
          <p:spPr bwMode="auto">
            <a:xfrm rot="5907282">
              <a:off x="2176306" y="3563960"/>
              <a:ext cx="1159234" cy="633449"/>
            </a:xfrm>
            <a:custGeom>
              <a:avLst/>
              <a:gdLst>
                <a:gd name="T0" fmla="*/ 0 w 11790"/>
                <a:gd name="T1" fmla="*/ 3960813 h 6237"/>
                <a:gd name="T2" fmla="*/ 3872230 w 11790"/>
                <a:gd name="T3" fmla="*/ 907488 h 6237"/>
                <a:gd name="T4" fmla="*/ 6440170 w 11790"/>
                <a:gd name="T5" fmla="*/ 0 h 6237"/>
                <a:gd name="T6" fmla="*/ 7486650 w 11790"/>
                <a:gd name="T7" fmla="*/ 797624 h 6237"/>
                <a:gd name="T8" fmla="*/ 6664960 w 11790"/>
                <a:gd name="T9" fmla="*/ 1992155 h 6237"/>
                <a:gd name="T10" fmla="*/ 6609080 w 11790"/>
                <a:gd name="T11" fmla="*/ 1496815 h 6237"/>
                <a:gd name="T12" fmla="*/ 935990 w 11790"/>
                <a:gd name="T13" fmla="*/ 2893927 h 6237"/>
                <a:gd name="T14" fmla="*/ 935990 w 11790"/>
                <a:gd name="T15" fmla="*/ 2893927 h 6237"/>
                <a:gd name="T16" fmla="*/ 0 60000 65536"/>
                <a:gd name="T17" fmla="*/ 0 60000 65536"/>
                <a:gd name="T18" fmla="*/ 0 60000 65536"/>
                <a:gd name="T19" fmla="*/ 0 60000 65536"/>
                <a:gd name="T20" fmla="*/ 0 60000 65536"/>
                <a:gd name="T21" fmla="*/ 0 60000 65536"/>
                <a:gd name="T22" fmla="*/ 0 60000 65536"/>
                <a:gd name="T23" fmla="*/ 0 60000 65536"/>
                <a:gd name="T24" fmla="*/ 0 w 11790"/>
                <a:gd name="T25" fmla="*/ 0 h 6237"/>
                <a:gd name="T26" fmla="*/ 11790 w 11790"/>
                <a:gd name="T27" fmla="*/ 6237 h 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90" h="6237">
                  <a:moveTo>
                    <a:pt x="0" y="6237"/>
                  </a:moveTo>
                  <a:cubicBezTo>
                    <a:pt x="1310" y="3465"/>
                    <a:pt x="3343" y="1862"/>
                    <a:pt x="6098" y="1429"/>
                  </a:cubicBezTo>
                  <a:cubicBezTo>
                    <a:pt x="8853" y="996"/>
                    <a:pt x="10201" y="519"/>
                    <a:pt x="10142" y="0"/>
                  </a:cubicBezTo>
                  <a:lnTo>
                    <a:pt x="11790" y="1256"/>
                  </a:lnTo>
                  <a:lnTo>
                    <a:pt x="10496" y="3137"/>
                  </a:lnTo>
                  <a:lnTo>
                    <a:pt x="10408" y="2357"/>
                  </a:lnTo>
                  <a:cubicBezTo>
                    <a:pt x="5434" y="2704"/>
                    <a:pt x="2456" y="3437"/>
                    <a:pt x="1474" y="4557"/>
                  </a:cubicBezTo>
                  <a:cubicBezTo>
                    <a:pt x="491" y="5677"/>
                    <a:pt x="0" y="6237"/>
                    <a:pt x="0" y="6237"/>
                  </a:cubicBezTo>
                  <a:close/>
                </a:path>
              </a:pathLst>
            </a:custGeom>
            <a:solidFill>
              <a:srgbClr val="8B8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Palatino Linotype" pitchFamily="18" charset="0"/>
              </a:endParaRPr>
            </a:p>
          </p:txBody>
        </p:sp>
        <p:sp>
          <p:nvSpPr>
            <p:cNvPr id="158" name="形状 14"/>
            <p:cNvSpPr>
              <a:spLocks/>
            </p:cNvSpPr>
            <p:nvPr/>
          </p:nvSpPr>
          <p:spPr bwMode="auto">
            <a:xfrm rot="4538307" flipV="1">
              <a:off x="295626" y="3316895"/>
              <a:ext cx="1694700" cy="581399"/>
            </a:xfrm>
            <a:custGeom>
              <a:avLst/>
              <a:gdLst>
                <a:gd name="T0" fmla="*/ 0 w 11790"/>
                <a:gd name="T1" fmla="*/ 3960813 h 6237"/>
                <a:gd name="T2" fmla="*/ 3872230 w 11790"/>
                <a:gd name="T3" fmla="*/ 907488 h 6237"/>
                <a:gd name="T4" fmla="*/ 6440170 w 11790"/>
                <a:gd name="T5" fmla="*/ 0 h 6237"/>
                <a:gd name="T6" fmla="*/ 7486650 w 11790"/>
                <a:gd name="T7" fmla="*/ 797624 h 6237"/>
                <a:gd name="T8" fmla="*/ 6664960 w 11790"/>
                <a:gd name="T9" fmla="*/ 1992155 h 6237"/>
                <a:gd name="T10" fmla="*/ 6609080 w 11790"/>
                <a:gd name="T11" fmla="*/ 1496815 h 6237"/>
                <a:gd name="T12" fmla="*/ 935990 w 11790"/>
                <a:gd name="T13" fmla="*/ 2893927 h 6237"/>
                <a:gd name="T14" fmla="*/ 935990 w 11790"/>
                <a:gd name="T15" fmla="*/ 2893927 h 6237"/>
                <a:gd name="T16" fmla="*/ 0 60000 65536"/>
                <a:gd name="T17" fmla="*/ 0 60000 65536"/>
                <a:gd name="T18" fmla="*/ 0 60000 65536"/>
                <a:gd name="T19" fmla="*/ 0 60000 65536"/>
                <a:gd name="T20" fmla="*/ 0 60000 65536"/>
                <a:gd name="T21" fmla="*/ 0 60000 65536"/>
                <a:gd name="T22" fmla="*/ 0 60000 65536"/>
                <a:gd name="T23" fmla="*/ 0 60000 65536"/>
                <a:gd name="T24" fmla="*/ 0 w 11790"/>
                <a:gd name="T25" fmla="*/ 0 h 6237"/>
                <a:gd name="T26" fmla="*/ 11790 w 11790"/>
                <a:gd name="T27" fmla="*/ 6237 h 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90" h="6237">
                  <a:moveTo>
                    <a:pt x="0" y="6237"/>
                  </a:moveTo>
                  <a:cubicBezTo>
                    <a:pt x="1310" y="3465"/>
                    <a:pt x="3343" y="1862"/>
                    <a:pt x="6098" y="1429"/>
                  </a:cubicBezTo>
                  <a:cubicBezTo>
                    <a:pt x="8853" y="996"/>
                    <a:pt x="10201" y="519"/>
                    <a:pt x="10142" y="0"/>
                  </a:cubicBezTo>
                  <a:lnTo>
                    <a:pt x="11790" y="1256"/>
                  </a:lnTo>
                  <a:lnTo>
                    <a:pt x="10496" y="3137"/>
                  </a:lnTo>
                  <a:lnTo>
                    <a:pt x="10408" y="2357"/>
                  </a:lnTo>
                  <a:cubicBezTo>
                    <a:pt x="5434" y="2704"/>
                    <a:pt x="2456" y="3437"/>
                    <a:pt x="1474" y="4557"/>
                  </a:cubicBezTo>
                  <a:cubicBezTo>
                    <a:pt x="491" y="5677"/>
                    <a:pt x="0" y="6237"/>
                    <a:pt x="0" y="6237"/>
                  </a:cubicBezTo>
                  <a:close/>
                </a:path>
              </a:pathLst>
            </a:custGeom>
            <a:solidFill>
              <a:srgbClr val="8B8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Palatino Linotype" pitchFamily="18" charset="0"/>
              </a:endParaRPr>
            </a:p>
          </p:txBody>
        </p:sp>
        <p:pic>
          <p:nvPicPr>
            <p:cNvPr id="159" name="图片 158" descr="ukbench00040.jpg"/>
            <p:cNvPicPr>
              <a:picLocks/>
            </p:cNvPicPr>
            <p:nvPr/>
          </p:nvPicPr>
          <p:blipFill>
            <a:blip r:embed="rId38" cstate="print"/>
            <a:stretch>
              <a:fillRect/>
            </a:stretch>
          </p:blipFill>
          <p:spPr>
            <a:xfrm>
              <a:off x="1571604" y="3071810"/>
              <a:ext cx="194400" cy="147600"/>
            </a:xfrm>
            <a:prstGeom prst="rect">
              <a:avLst/>
            </a:prstGeom>
          </p:spPr>
        </p:pic>
        <p:pic>
          <p:nvPicPr>
            <p:cNvPr id="160" name="图片 159" descr="ukbench00042.jpg"/>
            <p:cNvPicPr>
              <a:picLocks/>
            </p:cNvPicPr>
            <p:nvPr/>
          </p:nvPicPr>
          <p:blipFill>
            <a:blip r:embed="rId39" cstate="print"/>
            <a:stretch>
              <a:fillRect/>
            </a:stretch>
          </p:blipFill>
          <p:spPr>
            <a:xfrm>
              <a:off x="1285852" y="2857496"/>
              <a:ext cx="194400" cy="147600"/>
            </a:xfrm>
            <a:prstGeom prst="rect">
              <a:avLst/>
            </a:prstGeom>
          </p:spPr>
        </p:pic>
        <p:sp>
          <p:nvSpPr>
            <p:cNvPr id="161" name="圆角矩形 25"/>
            <p:cNvSpPr>
              <a:spLocks noChangeArrowheads="1"/>
            </p:cNvSpPr>
            <p:nvPr/>
          </p:nvSpPr>
          <p:spPr bwMode="auto">
            <a:xfrm>
              <a:off x="500034" y="5500702"/>
              <a:ext cx="3071834" cy="857256"/>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a:effectLst>
              <a:outerShdw dist="20000" dir="5400000" algn="ctr" rotWithShape="0">
                <a:srgbClr val="000000">
                  <a:alpha val="34000"/>
                </a:srgbClr>
              </a:outerShdw>
            </a:effectLst>
          </p:spPr>
          <p:txBody>
            <a:bodyPr anchor="ctr"/>
            <a:lstStyle/>
            <a:p>
              <a:pPr algn="ctr"/>
              <a:r>
                <a:rPr lang="en-US" altLang="zh-CN" dirty="0" smtClean="0">
                  <a:solidFill>
                    <a:srgbClr val="C00000"/>
                  </a:solidFill>
                  <a:latin typeface="Palatino Linotype" pitchFamily="18" charset="0"/>
                </a:rPr>
                <a:t>Encode them into the same bucket.</a:t>
              </a:r>
              <a:endParaRPr lang="zh-CN" altLang="en-US" dirty="0">
                <a:solidFill>
                  <a:srgbClr val="C00000"/>
                </a:solidFill>
                <a:latin typeface="Palatino Linotype" pitchFamily="18" charset="0"/>
              </a:endParaRPr>
            </a:p>
          </p:txBody>
        </p:sp>
        <p:sp>
          <p:nvSpPr>
            <p:cNvPr id="162" name="Rectangle 56"/>
            <p:cNvSpPr>
              <a:spLocks noChangeAspect="1" noChangeArrowheads="1"/>
            </p:cNvSpPr>
            <p:nvPr/>
          </p:nvSpPr>
          <p:spPr bwMode="auto">
            <a:xfrm>
              <a:off x="357158" y="4357694"/>
              <a:ext cx="3357586" cy="2071702"/>
            </a:xfrm>
            <a:prstGeom prst="rect">
              <a:avLst/>
            </a:prstGeom>
            <a:noFill/>
            <a:ln w="38100" algn="ctr">
              <a:solidFill>
                <a:srgbClr val="FF0000"/>
              </a:solidFill>
              <a:prstDash val="sysDot"/>
              <a:miter lim="800000"/>
              <a:headEnd/>
              <a:tailEnd/>
            </a:ln>
          </p:spPr>
          <p:txBody>
            <a:bodyPr wrap="none" anchor="ctr"/>
            <a:lstStyle/>
            <a:p>
              <a:pPr eaLnBrk="0" hangingPunct="0"/>
              <a:endParaRPr lang="zh-CN" altLang="zh-CN">
                <a:solidFill>
                  <a:schemeClr val="bg1"/>
                </a:solidFill>
                <a:latin typeface="Palatino Linotype" pitchFamily="18" charset="0"/>
                <a:ea typeface="黑体" pitchFamily="49" charset="-122"/>
              </a:endParaRPr>
            </a:p>
          </p:txBody>
        </p:sp>
        <p:sp>
          <p:nvSpPr>
            <p:cNvPr id="163" name="任意多边形 162"/>
            <p:cNvSpPr/>
            <p:nvPr/>
          </p:nvSpPr>
          <p:spPr>
            <a:xfrm>
              <a:off x="285720" y="1761067"/>
              <a:ext cx="3323771" cy="2254552"/>
            </a:xfrm>
            <a:custGeom>
              <a:avLst/>
              <a:gdLst>
                <a:gd name="connsiteX0" fmla="*/ 691848 w 3323771"/>
                <a:gd name="connsiteY0" fmla="*/ 416076 h 2254552"/>
                <a:gd name="connsiteX1" fmla="*/ 256419 w 3323771"/>
                <a:gd name="connsiteY1" fmla="*/ 1809447 h 2254552"/>
                <a:gd name="connsiteX2" fmla="*/ 2230362 w 3323771"/>
                <a:gd name="connsiteY2" fmla="*/ 2114247 h 2254552"/>
                <a:gd name="connsiteX3" fmla="*/ 3202819 w 3323771"/>
                <a:gd name="connsiteY3" fmla="*/ 967619 h 2254552"/>
                <a:gd name="connsiteX4" fmla="*/ 2956076 w 3323771"/>
                <a:gd name="connsiteY4" fmla="*/ 416076 h 2254552"/>
                <a:gd name="connsiteX5" fmla="*/ 2273905 w 3323771"/>
                <a:gd name="connsiteY5" fmla="*/ 358019 h 2254552"/>
                <a:gd name="connsiteX6" fmla="*/ 1678819 w 3323771"/>
                <a:gd name="connsiteY6" fmla="*/ 9676 h 2254552"/>
                <a:gd name="connsiteX7" fmla="*/ 691848 w 3323771"/>
                <a:gd name="connsiteY7" fmla="*/ 416076 h 22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771" h="2254552">
                  <a:moveTo>
                    <a:pt x="691848" y="416076"/>
                  </a:moveTo>
                  <a:cubicBezTo>
                    <a:pt x="454781" y="716038"/>
                    <a:pt x="0" y="1526419"/>
                    <a:pt x="256419" y="1809447"/>
                  </a:cubicBezTo>
                  <a:cubicBezTo>
                    <a:pt x="512838" y="2092475"/>
                    <a:pt x="1739295" y="2254552"/>
                    <a:pt x="2230362" y="2114247"/>
                  </a:cubicBezTo>
                  <a:cubicBezTo>
                    <a:pt x="2721429" y="1973942"/>
                    <a:pt x="3081867" y="1250647"/>
                    <a:pt x="3202819" y="967619"/>
                  </a:cubicBezTo>
                  <a:cubicBezTo>
                    <a:pt x="3323771" y="684591"/>
                    <a:pt x="3110895" y="517676"/>
                    <a:pt x="2956076" y="416076"/>
                  </a:cubicBezTo>
                  <a:cubicBezTo>
                    <a:pt x="2801257" y="314476"/>
                    <a:pt x="2486781" y="425752"/>
                    <a:pt x="2273905" y="358019"/>
                  </a:cubicBezTo>
                  <a:cubicBezTo>
                    <a:pt x="2061029" y="290286"/>
                    <a:pt x="1944914" y="0"/>
                    <a:pt x="1678819" y="9676"/>
                  </a:cubicBezTo>
                  <a:cubicBezTo>
                    <a:pt x="1412724" y="19352"/>
                    <a:pt x="928915" y="116114"/>
                    <a:pt x="691848" y="416076"/>
                  </a:cubicBezTo>
                  <a:close/>
                </a:path>
              </a:pathLst>
            </a:custGeom>
            <a:noFill/>
            <a:ln>
              <a:solidFill>
                <a:srgbClr val="008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sp>
          <p:nvSpPr>
            <p:cNvPr id="164" name="TextBox 163"/>
            <p:cNvSpPr txBox="1"/>
            <p:nvPr/>
          </p:nvSpPr>
          <p:spPr>
            <a:xfrm>
              <a:off x="5000628" y="2083820"/>
              <a:ext cx="2214578"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General consensus</a:t>
              </a:r>
              <a:endParaRPr lang="zh-CN" altLang="en-US" dirty="0">
                <a:solidFill>
                  <a:schemeClr val="bg1"/>
                </a:solidFill>
                <a:latin typeface="Palatino Linotype" pitchFamily="18" charset="0"/>
              </a:endParaRPr>
            </a:p>
          </p:txBody>
        </p:sp>
        <p:sp>
          <p:nvSpPr>
            <p:cNvPr id="62" name="矩形 61"/>
            <p:cNvSpPr/>
            <p:nvPr/>
          </p:nvSpPr>
          <p:spPr>
            <a:xfrm>
              <a:off x="2428860" y="4500570"/>
              <a:ext cx="1143008" cy="857256"/>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64" name="矩形 63"/>
            <p:cNvSpPr/>
            <p:nvPr/>
          </p:nvSpPr>
          <p:spPr>
            <a:xfrm>
              <a:off x="500034" y="4500570"/>
              <a:ext cx="1143008" cy="857256"/>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grpSp>
      <p:sp>
        <p:nvSpPr>
          <p:cNvPr id="72" name="矩形 71"/>
          <p:cNvSpPr/>
          <p:nvPr/>
        </p:nvSpPr>
        <p:spPr>
          <a:xfrm>
            <a:off x="6588224" y="4270915"/>
            <a:ext cx="1440160" cy="3822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graphicFrame>
        <p:nvGraphicFramePr>
          <p:cNvPr id="74" name="Object 11"/>
          <p:cNvGraphicFramePr>
            <a:graphicFrameLocks noChangeAspect="1"/>
          </p:cNvGraphicFramePr>
          <p:nvPr>
            <p:extLst>
              <p:ext uri="{D42A27DB-BD31-4B8C-83A1-F6EECF244321}">
                <p14:modId xmlns:p14="http://schemas.microsoft.com/office/powerpoint/2010/main" val="2495153534"/>
              </p:ext>
            </p:extLst>
          </p:nvPr>
        </p:nvGraphicFramePr>
        <p:xfrm>
          <a:off x="7101036" y="4588991"/>
          <a:ext cx="495300" cy="784225"/>
        </p:xfrm>
        <a:graphic>
          <a:graphicData uri="http://schemas.openxmlformats.org/presentationml/2006/ole">
            <mc:AlternateContent xmlns:mc="http://schemas.openxmlformats.org/markup-compatibility/2006">
              <mc:Choice xmlns:v="urn:schemas-microsoft-com:vml" Requires="v">
                <p:oleObj spid="_x0000_s373925" name="Equation" r:id="rId40" imgW="152280" imgH="241200" progId="Equation.DSMT4">
                  <p:embed/>
                </p:oleObj>
              </mc:Choice>
              <mc:Fallback>
                <p:oleObj name="Equation" r:id="rId40" imgW="152280" imgH="241200"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101036" y="4588991"/>
                        <a:ext cx="4953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 name="圆角矩形 75"/>
          <p:cNvSpPr>
            <a:spLocks noChangeArrowheads="1"/>
          </p:cNvSpPr>
          <p:nvPr/>
        </p:nvSpPr>
        <p:spPr bwMode="auto">
          <a:xfrm>
            <a:off x="5748638" y="5308048"/>
            <a:ext cx="3071834" cy="857256"/>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a:effectLst>
            <a:outerShdw dist="20000" dir="5400000" algn="ctr" rotWithShape="0">
              <a:srgbClr val="000000">
                <a:alpha val="34000"/>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dirty="0" smtClean="0">
                <a:solidFill>
                  <a:srgbClr val="C00000"/>
                </a:solidFill>
                <a:latin typeface="Palatino Linotype" pitchFamily="18" charset="0"/>
              </a:rPr>
              <a:t>Reflect the similarity of two hash codes.</a:t>
            </a:r>
            <a:endParaRPr lang="zh-CN" altLang="en-US" dirty="0">
              <a:solidFill>
                <a:srgbClr val="C00000"/>
              </a:solidFill>
              <a:latin typeface="Palatino Linotype" pitchFamily="18" charset="0"/>
            </a:endParaRPr>
          </a:p>
        </p:txBody>
      </p:sp>
      <p:grpSp>
        <p:nvGrpSpPr>
          <p:cNvPr id="77" name="组合 76"/>
          <p:cNvGrpSpPr/>
          <p:nvPr/>
        </p:nvGrpSpPr>
        <p:grpSpPr>
          <a:xfrm>
            <a:off x="-32" y="1052736"/>
            <a:ext cx="8388456" cy="954688"/>
            <a:chOff x="-32" y="1052736"/>
            <a:chExt cx="8388456" cy="954688"/>
          </a:xfrm>
        </p:grpSpPr>
        <p:grpSp>
          <p:nvGrpSpPr>
            <p:cNvPr id="82" name="组合 81"/>
            <p:cNvGrpSpPr/>
            <p:nvPr/>
          </p:nvGrpSpPr>
          <p:grpSpPr>
            <a:xfrm>
              <a:off x="933401" y="1268760"/>
              <a:ext cx="7455023" cy="738664"/>
              <a:chOff x="933401" y="1538208"/>
              <a:chExt cx="7455023" cy="738664"/>
            </a:xfrm>
          </p:grpSpPr>
          <p:graphicFrame>
            <p:nvGraphicFramePr>
              <p:cNvPr id="84" name="Object 5"/>
              <p:cNvGraphicFramePr>
                <a:graphicFrameLocks noChangeAspect="1"/>
              </p:cNvGraphicFramePr>
              <p:nvPr>
                <p:extLst>
                  <p:ext uri="{D42A27DB-BD31-4B8C-83A1-F6EECF244321}">
                    <p14:modId xmlns:p14="http://schemas.microsoft.com/office/powerpoint/2010/main" val="3378190717"/>
                  </p:ext>
                </p:extLst>
              </p:nvPr>
            </p:nvGraphicFramePr>
            <p:xfrm>
              <a:off x="933401" y="1754232"/>
              <a:ext cx="2664649" cy="434192"/>
            </p:xfrm>
            <a:graphic>
              <a:graphicData uri="http://schemas.openxmlformats.org/presentationml/2006/ole">
                <mc:AlternateContent xmlns:mc="http://schemas.openxmlformats.org/markup-compatibility/2006">
                  <mc:Choice xmlns:v="urn:schemas-microsoft-com:vml" Requires="v">
                    <p:oleObj spid="_x0000_s373926" name="Equation" r:id="rId42" imgW="1714320" imgH="279360" progId="Equation.DSMT4">
                      <p:embed/>
                    </p:oleObj>
                  </mc:Choice>
                  <mc:Fallback>
                    <p:oleObj name="Equation" r:id="rId42" imgW="1714320" imgH="279360"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33401" y="1754232"/>
                            <a:ext cx="2664649" cy="434192"/>
                          </a:xfrm>
                          <a:prstGeom prst="rect">
                            <a:avLst/>
                          </a:prstGeom>
                          <a:noFill/>
                          <a:ln>
                            <a:noFill/>
                          </a:ln>
                          <a:effectLst/>
                        </p:spPr>
                      </p:pic>
                    </p:oleObj>
                  </mc:Fallback>
                </mc:AlternateContent>
              </a:graphicData>
            </a:graphic>
          </p:graphicFrame>
          <p:grpSp>
            <p:nvGrpSpPr>
              <p:cNvPr id="85" name="组合 84"/>
              <p:cNvGrpSpPr/>
              <p:nvPr/>
            </p:nvGrpSpPr>
            <p:grpSpPr>
              <a:xfrm>
                <a:off x="3563888" y="1538208"/>
                <a:ext cx="4824536" cy="738664"/>
                <a:chOff x="4714876" y="1130842"/>
                <a:chExt cx="4824536" cy="738664"/>
              </a:xfrm>
            </p:grpSpPr>
            <p:graphicFrame>
              <p:nvGraphicFramePr>
                <p:cNvPr id="86" name="Object 6"/>
                <p:cNvGraphicFramePr>
                  <a:graphicFrameLocks noChangeAspect="1"/>
                </p:cNvGraphicFramePr>
                <p:nvPr/>
              </p:nvGraphicFramePr>
              <p:xfrm>
                <a:off x="4929190" y="1357298"/>
                <a:ext cx="1539249" cy="428628"/>
              </p:xfrm>
              <a:graphic>
                <a:graphicData uri="http://schemas.openxmlformats.org/presentationml/2006/ole">
                  <mc:AlternateContent xmlns:mc="http://schemas.openxmlformats.org/markup-compatibility/2006">
                    <mc:Choice xmlns:v="urn:schemas-microsoft-com:vml" Requires="v">
                      <p:oleObj spid="_x0000_s373927" name="Equation" r:id="rId44" imgW="1002960" imgH="279360" progId="Equation.DSMT4">
                        <p:embed/>
                      </p:oleObj>
                    </mc:Choice>
                    <mc:Fallback>
                      <p:oleObj name="Equation" r:id="rId44" imgW="1002960" imgH="279360"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929190" y="1357298"/>
                              <a:ext cx="1539249" cy="42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 name="TextBox 143"/>
                <p:cNvSpPr txBox="1"/>
                <p:nvPr/>
              </p:nvSpPr>
              <p:spPr>
                <a:xfrm>
                  <a:off x="4714876" y="1500174"/>
                  <a:ext cx="2143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89" name="Line 28"/>
                <p:cNvSpPr>
                  <a:spLocks noChangeShapeType="1"/>
                </p:cNvSpPr>
                <p:nvPr/>
              </p:nvSpPr>
              <p:spPr bwMode="auto">
                <a:xfrm flipV="1">
                  <a:off x="5357818" y="1357298"/>
                  <a:ext cx="1214446" cy="500066"/>
                </a:xfrm>
                <a:prstGeom prst="line">
                  <a:avLst/>
                </a:prstGeom>
                <a:noFill/>
                <a:ln w="31750">
                  <a:solidFill>
                    <a:srgbClr val="FF99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90" name="TextBox 145"/>
                <p:cNvSpPr txBox="1"/>
                <p:nvPr/>
              </p:nvSpPr>
              <p:spPr>
                <a:xfrm>
                  <a:off x="6500826" y="1130842"/>
                  <a:ext cx="214314" cy="400110"/>
                </a:xfrm>
                <a:prstGeom prst="rect">
                  <a:avLst/>
                </a:prstGeom>
                <a:noFill/>
              </p:spPr>
              <p:txBody>
                <a:bodyPr wrap="square" rtlCol="0">
                  <a:spAutoFit/>
                </a:bodyPr>
                <a:lstStyle/>
                <a:p>
                  <a:r>
                    <a:rPr lang="en-US" altLang="zh-CN" sz="2000" b="1" dirty="0" smtClean="0">
                      <a:solidFill>
                        <a:srgbClr val="FF9900"/>
                      </a:solidFill>
                      <a:latin typeface="Palatino Linotype" pitchFamily="18" charset="0"/>
                    </a:rPr>
                    <a:t>0</a:t>
                  </a:r>
                  <a:endParaRPr lang="zh-CN" altLang="en-US" sz="2000" b="1" dirty="0">
                    <a:solidFill>
                      <a:srgbClr val="FF9900"/>
                    </a:solidFill>
                    <a:latin typeface="Palatino Linotype" pitchFamily="18" charset="0"/>
                  </a:endParaRPr>
                </a:p>
              </p:txBody>
            </p:sp>
            <p:graphicFrame>
              <p:nvGraphicFramePr>
                <p:cNvPr id="91" name="Object 8"/>
                <p:cNvGraphicFramePr>
                  <a:graphicFrameLocks noChangeAspect="1"/>
                </p:cNvGraphicFramePr>
                <p:nvPr/>
              </p:nvGraphicFramePr>
              <p:xfrm>
                <a:off x="6731100" y="1444625"/>
                <a:ext cx="571500" cy="412750"/>
              </p:xfrm>
              <a:graphic>
                <a:graphicData uri="http://schemas.openxmlformats.org/presentationml/2006/ole">
                  <mc:AlternateContent xmlns:mc="http://schemas.openxmlformats.org/markup-compatibility/2006">
                    <mc:Choice xmlns:v="urn:schemas-microsoft-com:vml" Requires="v">
                      <p:oleObj spid="_x0000_s373928" name="Equation" r:id="rId46" imgW="228600" imgH="164880" progId="Equation.DSMT4">
                        <p:embed/>
                      </p:oleObj>
                    </mc:Choice>
                    <mc:Fallback>
                      <p:oleObj name="Equation" r:id="rId46" imgW="228600" imgH="164880"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731100" y="1444625"/>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 name="Object 9"/>
                <p:cNvGraphicFramePr>
                  <a:graphicFrameLocks noChangeAspect="1"/>
                </p:cNvGraphicFramePr>
                <p:nvPr/>
              </p:nvGraphicFramePr>
              <p:xfrm>
                <a:off x="7447087" y="1428750"/>
                <a:ext cx="2092325" cy="422275"/>
              </p:xfrm>
              <a:graphic>
                <a:graphicData uri="http://schemas.openxmlformats.org/presentationml/2006/ole">
                  <mc:AlternateContent xmlns:mc="http://schemas.openxmlformats.org/markup-compatibility/2006">
                    <mc:Choice xmlns:v="urn:schemas-microsoft-com:vml" Requires="v">
                      <p:oleObj spid="_x0000_s373929" name="Equation" r:id="rId48" imgW="1384200" imgH="279360" progId="Equation.DSMT4">
                        <p:embed/>
                      </p:oleObj>
                    </mc:Choice>
                    <mc:Fallback>
                      <p:oleObj name="Equation" r:id="rId48" imgW="1384200" imgH="279360"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7447087" y="1428750"/>
                              <a:ext cx="20923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83" name="矩形 82"/>
            <p:cNvSpPr/>
            <p:nvPr/>
          </p:nvSpPr>
          <p:spPr>
            <a:xfrm>
              <a:off x="-32" y="1052736"/>
              <a:ext cx="246894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smtClean="0">
                  <a:solidFill>
                    <a:schemeClr val="bg1"/>
                  </a:solidFill>
                  <a:latin typeface="Palatino Linotype" pitchFamily="18" charset="0"/>
                </a:rPr>
                <a:t>Hash Function:</a:t>
              </a:r>
              <a:endParaRPr lang="zh-CN" altLang="en-US" sz="2400" dirty="0">
                <a:solidFill>
                  <a:schemeClr val="bg1"/>
                </a:solidFill>
                <a:latin typeface="Palatino Linotype" pitchFamily="18" charset="0"/>
              </a:endParaRPr>
            </a:p>
          </p:txBody>
        </p:sp>
      </p:grpSp>
      <p:sp>
        <p:nvSpPr>
          <p:cNvPr id="93" name="矩形 92"/>
          <p:cNvSpPr/>
          <p:nvPr/>
        </p:nvSpPr>
        <p:spPr>
          <a:xfrm>
            <a:off x="14822" y="1988840"/>
            <a:ext cx="5626925" cy="461665"/>
          </a:xfrm>
          <a:prstGeom prst="rect">
            <a:avLst/>
          </a:prstGeom>
        </p:spPr>
        <p:txBody>
          <a:bodyPr wrap="none">
            <a:spAutoFit/>
          </a:bodyPr>
          <a:lstStyle/>
          <a:p>
            <a:pPr marL="342900" indent="-342900">
              <a:buClr>
                <a:schemeClr val="bg1"/>
              </a:buClr>
              <a:buFont typeface="Wingdings" panose="05000000000000000000" pitchFamily="2" charset="2"/>
              <a:buChar char="n"/>
            </a:pPr>
            <a:r>
              <a:rPr lang="en-US" altLang="zh-CN" sz="2400" dirty="0">
                <a:solidFill>
                  <a:srgbClr val="C00000"/>
                </a:solidFill>
                <a:latin typeface="Palatino Linotype" pitchFamily="18" charset="0"/>
              </a:rPr>
              <a:t>General </a:t>
            </a:r>
            <a:r>
              <a:rPr lang="en-US" altLang="zh-CN" sz="2400" dirty="0" smtClean="0">
                <a:solidFill>
                  <a:srgbClr val="C00000"/>
                </a:solidFill>
                <a:latin typeface="Palatino Linotype" pitchFamily="18" charset="0"/>
              </a:rPr>
              <a:t>consensus</a:t>
            </a:r>
            <a:r>
              <a:rPr lang="en-US" altLang="zh-CN" sz="2400" dirty="0" smtClean="0">
                <a:solidFill>
                  <a:schemeClr val="bg1"/>
                </a:solidFill>
                <a:latin typeface="Palatino Linotype" pitchFamily="18" charset="0"/>
              </a:rPr>
              <a:t> &amp; entropy </a:t>
            </a:r>
            <a:r>
              <a:rPr lang="en-US" altLang="zh-CN" sz="2400" dirty="0" err="1">
                <a:solidFill>
                  <a:schemeClr val="bg1"/>
                </a:solidFill>
                <a:latin typeface="Palatino Linotype" pitchFamily="18" charset="0"/>
              </a:rPr>
              <a:t>regularizer</a:t>
            </a:r>
            <a:endParaRPr lang="en-US" altLang="zh-CN" sz="2400" dirty="0">
              <a:solidFill>
                <a:schemeClr val="bg1"/>
              </a:solidFill>
              <a:latin typeface="Palatino Linotype" pitchFamily="18" charset="0"/>
            </a:endParaRPr>
          </a:p>
        </p:txBody>
      </p:sp>
    </p:spTree>
    <p:extLst>
      <p:ext uri="{BB962C8B-B14F-4D97-AF65-F5344CB8AC3E}">
        <p14:creationId xmlns:p14="http://schemas.microsoft.com/office/powerpoint/2010/main" val="406669764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a:spLocks noGrp="1"/>
          </p:cNvSpPr>
          <p:nvPr>
            <p:ph type="title"/>
          </p:nvPr>
        </p:nvSpPr>
        <p:spPr>
          <a:xfrm>
            <a:off x="-32" y="260350"/>
            <a:ext cx="8208962" cy="576263"/>
          </a:xfrm>
        </p:spPr>
        <p:txBody>
          <a:bodyPr/>
          <a:lstStyle/>
          <a:p>
            <a:r>
              <a:rPr lang="en-US" altLang="zh-CN" dirty="0" smtClean="0"/>
              <a:t>Step 1:</a:t>
            </a:r>
            <a:endParaRPr lang="zh-CN" altLang="en-US" dirty="0"/>
          </a:p>
        </p:txBody>
      </p:sp>
      <p:grpSp>
        <p:nvGrpSpPr>
          <p:cNvPr id="2" name="组合 1"/>
          <p:cNvGrpSpPr/>
          <p:nvPr/>
        </p:nvGrpSpPr>
        <p:grpSpPr>
          <a:xfrm>
            <a:off x="827014" y="2528586"/>
            <a:ext cx="7278873" cy="3924750"/>
            <a:chOff x="285720" y="1761067"/>
            <a:chExt cx="7467630" cy="4668329"/>
          </a:xfrm>
        </p:grpSpPr>
        <p:graphicFrame>
          <p:nvGraphicFramePr>
            <p:cNvPr id="50177" name="Object 1"/>
            <p:cNvGraphicFramePr>
              <a:graphicFrameLocks noChangeAspect="1"/>
            </p:cNvGraphicFramePr>
            <p:nvPr/>
          </p:nvGraphicFramePr>
          <p:xfrm>
            <a:off x="5480050" y="2581275"/>
            <a:ext cx="1327150" cy="409575"/>
          </p:xfrm>
          <a:graphic>
            <a:graphicData uri="http://schemas.openxmlformats.org/presentationml/2006/ole">
              <mc:AlternateContent xmlns:mc="http://schemas.openxmlformats.org/markup-compatibility/2006">
                <mc:Choice xmlns:v="urn:schemas-microsoft-com:vml" Requires="v">
                  <p:oleObj spid="_x0000_s374947" name="Equation" r:id="rId4" imgW="825480" imgH="253800" progId="Equation.DSMT4">
                    <p:embed/>
                  </p:oleObj>
                </mc:Choice>
                <mc:Fallback>
                  <p:oleObj name="Equation" r:id="rId4" imgW="82548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050" y="2581275"/>
                          <a:ext cx="13271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78" name="Object 2"/>
            <p:cNvGraphicFramePr>
              <a:graphicFrameLocks noChangeAspect="1"/>
            </p:cNvGraphicFramePr>
            <p:nvPr/>
          </p:nvGraphicFramePr>
          <p:xfrm>
            <a:off x="4476750" y="3714750"/>
            <a:ext cx="3276600" cy="642938"/>
          </p:xfrm>
          <a:graphic>
            <a:graphicData uri="http://schemas.openxmlformats.org/presentationml/2006/ole">
              <mc:AlternateContent xmlns:mc="http://schemas.openxmlformats.org/markup-compatibility/2006">
                <mc:Choice xmlns:v="urn:schemas-microsoft-com:vml" Requires="v">
                  <p:oleObj spid="_x0000_s374948" name="Equation" r:id="rId6" imgW="2781000" imgH="545760" progId="Equation.DSMT4">
                    <p:embed/>
                  </p:oleObj>
                </mc:Choice>
                <mc:Fallback>
                  <p:oleObj name="Equation" r:id="rId6" imgW="2781000" imgH="5457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6750" y="3714750"/>
                          <a:ext cx="3276600"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0" name="矩形 139"/>
            <p:cNvSpPr/>
            <p:nvPr/>
          </p:nvSpPr>
          <p:spPr>
            <a:xfrm>
              <a:off x="4500562" y="2500306"/>
              <a:ext cx="3214710"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67" name="Line 28"/>
            <p:cNvSpPr>
              <a:spLocks noChangeAspect="1" noChangeShapeType="1"/>
            </p:cNvSpPr>
            <p:nvPr/>
          </p:nvSpPr>
          <p:spPr bwMode="auto">
            <a:xfrm flipH="1">
              <a:off x="6072198" y="3071810"/>
              <a:ext cx="0" cy="571504"/>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73" name="矩形 72"/>
            <p:cNvSpPr/>
            <p:nvPr/>
          </p:nvSpPr>
          <p:spPr>
            <a:xfrm>
              <a:off x="4500562" y="3714752"/>
              <a:ext cx="3214710" cy="64294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75" name="Line 28"/>
            <p:cNvSpPr>
              <a:spLocks noChangeShapeType="1"/>
            </p:cNvSpPr>
            <p:nvPr/>
          </p:nvSpPr>
          <p:spPr bwMode="auto">
            <a:xfrm flipV="1">
              <a:off x="3714744" y="3071810"/>
              <a:ext cx="785818" cy="1214444"/>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pic>
          <p:nvPicPr>
            <p:cNvPr id="78" name="图片 77" descr="ukbench00160.jpg"/>
            <p:cNvPicPr>
              <a:picLocks noChangeAspect="1"/>
            </p:cNvPicPr>
            <p:nvPr/>
          </p:nvPicPr>
          <p:blipFill>
            <a:blip r:embed="rId8" cstate="print"/>
            <a:stretch>
              <a:fillRect/>
            </a:stretch>
          </p:blipFill>
          <p:spPr>
            <a:xfrm>
              <a:off x="1428728" y="2214554"/>
              <a:ext cx="195977" cy="146983"/>
            </a:xfrm>
            <a:prstGeom prst="rect">
              <a:avLst/>
            </a:prstGeom>
          </p:spPr>
        </p:pic>
        <p:pic>
          <p:nvPicPr>
            <p:cNvPr id="79" name="图片 78" descr="ukbench00161.jpg"/>
            <p:cNvPicPr>
              <a:picLocks noChangeAspect="1"/>
            </p:cNvPicPr>
            <p:nvPr/>
          </p:nvPicPr>
          <p:blipFill>
            <a:blip r:embed="rId9" cstate="print"/>
            <a:stretch>
              <a:fillRect/>
            </a:stretch>
          </p:blipFill>
          <p:spPr>
            <a:xfrm>
              <a:off x="1785918" y="2357430"/>
              <a:ext cx="195977" cy="146983"/>
            </a:xfrm>
            <a:prstGeom prst="rect">
              <a:avLst/>
            </a:prstGeom>
          </p:spPr>
        </p:pic>
        <p:pic>
          <p:nvPicPr>
            <p:cNvPr id="80" name="图片 79" descr="ukbench00162.jpg"/>
            <p:cNvPicPr>
              <a:picLocks noChangeAspect="1"/>
            </p:cNvPicPr>
            <p:nvPr/>
          </p:nvPicPr>
          <p:blipFill>
            <a:blip r:embed="rId10" cstate="print"/>
            <a:stretch>
              <a:fillRect/>
            </a:stretch>
          </p:blipFill>
          <p:spPr>
            <a:xfrm>
              <a:off x="2071670" y="2071678"/>
              <a:ext cx="195977" cy="146983"/>
            </a:xfrm>
            <a:prstGeom prst="rect">
              <a:avLst/>
            </a:prstGeom>
          </p:spPr>
        </p:pic>
        <p:pic>
          <p:nvPicPr>
            <p:cNvPr id="81" name="图片 80" descr="ukbench00163.jpg"/>
            <p:cNvPicPr>
              <a:picLocks noChangeAspect="1"/>
            </p:cNvPicPr>
            <p:nvPr/>
          </p:nvPicPr>
          <p:blipFill>
            <a:blip r:embed="rId11" cstate="print"/>
            <a:stretch>
              <a:fillRect/>
            </a:stretch>
          </p:blipFill>
          <p:spPr>
            <a:xfrm>
              <a:off x="2143108" y="2357430"/>
              <a:ext cx="195977" cy="146983"/>
            </a:xfrm>
            <a:prstGeom prst="rect">
              <a:avLst/>
            </a:prstGeom>
          </p:spPr>
        </p:pic>
        <p:pic>
          <p:nvPicPr>
            <p:cNvPr id="88" name="图片 87" descr="ukbench00172.jpg"/>
            <p:cNvPicPr>
              <a:picLocks noChangeAspect="1"/>
            </p:cNvPicPr>
            <p:nvPr/>
          </p:nvPicPr>
          <p:blipFill>
            <a:blip r:embed="rId12" cstate="print"/>
            <a:stretch>
              <a:fillRect/>
            </a:stretch>
          </p:blipFill>
          <p:spPr>
            <a:xfrm>
              <a:off x="1571604" y="2571744"/>
              <a:ext cx="195977" cy="146983"/>
            </a:xfrm>
            <a:prstGeom prst="rect">
              <a:avLst/>
            </a:prstGeom>
          </p:spPr>
        </p:pic>
        <p:pic>
          <p:nvPicPr>
            <p:cNvPr id="97" name="图片 96" descr="ukbench00173.jpg"/>
            <p:cNvPicPr>
              <a:picLocks noChangeAspect="1"/>
            </p:cNvPicPr>
            <p:nvPr/>
          </p:nvPicPr>
          <p:blipFill>
            <a:blip r:embed="rId13" cstate="print"/>
            <a:stretch>
              <a:fillRect/>
            </a:stretch>
          </p:blipFill>
          <p:spPr>
            <a:xfrm>
              <a:off x="857224" y="3357562"/>
              <a:ext cx="195977" cy="146983"/>
            </a:xfrm>
            <a:prstGeom prst="rect">
              <a:avLst/>
            </a:prstGeom>
          </p:spPr>
        </p:pic>
        <p:pic>
          <p:nvPicPr>
            <p:cNvPr id="102" name="图片 101" descr="ukbench00174.jpg"/>
            <p:cNvPicPr>
              <a:picLocks noChangeAspect="1"/>
            </p:cNvPicPr>
            <p:nvPr/>
          </p:nvPicPr>
          <p:blipFill>
            <a:blip r:embed="rId14" cstate="print"/>
            <a:stretch>
              <a:fillRect/>
            </a:stretch>
          </p:blipFill>
          <p:spPr>
            <a:xfrm>
              <a:off x="2500298" y="2214554"/>
              <a:ext cx="195977" cy="146983"/>
            </a:xfrm>
            <a:prstGeom prst="rect">
              <a:avLst/>
            </a:prstGeom>
          </p:spPr>
        </p:pic>
        <p:pic>
          <p:nvPicPr>
            <p:cNvPr id="103" name="图片 102" descr="ukbench00175.jpg"/>
            <p:cNvPicPr>
              <a:picLocks noChangeAspect="1"/>
            </p:cNvPicPr>
            <p:nvPr/>
          </p:nvPicPr>
          <p:blipFill>
            <a:blip r:embed="rId15" cstate="print"/>
            <a:stretch>
              <a:fillRect/>
            </a:stretch>
          </p:blipFill>
          <p:spPr>
            <a:xfrm>
              <a:off x="2500298" y="2571744"/>
              <a:ext cx="195977" cy="146983"/>
            </a:xfrm>
            <a:prstGeom prst="rect">
              <a:avLst/>
            </a:prstGeom>
          </p:spPr>
        </p:pic>
        <p:pic>
          <p:nvPicPr>
            <p:cNvPr id="104" name="图片 103" descr="ukbench00612.jpg"/>
            <p:cNvPicPr>
              <a:picLocks noChangeAspect="1"/>
            </p:cNvPicPr>
            <p:nvPr/>
          </p:nvPicPr>
          <p:blipFill>
            <a:blip r:embed="rId16" cstate="print"/>
            <a:stretch>
              <a:fillRect/>
            </a:stretch>
          </p:blipFill>
          <p:spPr>
            <a:xfrm>
              <a:off x="1142976" y="2643182"/>
              <a:ext cx="195977" cy="146983"/>
            </a:xfrm>
            <a:prstGeom prst="rect">
              <a:avLst/>
            </a:prstGeom>
          </p:spPr>
        </p:pic>
        <p:pic>
          <p:nvPicPr>
            <p:cNvPr id="105" name="图片 104" descr="ukbench00613.jpg"/>
            <p:cNvPicPr>
              <a:picLocks noChangeAspect="1"/>
            </p:cNvPicPr>
            <p:nvPr/>
          </p:nvPicPr>
          <p:blipFill>
            <a:blip r:embed="rId17" cstate="print"/>
            <a:stretch>
              <a:fillRect/>
            </a:stretch>
          </p:blipFill>
          <p:spPr>
            <a:xfrm>
              <a:off x="1357290" y="2500306"/>
              <a:ext cx="195977" cy="146983"/>
            </a:xfrm>
            <a:prstGeom prst="rect">
              <a:avLst/>
            </a:prstGeom>
          </p:spPr>
        </p:pic>
        <p:pic>
          <p:nvPicPr>
            <p:cNvPr id="106" name="图片 105" descr="ukbench00614.jpg"/>
            <p:cNvPicPr>
              <a:picLocks noChangeAspect="1"/>
            </p:cNvPicPr>
            <p:nvPr/>
          </p:nvPicPr>
          <p:blipFill>
            <a:blip r:embed="rId18" cstate="print"/>
            <a:stretch>
              <a:fillRect/>
            </a:stretch>
          </p:blipFill>
          <p:spPr>
            <a:xfrm>
              <a:off x="1928794" y="3000372"/>
              <a:ext cx="195977" cy="146983"/>
            </a:xfrm>
            <a:prstGeom prst="rect">
              <a:avLst/>
            </a:prstGeom>
          </p:spPr>
        </p:pic>
        <p:pic>
          <p:nvPicPr>
            <p:cNvPr id="107" name="图片 106" descr="ukbench00615.jpg"/>
            <p:cNvPicPr>
              <a:picLocks noChangeAspect="1"/>
            </p:cNvPicPr>
            <p:nvPr/>
          </p:nvPicPr>
          <p:blipFill>
            <a:blip r:embed="rId19" cstate="print"/>
            <a:stretch>
              <a:fillRect/>
            </a:stretch>
          </p:blipFill>
          <p:spPr>
            <a:xfrm>
              <a:off x="2428860" y="3071810"/>
              <a:ext cx="195977" cy="146983"/>
            </a:xfrm>
            <a:prstGeom prst="rect">
              <a:avLst/>
            </a:prstGeom>
          </p:spPr>
        </p:pic>
        <p:pic>
          <p:nvPicPr>
            <p:cNvPr id="109" name="图片 108" descr="ukbench00616.jpg"/>
            <p:cNvPicPr>
              <a:picLocks noChangeAspect="1"/>
            </p:cNvPicPr>
            <p:nvPr/>
          </p:nvPicPr>
          <p:blipFill>
            <a:blip r:embed="rId20" cstate="print"/>
            <a:stretch>
              <a:fillRect/>
            </a:stretch>
          </p:blipFill>
          <p:spPr>
            <a:xfrm>
              <a:off x="2928926" y="2428868"/>
              <a:ext cx="195977" cy="146983"/>
            </a:xfrm>
            <a:prstGeom prst="rect">
              <a:avLst/>
            </a:prstGeom>
          </p:spPr>
        </p:pic>
        <p:pic>
          <p:nvPicPr>
            <p:cNvPr id="113" name="图片 112" descr="ukbench00617.jpg"/>
            <p:cNvPicPr>
              <a:picLocks noChangeAspect="1"/>
            </p:cNvPicPr>
            <p:nvPr/>
          </p:nvPicPr>
          <p:blipFill>
            <a:blip r:embed="rId21" cstate="print"/>
            <a:stretch>
              <a:fillRect/>
            </a:stretch>
          </p:blipFill>
          <p:spPr>
            <a:xfrm>
              <a:off x="2214546" y="2714620"/>
              <a:ext cx="195977" cy="146983"/>
            </a:xfrm>
            <a:prstGeom prst="rect">
              <a:avLst/>
            </a:prstGeom>
          </p:spPr>
        </p:pic>
        <p:pic>
          <p:nvPicPr>
            <p:cNvPr id="114" name="图片 113" descr="ukbench00618.jpg"/>
            <p:cNvPicPr>
              <a:picLocks noChangeAspect="1"/>
            </p:cNvPicPr>
            <p:nvPr/>
          </p:nvPicPr>
          <p:blipFill>
            <a:blip r:embed="rId22" cstate="print"/>
            <a:stretch>
              <a:fillRect/>
            </a:stretch>
          </p:blipFill>
          <p:spPr>
            <a:xfrm>
              <a:off x="2928926" y="2857496"/>
              <a:ext cx="195977" cy="146983"/>
            </a:xfrm>
            <a:prstGeom prst="rect">
              <a:avLst/>
            </a:prstGeom>
          </p:spPr>
        </p:pic>
        <p:pic>
          <p:nvPicPr>
            <p:cNvPr id="116" name="图片 115" descr="ukbench00619.jpg"/>
            <p:cNvPicPr>
              <a:picLocks noChangeAspect="1"/>
            </p:cNvPicPr>
            <p:nvPr/>
          </p:nvPicPr>
          <p:blipFill>
            <a:blip r:embed="rId23" cstate="print"/>
            <a:stretch>
              <a:fillRect/>
            </a:stretch>
          </p:blipFill>
          <p:spPr>
            <a:xfrm>
              <a:off x="1571604" y="3357562"/>
              <a:ext cx="195977" cy="146983"/>
            </a:xfrm>
            <a:prstGeom prst="rect">
              <a:avLst/>
            </a:prstGeom>
          </p:spPr>
        </p:pic>
        <p:pic>
          <p:nvPicPr>
            <p:cNvPr id="117" name="图片 116" descr="ukbench00636.jpg"/>
            <p:cNvPicPr>
              <a:picLocks noChangeAspect="1"/>
            </p:cNvPicPr>
            <p:nvPr/>
          </p:nvPicPr>
          <p:blipFill>
            <a:blip r:embed="rId24" cstate="print"/>
            <a:stretch>
              <a:fillRect/>
            </a:stretch>
          </p:blipFill>
          <p:spPr>
            <a:xfrm>
              <a:off x="2285984" y="3357562"/>
              <a:ext cx="195977" cy="146983"/>
            </a:xfrm>
            <a:prstGeom prst="rect">
              <a:avLst/>
            </a:prstGeom>
          </p:spPr>
        </p:pic>
        <p:pic>
          <p:nvPicPr>
            <p:cNvPr id="118" name="图片 117" descr="ukbench00637.jpg"/>
            <p:cNvPicPr>
              <a:picLocks noChangeAspect="1"/>
            </p:cNvPicPr>
            <p:nvPr/>
          </p:nvPicPr>
          <p:blipFill>
            <a:blip r:embed="rId25" cstate="print"/>
            <a:stretch>
              <a:fillRect/>
            </a:stretch>
          </p:blipFill>
          <p:spPr>
            <a:xfrm>
              <a:off x="2643174" y="3429000"/>
              <a:ext cx="195977" cy="146983"/>
            </a:xfrm>
            <a:prstGeom prst="rect">
              <a:avLst/>
            </a:prstGeom>
          </p:spPr>
        </p:pic>
        <p:pic>
          <p:nvPicPr>
            <p:cNvPr id="121" name="图片 120" descr="ukbench00638.jpg"/>
            <p:cNvPicPr>
              <a:picLocks noChangeAspect="1"/>
            </p:cNvPicPr>
            <p:nvPr/>
          </p:nvPicPr>
          <p:blipFill>
            <a:blip r:embed="rId26" cstate="print"/>
            <a:stretch>
              <a:fillRect/>
            </a:stretch>
          </p:blipFill>
          <p:spPr>
            <a:xfrm>
              <a:off x="1643042" y="2857496"/>
              <a:ext cx="195977" cy="146983"/>
            </a:xfrm>
            <a:prstGeom prst="rect">
              <a:avLst/>
            </a:prstGeom>
          </p:spPr>
        </p:pic>
        <p:pic>
          <p:nvPicPr>
            <p:cNvPr id="122" name="图片 121" descr="ukbench00639.jpg"/>
            <p:cNvPicPr>
              <a:picLocks noChangeAspect="1"/>
            </p:cNvPicPr>
            <p:nvPr/>
          </p:nvPicPr>
          <p:blipFill>
            <a:blip r:embed="rId27" cstate="print"/>
            <a:stretch>
              <a:fillRect/>
            </a:stretch>
          </p:blipFill>
          <p:spPr>
            <a:xfrm>
              <a:off x="1071538" y="2357430"/>
              <a:ext cx="195977" cy="146983"/>
            </a:xfrm>
            <a:prstGeom prst="rect">
              <a:avLst/>
            </a:prstGeom>
          </p:spPr>
        </p:pic>
        <p:pic>
          <p:nvPicPr>
            <p:cNvPr id="123" name="图片 122" descr="ukbench00640.jpg"/>
            <p:cNvPicPr>
              <a:picLocks noChangeAspect="1"/>
            </p:cNvPicPr>
            <p:nvPr/>
          </p:nvPicPr>
          <p:blipFill>
            <a:blip r:embed="rId28" cstate="print"/>
            <a:stretch>
              <a:fillRect/>
            </a:stretch>
          </p:blipFill>
          <p:spPr>
            <a:xfrm>
              <a:off x="857224" y="2786058"/>
              <a:ext cx="195977" cy="146983"/>
            </a:xfrm>
            <a:prstGeom prst="rect">
              <a:avLst/>
            </a:prstGeom>
          </p:spPr>
        </p:pic>
        <p:pic>
          <p:nvPicPr>
            <p:cNvPr id="124" name="图片 123" descr="ukbench00641.jpg"/>
            <p:cNvPicPr>
              <a:picLocks noChangeAspect="1"/>
            </p:cNvPicPr>
            <p:nvPr/>
          </p:nvPicPr>
          <p:blipFill>
            <a:blip r:embed="rId29" cstate="print"/>
            <a:stretch>
              <a:fillRect/>
            </a:stretch>
          </p:blipFill>
          <p:spPr>
            <a:xfrm>
              <a:off x="1071538" y="3143248"/>
              <a:ext cx="195977" cy="146983"/>
            </a:xfrm>
            <a:prstGeom prst="rect">
              <a:avLst/>
            </a:prstGeom>
          </p:spPr>
        </p:pic>
        <p:pic>
          <p:nvPicPr>
            <p:cNvPr id="128" name="图片 127" descr="ukbench00642.jpg"/>
            <p:cNvPicPr>
              <a:picLocks noChangeAspect="1"/>
            </p:cNvPicPr>
            <p:nvPr/>
          </p:nvPicPr>
          <p:blipFill>
            <a:blip r:embed="rId30" cstate="print"/>
            <a:stretch>
              <a:fillRect/>
            </a:stretch>
          </p:blipFill>
          <p:spPr>
            <a:xfrm>
              <a:off x="1285852" y="3571876"/>
              <a:ext cx="195977" cy="146983"/>
            </a:xfrm>
            <a:prstGeom prst="rect">
              <a:avLst/>
            </a:prstGeom>
          </p:spPr>
        </p:pic>
        <p:pic>
          <p:nvPicPr>
            <p:cNvPr id="129" name="图片 128" descr="ukbench00643.jpg"/>
            <p:cNvPicPr>
              <a:picLocks noChangeAspect="1"/>
            </p:cNvPicPr>
            <p:nvPr/>
          </p:nvPicPr>
          <p:blipFill>
            <a:blip r:embed="rId31" cstate="print"/>
            <a:stretch>
              <a:fillRect/>
            </a:stretch>
          </p:blipFill>
          <p:spPr>
            <a:xfrm>
              <a:off x="1857356" y="3643314"/>
              <a:ext cx="195977" cy="146983"/>
            </a:xfrm>
            <a:prstGeom prst="rect">
              <a:avLst/>
            </a:prstGeom>
          </p:spPr>
        </p:pic>
        <p:pic>
          <p:nvPicPr>
            <p:cNvPr id="130" name="图片 129" descr="ukbench00000.jpg"/>
            <p:cNvPicPr>
              <a:picLocks noChangeAspect="1"/>
            </p:cNvPicPr>
            <p:nvPr/>
          </p:nvPicPr>
          <p:blipFill>
            <a:blip r:embed="rId32" cstate="print"/>
            <a:stretch>
              <a:fillRect/>
            </a:stretch>
          </p:blipFill>
          <p:spPr>
            <a:xfrm>
              <a:off x="1928794" y="2643182"/>
              <a:ext cx="195977" cy="146983"/>
            </a:xfrm>
            <a:prstGeom prst="rect">
              <a:avLst/>
            </a:prstGeom>
          </p:spPr>
        </p:pic>
        <p:pic>
          <p:nvPicPr>
            <p:cNvPr id="133" name="图片 132" descr="ukbench00001.jpg"/>
            <p:cNvPicPr>
              <a:picLocks noChangeAspect="1"/>
            </p:cNvPicPr>
            <p:nvPr/>
          </p:nvPicPr>
          <p:blipFill>
            <a:blip r:embed="rId33" cstate="print"/>
            <a:stretch>
              <a:fillRect/>
            </a:stretch>
          </p:blipFill>
          <p:spPr>
            <a:xfrm>
              <a:off x="1785918" y="2071678"/>
              <a:ext cx="195977" cy="146983"/>
            </a:xfrm>
            <a:prstGeom prst="rect">
              <a:avLst/>
            </a:prstGeom>
          </p:spPr>
        </p:pic>
        <p:pic>
          <p:nvPicPr>
            <p:cNvPr id="136" name="图片 135" descr="ukbench00002.jpg"/>
            <p:cNvPicPr>
              <a:picLocks noChangeAspect="1"/>
            </p:cNvPicPr>
            <p:nvPr/>
          </p:nvPicPr>
          <p:blipFill>
            <a:blip r:embed="rId34" cstate="print"/>
            <a:stretch>
              <a:fillRect/>
            </a:stretch>
          </p:blipFill>
          <p:spPr>
            <a:xfrm>
              <a:off x="2643174" y="2786058"/>
              <a:ext cx="195977" cy="146983"/>
            </a:xfrm>
            <a:prstGeom prst="rect">
              <a:avLst/>
            </a:prstGeom>
          </p:spPr>
        </p:pic>
        <p:pic>
          <p:nvPicPr>
            <p:cNvPr id="139" name="图片 138" descr="ukbench00003.jpg"/>
            <p:cNvPicPr>
              <a:picLocks noChangeAspect="1"/>
            </p:cNvPicPr>
            <p:nvPr/>
          </p:nvPicPr>
          <p:blipFill>
            <a:blip r:embed="rId35" cstate="print"/>
            <a:stretch>
              <a:fillRect/>
            </a:stretch>
          </p:blipFill>
          <p:spPr>
            <a:xfrm>
              <a:off x="1928794" y="3286124"/>
              <a:ext cx="195977" cy="146983"/>
            </a:xfrm>
            <a:prstGeom prst="rect">
              <a:avLst/>
            </a:prstGeom>
          </p:spPr>
        </p:pic>
        <p:pic>
          <p:nvPicPr>
            <p:cNvPr id="141" name="图片 140" descr="ukbench00613.jpg"/>
            <p:cNvPicPr>
              <a:picLocks noChangeAspect="1"/>
            </p:cNvPicPr>
            <p:nvPr/>
          </p:nvPicPr>
          <p:blipFill>
            <a:blip r:embed="rId36" cstate="print"/>
            <a:stretch>
              <a:fillRect/>
            </a:stretch>
          </p:blipFill>
          <p:spPr>
            <a:xfrm>
              <a:off x="500034" y="4500569"/>
              <a:ext cx="1143008" cy="857257"/>
            </a:xfrm>
            <a:prstGeom prst="rect">
              <a:avLst/>
            </a:prstGeom>
          </p:spPr>
        </p:pic>
        <p:pic>
          <p:nvPicPr>
            <p:cNvPr id="147" name="图片 146" descr="ukbench00615.jpg"/>
            <p:cNvPicPr>
              <a:picLocks noChangeAspect="1"/>
            </p:cNvPicPr>
            <p:nvPr/>
          </p:nvPicPr>
          <p:blipFill>
            <a:blip r:embed="rId37" cstate="print"/>
            <a:stretch>
              <a:fillRect/>
            </a:stretch>
          </p:blipFill>
          <p:spPr>
            <a:xfrm>
              <a:off x="2428861" y="4500568"/>
              <a:ext cx="1143008" cy="857258"/>
            </a:xfrm>
            <a:prstGeom prst="rect">
              <a:avLst/>
            </a:prstGeom>
          </p:spPr>
        </p:pic>
        <p:sp>
          <p:nvSpPr>
            <p:cNvPr id="153" name="Line 30"/>
            <p:cNvSpPr>
              <a:spLocks noChangeShapeType="1"/>
            </p:cNvSpPr>
            <p:nvPr/>
          </p:nvSpPr>
          <p:spPr bwMode="auto">
            <a:xfrm flipH="1">
              <a:off x="500034" y="3428999"/>
              <a:ext cx="1000132" cy="500067"/>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4" name="Line 30"/>
            <p:cNvSpPr>
              <a:spLocks noChangeAspect="1" noChangeShapeType="1"/>
            </p:cNvSpPr>
            <p:nvPr/>
          </p:nvSpPr>
          <p:spPr bwMode="auto">
            <a:xfrm rot="16200000" flipH="1">
              <a:off x="2357422" y="2571744"/>
              <a:ext cx="0" cy="1714512"/>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5" name="Line 30"/>
            <p:cNvSpPr>
              <a:spLocks noChangeAspect="1" noChangeShapeType="1"/>
            </p:cNvSpPr>
            <p:nvPr/>
          </p:nvSpPr>
          <p:spPr bwMode="auto">
            <a:xfrm rot="10800000" flipH="1">
              <a:off x="1500166" y="1785926"/>
              <a:ext cx="0" cy="1643074"/>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7" name="形状 14"/>
            <p:cNvSpPr>
              <a:spLocks/>
            </p:cNvSpPr>
            <p:nvPr/>
          </p:nvSpPr>
          <p:spPr bwMode="auto">
            <a:xfrm rot="5907282">
              <a:off x="2176306" y="3563960"/>
              <a:ext cx="1159234" cy="633449"/>
            </a:xfrm>
            <a:custGeom>
              <a:avLst/>
              <a:gdLst>
                <a:gd name="T0" fmla="*/ 0 w 11790"/>
                <a:gd name="T1" fmla="*/ 3960813 h 6237"/>
                <a:gd name="T2" fmla="*/ 3872230 w 11790"/>
                <a:gd name="T3" fmla="*/ 907488 h 6237"/>
                <a:gd name="T4" fmla="*/ 6440170 w 11790"/>
                <a:gd name="T5" fmla="*/ 0 h 6237"/>
                <a:gd name="T6" fmla="*/ 7486650 w 11790"/>
                <a:gd name="T7" fmla="*/ 797624 h 6237"/>
                <a:gd name="T8" fmla="*/ 6664960 w 11790"/>
                <a:gd name="T9" fmla="*/ 1992155 h 6237"/>
                <a:gd name="T10" fmla="*/ 6609080 w 11790"/>
                <a:gd name="T11" fmla="*/ 1496815 h 6237"/>
                <a:gd name="T12" fmla="*/ 935990 w 11790"/>
                <a:gd name="T13" fmla="*/ 2893927 h 6237"/>
                <a:gd name="T14" fmla="*/ 935990 w 11790"/>
                <a:gd name="T15" fmla="*/ 2893927 h 6237"/>
                <a:gd name="T16" fmla="*/ 0 60000 65536"/>
                <a:gd name="T17" fmla="*/ 0 60000 65536"/>
                <a:gd name="T18" fmla="*/ 0 60000 65536"/>
                <a:gd name="T19" fmla="*/ 0 60000 65536"/>
                <a:gd name="T20" fmla="*/ 0 60000 65536"/>
                <a:gd name="T21" fmla="*/ 0 60000 65536"/>
                <a:gd name="T22" fmla="*/ 0 60000 65536"/>
                <a:gd name="T23" fmla="*/ 0 60000 65536"/>
                <a:gd name="T24" fmla="*/ 0 w 11790"/>
                <a:gd name="T25" fmla="*/ 0 h 6237"/>
                <a:gd name="T26" fmla="*/ 11790 w 11790"/>
                <a:gd name="T27" fmla="*/ 6237 h 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90" h="6237">
                  <a:moveTo>
                    <a:pt x="0" y="6237"/>
                  </a:moveTo>
                  <a:cubicBezTo>
                    <a:pt x="1310" y="3465"/>
                    <a:pt x="3343" y="1862"/>
                    <a:pt x="6098" y="1429"/>
                  </a:cubicBezTo>
                  <a:cubicBezTo>
                    <a:pt x="8853" y="996"/>
                    <a:pt x="10201" y="519"/>
                    <a:pt x="10142" y="0"/>
                  </a:cubicBezTo>
                  <a:lnTo>
                    <a:pt x="11790" y="1256"/>
                  </a:lnTo>
                  <a:lnTo>
                    <a:pt x="10496" y="3137"/>
                  </a:lnTo>
                  <a:lnTo>
                    <a:pt x="10408" y="2357"/>
                  </a:lnTo>
                  <a:cubicBezTo>
                    <a:pt x="5434" y="2704"/>
                    <a:pt x="2456" y="3437"/>
                    <a:pt x="1474" y="4557"/>
                  </a:cubicBezTo>
                  <a:cubicBezTo>
                    <a:pt x="491" y="5677"/>
                    <a:pt x="0" y="6237"/>
                    <a:pt x="0" y="6237"/>
                  </a:cubicBezTo>
                  <a:close/>
                </a:path>
              </a:pathLst>
            </a:custGeom>
            <a:solidFill>
              <a:srgbClr val="8B8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Palatino Linotype" pitchFamily="18" charset="0"/>
              </a:endParaRPr>
            </a:p>
          </p:txBody>
        </p:sp>
        <p:sp>
          <p:nvSpPr>
            <p:cNvPr id="158" name="形状 14"/>
            <p:cNvSpPr>
              <a:spLocks/>
            </p:cNvSpPr>
            <p:nvPr/>
          </p:nvSpPr>
          <p:spPr bwMode="auto">
            <a:xfrm rot="4538307" flipV="1">
              <a:off x="295626" y="3316895"/>
              <a:ext cx="1694700" cy="581399"/>
            </a:xfrm>
            <a:custGeom>
              <a:avLst/>
              <a:gdLst>
                <a:gd name="T0" fmla="*/ 0 w 11790"/>
                <a:gd name="T1" fmla="*/ 3960813 h 6237"/>
                <a:gd name="T2" fmla="*/ 3872230 w 11790"/>
                <a:gd name="T3" fmla="*/ 907488 h 6237"/>
                <a:gd name="T4" fmla="*/ 6440170 w 11790"/>
                <a:gd name="T5" fmla="*/ 0 h 6237"/>
                <a:gd name="T6" fmla="*/ 7486650 w 11790"/>
                <a:gd name="T7" fmla="*/ 797624 h 6237"/>
                <a:gd name="T8" fmla="*/ 6664960 w 11790"/>
                <a:gd name="T9" fmla="*/ 1992155 h 6237"/>
                <a:gd name="T10" fmla="*/ 6609080 w 11790"/>
                <a:gd name="T11" fmla="*/ 1496815 h 6237"/>
                <a:gd name="T12" fmla="*/ 935990 w 11790"/>
                <a:gd name="T13" fmla="*/ 2893927 h 6237"/>
                <a:gd name="T14" fmla="*/ 935990 w 11790"/>
                <a:gd name="T15" fmla="*/ 2893927 h 6237"/>
                <a:gd name="T16" fmla="*/ 0 60000 65536"/>
                <a:gd name="T17" fmla="*/ 0 60000 65536"/>
                <a:gd name="T18" fmla="*/ 0 60000 65536"/>
                <a:gd name="T19" fmla="*/ 0 60000 65536"/>
                <a:gd name="T20" fmla="*/ 0 60000 65536"/>
                <a:gd name="T21" fmla="*/ 0 60000 65536"/>
                <a:gd name="T22" fmla="*/ 0 60000 65536"/>
                <a:gd name="T23" fmla="*/ 0 60000 65536"/>
                <a:gd name="T24" fmla="*/ 0 w 11790"/>
                <a:gd name="T25" fmla="*/ 0 h 6237"/>
                <a:gd name="T26" fmla="*/ 11790 w 11790"/>
                <a:gd name="T27" fmla="*/ 6237 h 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90" h="6237">
                  <a:moveTo>
                    <a:pt x="0" y="6237"/>
                  </a:moveTo>
                  <a:cubicBezTo>
                    <a:pt x="1310" y="3465"/>
                    <a:pt x="3343" y="1862"/>
                    <a:pt x="6098" y="1429"/>
                  </a:cubicBezTo>
                  <a:cubicBezTo>
                    <a:pt x="8853" y="996"/>
                    <a:pt x="10201" y="519"/>
                    <a:pt x="10142" y="0"/>
                  </a:cubicBezTo>
                  <a:lnTo>
                    <a:pt x="11790" y="1256"/>
                  </a:lnTo>
                  <a:lnTo>
                    <a:pt x="10496" y="3137"/>
                  </a:lnTo>
                  <a:lnTo>
                    <a:pt x="10408" y="2357"/>
                  </a:lnTo>
                  <a:cubicBezTo>
                    <a:pt x="5434" y="2704"/>
                    <a:pt x="2456" y="3437"/>
                    <a:pt x="1474" y="4557"/>
                  </a:cubicBezTo>
                  <a:cubicBezTo>
                    <a:pt x="491" y="5677"/>
                    <a:pt x="0" y="6237"/>
                    <a:pt x="0" y="6237"/>
                  </a:cubicBezTo>
                  <a:close/>
                </a:path>
              </a:pathLst>
            </a:custGeom>
            <a:solidFill>
              <a:srgbClr val="8B8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Palatino Linotype" pitchFamily="18" charset="0"/>
              </a:endParaRPr>
            </a:p>
          </p:txBody>
        </p:sp>
        <p:pic>
          <p:nvPicPr>
            <p:cNvPr id="159" name="图片 158" descr="ukbench00040.jpg"/>
            <p:cNvPicPr>
              <a:picLocks/>
            </p:cNvPicPr>
            <p:nvPr/>
          </p:nvPicPr>
          <p:blipFill>
            <a:blip r:embed="rId38" cstate="print"/>
            <a:stretch>
              <a:fillRect/>
            </a:stretch>
          </p:blipFill>
          <p:spPr>
            <a:xfrm>
              <a:off x="1571604" y="3071810"/>
              <a:ext cx="194400" cy="147600"/>
            </a:xfrm>
            <a:prstGeom prst="rect">
              <a:avLst/>
            </a:prstGeom>
          </p:spPr>
        </p:pic>
        <p:pic>
          <p:nvPicPr>
            <p:cNvPr id="160" name="图片 159" descr="ukbench00042.jpg"/>
            <p:cNvPicPr>
              <a:picLocks/>
            </p:cNvPicPr>
            <p:nvPr/>
          </p:nvPicPr>
          <p:blipFill>
            <a:blip r:embed="rId39" cstate="print"/>
            <a:stretch>
              <a:fillRect/>
            </a:stretch>
          </p:blipFill>
          <p:spPr>
            <a:xfrm>
              <a:off x="1285852" y="2857496"/>
              <a:ext cx="194400" cy="147600"/>
            </a:xfrm>
            <a:prstGeom prst="rect">
              <a:avLst/>
            </a:prstGeom>
          </p:spPr>
        </p:pic>
        <p:sp>
          <p:nvSpPr>
            <p:cNvPr id="161" name="圆角矩形 25"/>
            <p:cNvSpPr>
              <a:spLocks noChangeArrowheads="1"/>
            </p:cNvSpPr>
            <p:nvPr/>
          </p:nvSpPr>
          <p:spPr bwMode="auto">
            <a:xfrm>
              <a:off x="500034" y="5500702"/>
              <a:ext cx="3071834" cy="857256"/>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a:effectLst>
              <a:outerShdw dist="20000" dir="5400000" algn="ctr" rotWithShape="0">
                <a:srgbClr val="000000">
                  <a:alpha val="34000"/>
                </a:srgbClr>
              </a:outerShdw>
            </a:effectLst>
          </p:spPr>
          <p:txBody>
            <a:bodyPr anchor="ctr"/>
            <a:lstStyle/>
            <a:p>
              <a:pPr algn="ctr"/>
              <a:r>
                <a:rPr lang="en-US" altLang="zh-CN" dirty="0" smtClean="0">
                  <a:solidFill>
                    <a:srgbClr val="C00000"/>
                  </a:solidFill>
                  <a:latin typeface="Palatino Linotype" pitchFamily="18" charset="0"/>
                </a:rPr>
                <a:t>Encode them into the same bucket.</a:t>
              </a:r>
              <a:endParaRPr lang="zh-CN" altLang="en-US" dirty="0">
                <a:solidFill>
                  <a:srgbClr val="C00000"/>
                </a:solidFill>
                <a:latin typeface="Palatino Linotype" pitchFamily="18" charset="0"/>
              </a:endParaRPr>
            </a:p>
          </p:txBody>
        </p:sp>
        <p:sp>
          <p:nvSpPr>
            <p:cNvPr id="162" name="Rectangle 56"/>
            <p:cNvSpPr>
              <a:spLocks noChangeAspect="1" noChangeArrowheads="1"/>
            </p:cNvSpPr>
            <p:nvPr/>
          </p:nvSpPr>
          <p:spPr bwMode="auto">
            <a:xfrm>
              <a:off x="357158" y="4357694"/>
              <a:ext cx="3357586" cy="2071702"/>
            </a:xfrm>
            <a:prstGeom prst="rect">
              <a:avLst/>
            </a:prstGeom>
            <a:noFill/>
            <a:ln w="38100" algn="ctr">
              <a:solidFill>
                <a:srgbClr val="FF0000"/>
              </a:solidFill>
              <a:prstDash val="sysDot"/>
              <a:miter lim="800000"/>
              <a:headEnd/>
              <a:tailEnd/>
            </a:ln>
          </p:spPr>
          <p:txBody>
            <a:bodyPr wrap="none" anchor="ctr"/>
            <a:lstStyle/>
            <a:p>
              <a:pPr eaLnBrk="0" hangingPunct="0"/>
              <a:endParaRPr lang="zh-CN" altLang="zh-CN">
                <a:solidFill>
                  <a:schemeClr val="bg1"/>
                </a:solidFill>
                <a:latin typeface="Palatino Linotype" pitchFamily="18" charset="0"/>
                <a:ea typeface="黑体" pitchFamily="49" charset="-122"/>
              </a:endParaRPr>
            </a:p>
          </p:txBody>
        </p:sp>
        <p:sp>
          <p:nvSpPr>
            <p:cNvPr id="163" name="任意多边形 162"/>
            <p:cNvSpPr/>
            <p:nvPr/>
          </p:nvSpPr>
          <p:spPr>
            <a:xfrm>
              <a:off x="285720" y="1761067"/>
              <a:ext cx="3323771" cy="2254552"/>
            </a:xfrm>
            <a:custGeom>
              <a:avLst/>
              <a:gdLst>
                <a:gd name="connsiteX0" fmla="*/ 691848 w 3323771"/>
                <a:gd name="connsiteY0" fmla="*/ 416076 h 2254552"/>
                <a:gd name="connsiteX1" fmla="*/ 256419 w 3323771"/>
                <a:gd name="connsiteY1" fmla="*/ 1809447 h 2254552"/>
                <a:gd name="connsiteX2" fmla="*/ 2230362 w 3323771"/>
                <a:gd name="connsiteY2" fmla="*/ 2114247 h 2254552"/>
                <a:gd name="connsiteX3" fmla="*/ 3202819 w 3323771"/>
                <a:gd name="connsiteY3" fmla="*/ 967619 h 2254552"/>
                <a:gd name="connsiteX4" fmla="*/ 2956076 w 3323771"/>
                <a:gd name="connsiteY4" fmla="*/ 416076 h 2254552"/>
                <a:gd name="connsiteX5" fmla="*/ 2273905 w 3323771"/>
                <a:gd name="connsiteY5" fmla="*/ 358019 h 2254552"/>
                <a:gd name="connsiteX6" fmla="*/ 1678819 w 3323771"/>
                <a:gd name="connsiteY6" fmla="*/ 9676 h 2254552"/>
                <a:gd name="connsiteX7" fmla="*/ 691848 w 3323771"/>
                <a:gd name="connsiteY7" fmla="*/ 416076 h 22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771" h="2254552">
                  <a:moveTo>
                    <a:pt x="691848" y="416076"/>
                  </a:moveTo>
                  <a:cubicBezTo>
                    <a:pt x="454781" y="716038"/>
                    <a:pt x="0" y="1526419"/>
                    <a:pt x="256419" y="1809447"/>
                  </a:cubicBezTo>
                  <a:cubicBezTo>
                    <a:pt x="512838" y="2092475"/>
                    <a:pt x="1739295" y="2254552"/>
                    <a:pt x="2230362" y="2114247"/>
                  </a:cubicBezTo>
                  <a:cubicBezTo>
                    <a:pt x="2721429" y="1973942"/>
                    <a:pt x="3081867" y="1250647"/>
                    <a:pt x="3202819" y="967619"/>
                  </a:cubicBezTo>
                  <a:cubicBezTo>
                    <a:pt x="3323771" y="684591"/>
                    <a:pt x="3110895" y="517676"/>
                    <a:pt x="2956076" y="416076"/>
                  </a:cubicBezTo>
                  <a:cubicBezTo>
                    <a:pt x="2801257" y="314476"/>
                    <a:pt x="2486781" y="425752"/>
                    <a:pt x="2273905" y="358019"/>
                  </a:cubicBezTo>
                  <a:cubicBezTo>
                    <a:pt x="2061029" y="290286"/>
                    <a:pt x="1944914" y="0"/>
                    <a:pt x="1678819" y="9676"/>
                  </a:cubicBezTo>
                  <a:cubicBezTo>
                    <a:pt x="1412724" y="19352"/>
                    <a:pt x="928915" y="116114"/>
                    <a:pt x="691848" y="416076"/>
                  </a:cubicBezTo>
                  <a:close/>
                </a:path>
              </a:pathLst>
            </a:custGeom>
            <a:noFill/>
            <a:ln>
              <a:solidFill>
                <a:srgbClr val="008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sp>
          <p:nvSpPr>
            <p:cNvPr id="164" name="TextBox 163"/>
            <p:cNvSpPr txBox="1"/>
            <p:nvPr/>
          </p:nvSpPr>
          <p:spPr>
            <a:xfrm>
              <a:off x="5000628" y="2083820"/>
              <a:ext cx="2214578"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General consensus</a:t>
              </a:r>
              <a:endParaRPr lang="zh-CN" altLang="en-US" dirty="0">
                <a:solidFill>
                  <a:schemeClr val="bg1"/>
                </a:solidFill>
                <a:latin typeface="Palatino Linotype" pitchFamily="18" charset="0"/>
              </a:endParaRPr>
            </a:p>
          </p:txBody>
        </p:sp>
        <p:sp>
          <p:nvSpPr>
            <p:cNvPr id="62" name="矩形 61"/>
            <p:cNvSpPr/>
            <p:nvPr/>
          </p:nvSpPr>
          <p:spPr>
            <a:xfrm>
              <a:off x="2428860" y="4500570"/>
              <a:ext cx="1143008" cy="857256"/>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64" name="矩形 63"/>
            <p:cNvSpPr/>
            <p:nvPr/>
          </p:nvSpPr>
          <p:spPr>
            <a:xfrm>
              <a:off x="500034" y="4500570"/>
              <a:ext cx="1143008" cy="857256"/>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grpSp>
      <p:grpSp>
        <p:nvGrpSpPr>
          <p:cNvPr id="6" name="组合 5"/>
          <p:cNvGrpSpPr/>
          <p:nvPr/>
        </p:nvGrpSpPr>
        <p:grpSpPr>
          <a:xfrm>
            <a:off x="-32" y="1052736"/>
            <a:ext cx="8388456" cy="954688"/>
            <a:chOff x="-32" y="1052736"/>
            <a:chExt cx="8388456" cy="954688"/>
          </a:xfrm>
        </p:grpSpPr>
        <p:grpSp>
          <p:nvGrpSpPr>
            <p:cNvPr id="4" name="组合 3"/>
            <p:cNvGrpSpPr/>
            <p:nvPr/>
          </p:nvGrpSpPr>
          <p:grpSpPr>
            <a:xfrm>
              <a:off x="933401" y="1268760"/>
              <a:ext cx="7455023" cy="738664"/>
              <a:chOff x="933401" y="1538208"/>
              <a:chExt cx="7455023" cy="738664"/>
            </a:xfrm>
          </p:grpSpPr>
          <p:graphicFrame>
            <p:nvGraphicFramePr>
              <p:cNvPr id="50181" name="Object 5"/>
              <p:cNvGraphicFramePr>
                <a:graphicFrameLocks noChangeAspect="1"/>
              </p:cNvGraphicFramePr>
              <p:nvPr>
                <p:extLst>
                  <p:ext uri="{D42A27DB-BD31-4B8C-83A1-F6EECF244321}">
                    <p14:modId xmlns:p14="http://schemas.microsoft.com/office/powerpoint/2010/main" val="1434490476"/>
                  </p:ext>
                </p:extLst>
              </p:nvPr>
            </p:nvGraphicFramePr>
            <p:xfrm>
              <a:off x="933401" y="1754232"/>
              <a:ext cx="2664649" cy="434192"/>
            </p:xfrm>
            <a:graphic>
              <a:graphicData uri="http://schemas.openxmlformats.org/presentationml/2006/ole">
                <mc:AlternateContent xmlns:mc="http://schemas.openxmlformats.org/markup-compatibility/2006">
                  <mc:Choice xmlns:v="urn:schemas-microsoft-com:vml" Requires="v">
                    <p:oleObj spid="_x0000_s374949" name="Equation" r:id="rId40" imgW="1714320" imgH="279360" progId="Equation.DSMT4">
                      <p:embed/>
                    </p:oleObj>
                  </mc:Choice>
                  <mc:Fallback>
                    <p:oleObj name="Equation" r:id="rId40" imgW="1714320" imgH="279360"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33401" y="1754232"/>
                            <a:ext cx="2664649" cy="434192"/>
                          </a:xfrm>
                          <a:prstGeom prst="rect">
                            <a:avLst/>
                          </a:prstGeom>
                          <a:noFill/>
                          <a:ln>
                            <a:noFill/>
                          </a:ln>
                          <a:effectLst/>
                        </p:spPr>
                      </p:pic>
                    </p:oleObj>
                  </mc:Fallback>
                </mc:AlternateContent>
              </a:graphicData>
            </a:graphic>
          </p:graphicFrame>
          <p:grpSp>
            <p:nvGrpSpPr>
              <p:cNvPr id="3" name="组合 2"/>
              <p:cNvGrpSpPr/>
              <p:nvPr/>
            </p:nvGrpSpPr>
            <p:grpSpPr>
              <a:xfrm>
                <a:off x="3563888" y="1538208"/>
                <a:ext cx="4824536" cy="738664"/>
                <a:chOff x="4714876" y="1130842"/>
                <a:chExt cx="4824536" cy="738664"/>
              </a:xfrm>
            </p:grpSpPr>
            <p:graphicFrame>
              <p:nvGraphicFramePr>
                <p:cNvPr id="50182" name="Object 6"/>
                <p:cNvGraphicFramePr>
                  <a:graphicFrameLocks noChangeAspect="1"/>
                </p:cNvGraphicFramePr>
                <p:nvPr/>
              </p:nvGraphicFramePr>
              <p:xfrm>
                <a:off x="4929190" y="1357298"/>
                <a:ext cx="1539249" cy="428628"/>
              </p:xfrm>
              <a:graphic>
                <a:graphicData uri="http://schemas.openxmlformats.org/presentationml/2006/ole">
                  <mc:AlternateContent xmlns:mc="http://schemas.openxmlformats.org/markup-compatibility/2006">
                    <mc:Choice xmlns:v="urn:schemas-microsoft-com:vml" Requires="v">
                      <p:oleObj spid="_x0000_s374950" name="Equation" r:id="rId42" imgW="1002960" imgH="279360" progId="Equation.DSMT4">
                        <p:embed/>
                      </p:oleObj>
                    </mc:Choice>
                    <mc:Fallback>
                      <p:oleObj name="Equation" r:id="rId42" imgW="1002960" imgH="279360"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929190" y="1357298"/>
                              <a:ext cx="1539249" cy="42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4" name="TextBox 143"/>
                <p:cNvSpPr txBox="1"/>
                <p:nvPr/>
              </p:nvSpPr>
              <p:spPr>
                <a:xfrm>
                  <a:off x="4714876" y="1500174"/>
                  <a:ext cx="2143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145" name="Line 28"/>
                <p:cNvSpPr>
                  <a:spLocks noChangeShapeType="1"/>
                </p:cNvSpPr>
                <p:nvPr/>
              </p:nvSpPr>
              <p:spPr bwMode="auto">
                <a:xfrm flipV="1">
                  <a:off x="5357818" y="1357298"/>
                  <a:ext cx="1214446" cy="500066"/>
                </a:xfrm>
                <a:prstGeom prst="line">
                  <a:avLst/>
                </a:prstGeom>
                <a:noFill/>
                <a:ln w="31750">
                  <a:solidFill>
                    <a:srgbClr val="FF99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46" name="TextBox 145"/>
                <p:cNvSpPr txBox="1"/>
                <p:nvPr/>
              </p:nvSpPr>
              <p:spPr>
                <a:xfrm>
                  <a:off x="6500826" y="1130842"/>
                  <a:ext cx="214314" cy="400110"/>
                </a:xfrm>
                <a:prstGeom prst="rect">
                  <a:avLst/>
                </a:prstGeom>
                <a:noFill/>
              </p:spPr>
              <p:txBody>
                <a:bodyPr wrap="square" rtlCol="0">
                  <a:spAutoFit/>
                </a:bodyPr>
                <a:lstStyle/>
                <a:p>
                  <a:r>
                    <a:rPr lang="en-US" altLang="zh-CN" sz="2000" b="1" dirty="0" smtClean="0">
                      <a:solidFill>
                        <a:srgbClr val="FF9900"/>
                      </a:solidFill>
                      <a:latin typeface="Palatino Linotype" pitchFamily="18" charset="0"/>
                    </a:rPr>
                    <a:t>0</a:t>
                  </a:r>
                  <a:endParaRPr lang="zh-CN" altLang="en-US" sz="2000" b="1" dirty="0">
                    <a:solidFill>
                      <a:srgbClr val="FF9900"/>
                    </a:solidFill>
                    <a:latin typeface="Palatino Linotype" pitchFamily="18" charset="0"/>
                  </a:endParaRPr>
                </a:p>
              </p:txBody>
            </p:sp>
            <p:graphicFrame>
              <p:nvGraphicFramePr>
                <p:cNvPr id="141320" name="Object 8"/>
                <p:cNvGraphicFramePr>
                  <a:graphicFrameLocks noChangeAspect="1"/>
                </p:cNvGraphicFramePr>
                <p:nvPr/>
              </p:nvGraphicFramePr>
              <p:xfrm>
                <a:off x="6731100" y="1444625"/>
                <a:ext cx="571500" cy="412750"/>
              </p:xfrm>
              <a:graphic>
                <a:graphicData uri="http://schemas.openxmlformats.org/presentationml/2006/ole">
                  <mc:AlternateContent xmlns:mc="http://schemas.openxmlformats.org/markup-compatibility/2006">
                    <mc:Choice xmlns:v="urn:schemas-microsoft-com:vml" Requires="v">
                      <p:oleObj spid="_x0000_s374951" name="Equation" r:id="rId44" imgW="228600" imgH="164880" progId="Equation.DSMT4">
                        <p:embed/>
                      </p:oleObj>
                    </mc:Choice>
                    <mc:Fallback>
                      <p:oleObj name="Equation" r:id="rId44" imgW="228600" imgH="164880"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731100" y="1444625"/>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21" name="Object 9"/>
                <p:cNvGraphicFramePr>
                  <a:graphicFrameLocks noChangeAspect="1"/>
                </p:cNvGraphicFramePr>
                <p:nvPr/>
              </p:nvGraphicFramePr>
              <p:xfrm>
                <a:off x="7447087" y="1428750"/>
                <a:ext cx="2092325" cy="422275"/>
              </p:xfrm>
              <a:graphic>
                <a:graphicData uri="http://schemas.openxmlformats.org/presentationml/2006/ole">
                  <mc:AlternateContent xmlns:mc="http://schemas.openxmlformats.org/markup-compatibility/2006">
                    <mc:Choice xmlns:v="urn:schemas-microsoft-com:vml" Requires="v">
                      <p:oleObj spid="_x0000_s374952" name="Equation" r:id="rId46" imgW="1384200" imgH="279360" progId="Equation.DSMT4">
                        <p:embed/>
                      </p:oleObj>
                    </mc:Choice>
                    <mc:Fallback>
                      <p:oleObj name="Equation" r:id="rId46" imgW="1384200" imgH="279360"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447087" y="1428750"/>
                              <a:ext cx="20923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66" name="矩形 65"/>
            <p:cNvSpPr/>
            <p:nvPr/>
          </p:nvSpPr>
          <p:spPr>
            <a:xfrm>
              <a:off x="-32" y="1052736"/>
              <a:ext cx="246894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smtClean="0">
                  <a:solidFill>
                    <a:schemeClr val="bg1"/>
                  </a:solidFill>
                  <a:latin typeface="Palatino Linotype" pitchFamily="18" charset="0"/>
                </a:rPr>
                <a:t>Hash Function:</a:t>
              </a:r>
              <a:endParaRPr lang="zh-CN" altLang="en-US" sz="2400" dirty="0">
                <a:solidFill>
                  <a:schemeClr val="bg1"/>
                </a:solidFill>
                <a:latin typeface="Palatino Linotype" pitchFamily="18" charset="0"/>
              </a:endParaRPr>
            </a:p>
          </p:txBody>
        </p:sp>
      </p:grpSp>
      <p:sp>
        <p:nvSpPr>
          <p:cNvPr id="72" name="矩形 71"/>
          <p:cNvSpPr/>
          <p:nvPr/>
        </p:nvSpPr>
        <p:spPr>
          <a:xfrm>
            <a:off x="6300192" y="4270915"/>
            <a:ext cx="328408" cy="3822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graphicFrame>
        <p:nvGraphicFramePr>
          <p:cNvPr id="74" name="Object 11"/>
          <p:cNvGraphicFramePr>
            <a:graphicFrameLocks noChangeAspect="1"/>
          </p:cNvGraphicFramePr>
          <p:nvPr>
            <p:extLst>
              <p:ext uri="{D42A27DB-BD31-4B8C-83A1-F6EECF244321}">
                <p14:modId xmlns:p14="http://schemas.microsoft.com/office/powerpoint/2010/main" val="2758737643"/>
              </p:ext>
            </p:extLst>
          </p:nvPr>
        </p:nvGraphicFramePr>
        <p:xfrm>
          <a:off x="6228184" y="4588991"/>
          <a:ext cx="495300" cy="784225"/>
        </p:xfrm>
        <a:graphic>
          <a:graphicData uri="http://schemas.openxmlformats.org/presentationml/2006/ole">
            <mc:AlternateContent xmlns:mc="http://schemas.openxmlformats.org/markup-compatibility/2006">
              <mc:Choice xmlns:v="urn:schemas-microsoft-com:vml" Requires="v">
                <p:oleObj spid="_x0000_s374953" name="Equation" r:id="rId48" imgW="152280" imgH="241200" progId="Equation.DSMT4">
                  <p:embed/>
                </p:oleObj>
              </mc:Choice>
              <mc:Fallback>
                <p:oleObj name="Equation" r:id="rId48" imgW="152280" imgH="241200"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228184" y="4588991"/>
                        <a:ext cx="49530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 name="圆角矩形 25"/>
          <p:cNvSpPr>
            <a:spLocks noChangeArrowheads="1"/>
          </p:cNvSpPr>
          <p:nvPr/>
        </p:nvSpPr>
        <p:spPr bwMode="auto">
          <a:xfrm>
            <a:off x="4788024" y="5308048"/>
            <a:ext cx="3503883" cy="857256"/>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a:effectLst>
            <a:outerShdw dist="20000" dir="5400000" algn="ctr" rotWithShape="0">
              <a:srgbClr val="000000">
                <a:alpha val="34000"/>
              </a:srgbClr>
            </a:outerShdw>
          </a:effectLst>
        </p:spPr>
        <p:txBody>
          <a:bodyPr anchor="ctr"/>
          <a:lstStyle/>
          <a:p>
            <a:pPr algn="ctr"/>
            <a:r>
              <a:rPr lang="en-US" altLang="zh-CN" dirty="0" smtClean="0">
                <a:solidFill>
                  <a:srgbClr val="C00000"/>
                </a:solidFill>
                <a:latin typeface="Palatino Linotype" pitchFamily="18" charset="0"/>
              </a:rPr>
              <a:t>Weight element  denoted the same in complementary hashing.</a:t>
            </a:r>
            <a:endParaRPr lang="zh-CN" altLang="en-US" dirty="0">
              <a:solidFill>
                <a:srgbClr val="C00000"/>
              </a:solidFill>
              <a:latin typeface="Palatino Linotype" pitchFamily="18" charset="0"/>
            </a:endParaRPr>
          </a:p>
        </p:txBody>
      </p:sp>
      <p:sp>
        <p:nvSpPr>
          <p:cNvPr id="69" name="矩形 68"/>
          <p:cNvSpPr/>
          <p:nvPr/>
        </p:nvSpPr>
        <p:spPr>
          <a:xfrm>
            <a:off x="14822" y="1988840"/>
            <a:ext cx="5626925" cy="461665"/>
          </a:xfrm>
          <a:prstGeom prst="rect">
            <a:avLst/>
          </a:prstGeom>
        </p:spPr>
        <p:txBody>
          <a:bodyPr wrap="none">
            <a:spAutoFit/>
          </a:bodyPr>
          <a:lstStyle/>
          <a:p>
            <a:pPr marL="342900" indent="-342900">
              <a:buClr>
                <a:schemeClr val="bg1"/>
              </a:buClr>
              <a:buFont typeface="Wingdings" panose="05000000000000000000" pitchFamily="2" charset="2"/>
              <a:buChar char="n"/>
            </a:pPr>
            <a:r>
              <a:rPr lang="en-US" altLang="zh-CN" sz="2400" dirty="0" smtClean="0">
                <a:solidFill>
                  <a:srgbClr val="C00000"/>
                </a:solidFill>
                <a:latin typeface="Palatino Linotype" pitchFamily="18" charset="0"/>
              </a:rPr>
              <a:t>General consensus </a:t>
            </a:r>
            <a:r>
              <a:rPr lang="en-US" altLang="zh-CN" sz="2400" dirty="0" smtClean="0">
                <a:solidFill>
                  <a:schemeClr val="bg1"/>
                </a:solidFill>
                <a:latin typeface="Palatino Linotype" pitchFamily="18" charset="0"/>
              </a:rPr>
              <a:t>&amp; entropy </a:t>
            </a:r>
            <a:r>
              <a:rPr lang="en-US" altLang="zh-CN" sz="2400" dirty="0" err="1">
                <a:solidFill>
                  <a:schemeClr val="bg1"/>
                </a:solidFill>
                <a:latin typeface="Palatino Linotype" pitchFamily="18" charset="0"/>
              </a:rPr>
              <a:t>regularizer</a:t>
            </a:r>
            <a:endParaRPr lang="en-US" altLang="zh-CN" sz="2400" dirty="0">
              <a:solidFill>
                <a:schemeClr val="bg1"/>
              </a:solidFill>
              <a:latin typeface="Palatino Linotype" pitchFamily="18" charset="0"/>
            </a:endParaRPr>
          </a:p>
        </p:txBody>
      </p:sp>
    </p:spTree>
    <p:extLst>
      <p:ext uri="{BB962C8B-B14F-4D97-AF65-F5344CB8AC3E}">
        <p14:creationId xmlns:p14="http://schemas.microsoft.com/office/powerpoint/2010/main" val="2310573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a:spLocks noGrp="1"/>
          </p:cNvSpPr>
          <p:nvPr>
            <p:ph type="title"/>
          </p:nvPr>
        </p:nvSpPr>
        <p:spPr>
          <a:xfrm>
            <a:off x="-32" y="260350"/>
            <a:ext cx="8208962" cy="576263"/>
          </a:xfrm>
        </p:spPr>
        <p:txBody>
          <a:bodyPr/>
          <a:lstStyle/>
          <a:p>
            <a:r>
              <a:rPr lang="en-US" altLang="zh-CN" dirty="0" smtClean="0"/>
              <a:t>Step 1:</a:t>
            </a:r>
            <a:endParaRPr lang="zh-CN" altLang="en-US" dirty="0"/>
          </a:p>
        </p:txBody>
      </p:sp>
      <p:grpSp>
        <p:nvGrpSpPr>
          <p:cNvPr id="2" name="组合 1"/>
          <p:cNvGrpSpPr/>
          <p:nvPr/>
        </p:nvGrpSpPr>
        <p:grpSpPr>
          <a:xfrm>
            <a:off x="827014" y="2528586"/>
            <a:ext cx="7278873" cy="3924750"/>
            <a:chOff x="285720" y="1761067"/>
            <a:chExt cx="7467630" cy="4668329"/>
          </a:xfrm>
        </p:grpSpPr>
        <p:graphicFrame>
          <p:nvGraphicFramePr>
            <p:cNvPr id="50177" name="Object 1"/>
            <p:cNvGraphicFramePr>
              <a:graphicFrameLocks noChangeAspect="1"/>
            </p:cNvGraphicFramePr>
            <p:nvPr/>
          </p:nvGraphicFramePr>
          <p:xfrm>
            <a:off x="5480050" y="2581275"/>
            <a:ext cx="1327150" cy="409575"/>
          </p:xfrm>
          <a:graphic>
            <a:graphicData uri="http://schemas.openxmlformats.org/presentationml/2006/ole">
              <mc:AlternateContent xmlns:mc="http://schemas.openxmlformats.org/markup-compatibility/2006">
                <mc:Choice xmlns:v="urn:schemas-microsoft-com:vml" Requires="v">
                  <p:oleObj spid="_x0000_s375964" name="Equation" r:id="rId4" imgW="825480" imgH="253800" progId="Equation.DSMT4">
                    <p:embed/>
                  </p:oleObj>
                </mc:Choice>
                <mc:Fallback>
                  <p:oleObj name="Equation" r:id="rId4" imgW="82548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050" y="2581275"/>
                          <a:ext cx="13271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78" name="Object 2"/>
            <p:cNvGraphicFramePr>
              <a:graphicFrameLocks noChangeAspect="1"/>
            </p:cNvGraphicFramePr>
            <p:nvPr/>
          </p:nvGraphicFramePr>
          <p:xfrm>
            <a:off x="4476750" y="3714750"/>
            <a:ext cx="3276600" cy="642938"/>
          </p:xfrm>
          <a:graphic>
            <a:graphicData uri="http://schemas.openxmlformats.org/presentationml/2006/ole">
              <mc:AlternateContent xmlns:mc="http://schemas.openxmlformats.org/markup-compatibility/2006">
                <mc:Choice xmlns:v="urn:schemas-microsoft-com:vml" Requires="v">
                  <p:oleObj spid="_x0000_s375965" name="Equation" r:id="rId6" imgW="2781000" imgH="545760" progId="Equation.DSMT4">
                    <p:embed/>
                  </p:oleObj>
                </mc:Choice>
                <mc:Fallback>
                  <p:oleObj name="Equation" r:id="rId6" imgW="2781000" imgH="5457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6750" y="3714750"/>
                          <a:ext cx="3276600"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0" name="矩形 139"/>
            <p:cNvSpPr/>
            <p:nvPr/>
          </p:nvSpPr>
          <p:spPr>
            <a:xfrm>
              <a:off x="4500562" y="2500306"/>
              <a:ext cx="3214710"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67" name="Line 28"/>
            <p:cNvSpPr>
              <a:spLocks noChangeAspect="1" noChangeShapeType="1"/>
            </p:cNvSpPr>
            <p:nvPr/>
          </p:nvSpPr>
          <p:spPr bwMode="auto">
            <a:xfrm flipH="1">
              <a:off x="6072198" y="3071810"/>
              <a:ext cx="0" cy="571504"/>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73" name="矩形 72"/>
            <p:cNvSpPr/>
            <p:nvPr/>
          </p:nvSpPr>
          <p:spPr>
            <a:xfrm>
              <a:off x="4500562" y="3714752"/>
              <a:ext cx="3214710" cy="64294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75" name="Line 28"/>
            <p:cNvSpPr>
              <a:spLocks noChangeShapeType="1"/>
            </p:cNvSpPr>
            <p:nvPr/>
          </p:nvSpPr>
          <p:spPr bwMode="auto">
            <a:xfrm flipV="1">
              <a:off x="3714744" y="3071810"/>
              <a:ext cx="785818" cy="1214444"/>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pic>
          <p:nvPicPr>
            <p:cNvPr id="78" name="图片 77" descr="ukbench00160.jpg"/>
            <p:cNvPicPr>
              <a:picLocks noChangeAspect="1"/>
            </p:cNvPicPr>
            <p:nvPr/>
          </p:nvPicPr>
          <p:blipFill>
            <a:blip r:embed="rId8" cstate="print"/>
            <a:stretch>
              <a:fillRect/>
            </a:stretch>
          </p:blipFill>
          <p:spPr>
            <a:xfrm>
              <a:off x="1428728" y="2214554"/>
              <a:ext cx="195977" cy="146983"/>
            </a:xfrm>
            <a:prstGeom prst="rect">
              <a:avLst/>
            </a:prstGeom>
          </p:spPr>
        </p:pic>
        <p:pic>
          <p:nvPicPr>
            <p:cNvPr id="79" name="图片 78" descr="ukbench00161.jpg"/>
            <p:cNvPicPr>
              <a:picLocks noChangeAspect="1"/>
            </p:cNvPicPr>
            <p:nvPr/>
          </p:nvPicPr>
          <p:blipFill>
            <a:blip r:embed="rId9" cstate="print"/>
            <a:stretch>
              <a:fillRect/>
            </a:stretch>
          </p:blipFill>
          <p:spPr>
            <a:xfrm>
              <a:off x="1785918" y="2357430"/>
              <a:ext cx="195977" cy="146983"/>
            </a:xfrm>
            <a:prstGeom prst="rect">
              <a:avLst/>
            </a:prstGeom>
          </p:spPr>
        </p:pic>
        <p:pic>
          <p:nvPicPr>
            <p:cNvPr id="80" name="图片 79" descr="ukbench00162.jpg"/>
            <p:cNvPicPr>
              <a:picLocks noChangeAspect="1"/>
            </p:cNvPicPr>
            <p:nvPr/>
          </p:nvPicPr>
          <p:blipFill>
            <a:blip r:embed="rId10" cstate="print"/>
            <a:stretch>
              <a:fillRect/>
            </a:stretch>
          </p:blipFill>
          <p:spPr>
            <a:xfrm>
              <a:off x="2071670" y="2071678"/>
              <a:ext cx="195977" cy="146983"/>
            </a:xfrm>
            <a:prstGeom prst="rect">
              <a:avLst/>
            </a:prstGeom>
          </p:spPr>
        </p:pic>
        <p:pic>
          <p:nvPicPr>
            <p:cNvPr id="81" name="图片 80" descr="ukbench00163.jpg"/>
            <p:cNvPicPr>
              <a:picLocks noChangeAspect="1"/>
            </p:cNvPicPr>
            <p:nvPr/>
          </p:nvPicPr>
          <p:blipFill>
            <a:blip r:embed="rId11" cstate="print"/>
            <a:stretch>
              <a:fillRect/>
            </a:stretch>
          </p:blipFill>
          <p:spPr>
            <a:xfrm>
              <a:off x="2143108" y="2357430"/>
              <a:ext cx="195977" cy="146983"/>
            </a:xfrm>
            <a:prstGeom prst="rect">
              <a:avLst/>
            </a:prstGeom>
          </p:spPr>
        </p:pic>
        <p:pic>
          <p:nvPicPr>
            <p:cNvPr id="88" name="图片 87" descr="ukbench00172.jpg"/>
            <p:cNvPicPr>
              <a:picLocks noChangeAspect="1"/>
            </p:cNvPicPr>
            <p:nvPr/>
          </p:nvPicPr>
          <p:blipFill>
            <a:blip r:embed="rId12" cstate="print"/>
            <a:stretch>
              <a:fillRect/>
            </a:stretch>
          </p:blipFill>
          <p:spPr>
            <a:xfrm>
              <a:off x="1571604" y="2571744"/>
              <a:ext cx="195977" cy="146983"/>
            </a:xfrm>
            <a:prstGeom prst="rect">
              <a:avLst/>
            </a:prstGeom>
          </p:spPr>
        </p:pic>
        <p:pic>
          <p:nvPicPr>
            <p:cNvPr id="97" name="图片 96" descr="ukbench00173.jpg"/>
            <p:cNvPicPr>
              <a:picLocks noChangeAspect="1"/>
            </p:cNvPicPr>
            <p:nvPr/>
          </p:nvPicPr>
          <p:blipFill>
            <a:blip r:embed="rId13" cstate="print"/>
            <a:stretch>
              <a:fillRect/>
            </a:stretch>
          </p:blipFill>
          <p:spPr>
            <a:xfrm>
              <a:off x="857224" y="3357562"/>
              <a:ext cx="195977" cy="146983"/>
            </a:xfrm>
            <a:prstGeom prst="rect">
              <a:avLst/>
            </a:prstGeom>
          </p:spPr>
        </p:pic>
        <p:pic>
          <p:nvPicPr>
            <p:cNvPr id="102" name="图片 101" descr="ukbench00174.jpg"/>
            <p:cNvPicPr>
              <a:picLocks noChangeAspect="1"/>
            </p:cNvPicPr>
            <p:nvPr/>
          </p:nvPicPr>
          <p:blipFill>
            <a:blip r:embed="rId14" cstate="print"/>
            <a:stretch>
              <a:fillRect/>
            </a:stretch>
          </p:blipFill>
          <p:spPr>
            <a:xfrm>
              <a:off x="2500298" y="2214554"/>
              <a:ext cx="195977" cy="146983"/>
            </a:xfrm>
            <a:prstGeom prst="rect">
              <a:avLst/>
            </a:prstGeom>
          </p:spPr>
        </p:pic>
        <p:pic>
          <p:nvPicPr>
            <p:cNvPr id="103" name="图片 102" descr="ukbench00175.jpg"/>
            <p:cNvPicPr>
              <a:picLocks noChangeAspect="1"/>
            </p:cNvPicPr>
            <p:nvPr/>
          </p:nvPicPr>
          <p:blipFill>
            <a:blip r:embed="rId15" cstate="print"/>
            <a:stretch>
              <a:fillRect/>
            </a:stretch>
          </p:blipFill>
          <p:spPr>
            <a:xfrm>
              <a:off x="2500298" y="2571744"/>
              <a:ext cx="195977" cy="146983"/>
            </a:xfrm>
            <a:prstGeom prst="rect">
              <a:avLst/>
            </a:prstGeom>
          </p:spPr>
        </p:pic>
        <p:pic>
          <p:nvPicPr>
            <p:cNvPr id="104" name="图片 103" descr="ukbench00612.jpg"/>
            <p:cNvPicPr>
              <a:picLocks noChangeAspect="1"/>
            </p:cNvPicPr>
            <p:nvPr/>
          </p:nvPicPr>
          <p:blipFill>
            <a:blip r:embed="rId16" cstate="print"/>
            <a:stretch>
              <a:fillRect/>
            </a:stretch>
          </p:blipFill>
          <p:spPr>
            <a:xfrm>
              <a:off x="1142976" y="2643182"/>
              <a:ext cx="195977" cy="146983"/>
            </a:xfrm>
            <a:prstGeom prst="rect">
              <a:avLst/>
            </a:prstGeom>
          </p:spPr>
        </p:pic>
        <p:pic>
          <p:nvPicPr>
            <p:cNvPr id="105" name="图片 104" descr="ukbench00613.jpg"/>
            <p:cNvPicPr>
              <a:picLocks noChangeAspect="1"/>
            </p:cNvPicPr>
            <p:nvPr/>
          </p:nvPicPr>
          <p:blipFill>
            <a:blip r:embed="rId17" cstate="print"/>
            <a:stretch>
              <a:fillRect/>
            </a:stretch>
          </p:blipFill>
          <p:spPr>
            <a:xfrm>
              <a:off x="1357290" y="2500306"/>
              <a:ext cx="195977" cy="146983"/>
            </a:xfrm>
            <a:prstGeom prst="rect">
              <a:avLst/>
            </a:prstGeom>
          </p:spPr>
        </p:pic>
        <p:pic>
          <p:nvPicPr>
            <p:cNvPr id="106" name="图片 105" descr="ukbench00614.jpg"/>
            <p:cNvPicPr>
              <a:picLocks noChangeAspect="1"/>
            </p:cNvPicPr>
            <p:nvPr/>
          </p:nvPicPr>
          <p:blipFill>
            <a:blip r:embed="rId18" cstate="print"/>
            <a:stretch>
              <a:fillRect/>
            </a:stretch>
          </p:blipFill>
          <p:spPr>
            <a:xfrm>
              <a:off x="1928794" y="3000372"/>
              <a:ext cx="195977" cy="146983"/>
            </a:xfrm>
            <a:prstGeom prst="rect">
              <a:avLst/>
            </a:prstGeom>
          </p:spPr>
        </p:pic>
        <p:pic>
          <p:nvPicPr>
            <p:cNvPr id="107" name="图片 106" descr="ukbench00615.jpg"/>
            <p:cNvPicPr>
              <a:picLocks noChangeAspect="1"/>
            </p:cNvPicPr>
            <p:nvPr/>
          </p:nvPicPr>
          <p:blipFill>
            <a:blip r:embed="rId19" cstate="print"/>
            <a:stretch>
              <a:fillRect/>
            </a:stretch>
          </p:blipFill>
          <p:spPr>
            <a:xfrm>
              <a:off x="2428860" y="3071810"/>
              <a:ext cx="195977" cy="146983"/>
            </a:xfrm>
            <a:prstGeom prst="rect">
              <a:avLst/>
            </a:prstGeom>
          </p:spPr>
        </p:pic>
        <p:pic>
          <p:nvPicPr>
            <p:cNvPr id="109" name="图片 108" descr="ukbench00616.jpg"/>
            <p:cNvPicPr>
              <a:picLocks noChangeAspect="1"/>
            </p:cNvPicPr>
            <p:nvPr/>
          </p:nvPicPr>
          <p:blipFill>
            <a:blip r:embed="rId20" cstate="print"/>
            <a:stretch>
              <a:fillRect/>
            </a:stretch>
          </p:blipFill>
          <p:spPr>
            <a:xfrm>
              <a:off x="2928926" y="2428868"/>
              <a:ext cx="195977" cy="146983"/>
            </a:xfrm>
            <a:prstGeom prst="rect">
              <a:avLst/>
            </a:prstGeom>
          </p:spPr>
        </p:pic>
        <p:pic>
          <p:nvPicPr>
            <p:cNvPr id="113" name="图片 112" descr="ukbench00617.jpg"/>
            <p:cNvPicPr>
              <a:picLocks noChangeAspect="1"/>
            </p:cNvPicPr>
            <p:nvPr/>
          </p:nvPicPr>
          <p:blipFill>
            <a:blip r:embed="rId21" cstate="print"/>
            <a:stretch>
              <a:fillRect/>
            </a:stretch>
          </p:blipFill>
          <p:spPr>
            <a:xfrm>
              <a:off x="2214546" y="2714620"/>
              <a:ext cx="195977" cy="146983"/>
            </a:xfrm>
            <a:prstGeom prst="rect">
              <a:avLst/>
            </a:prstGeom>
          </p:spPr>
        </p:pic>
        <p:pic>
          <p:nvPicPr>
            <p:cNvPr id="114" name="图片 113" descr="ukbench00618.jpg"/>
            <p:cNvPicPr>
              <a:picLocks noChangeAspect="1"/>
            </p:cNvPicPr>
            <p:nvPr/>
          </p:nvPicPr>
          <p:blipFill>
            <a:blip r:embed="rId22" cstate="print"/>
            <a:stretch>
              <a:fillRect/>
            </a:stretch>
          </p:blipFill>
          <p:spPr>
            <a:xfrm>
              <a:off x="2928926" y="2857496"/>
              <a:ext cx="195977" cy="146983"/>
            </a:xfrm>
            <a:prstGeom prst="rect">
              <a:avLst/>
            </a:prstGeom>
          </p:spPr>
        </p:pic>
        <p:pic>
          <p:nvPicPr>
            <p:cNvPr id="116" name="图片 115" descr="ukbench00619.jpg"/>
            <p:cNvPicPr>
              <a:picLocks noChangeAspect="1"/>
            </p:cNvPicPr>
            <p:nvPr/>
          </p:nvPicPr>
          <p:blipFill>
            <a:blip r:embed="rId23" cstate="print"/>
            <a:stretch>
              <a:fillRect/>
            </a:stretch>
          </p:blipFill>
          <p:spPr>
            <a:xfrm>
              <a:off x="1571604" y="3357562"/>
              <a:ext cx="195977" cy="146983"/>
            </a:xfrm>
            <a:prstGeom prst="rect">
              <a:avLst/>
            </a:prstGeom>
          </p:spPr>
        </p:pic>
        <p:pic>
          <p:nvPicPr>
            <p:cNvPr id="117" name="图片 116" descr="ukbench00636.jpg"/>
            <p:cNvPicPr>
              <a:picLocks noChangeAspect="1"/>
            </p:cNvPicPr>
            <p:nvPr/>
          </p:nvPicPr>
          <p:blipFill>
            <a:blip r:embed="rId24" cstate="print"/>
            <a:stretch>
              <a:fillRect/>
            </a:stretch>
          </p:blipFill>
          <p:spPr>
            <a:xfrm>
              <a:off x="2285984" y="3357562"/>
              <a:ext cx="195977" cy="146983"/>
            </a:xfrm>
            <a:prstGeom prst="rect">
              <a:avLst/>
            </a:prstGeom>
          </p:spPr>
        </p:pic>
        <p:pic>
          <p:nvPicPr>
            <p:cNvPr id="118" name="图片 117" descr="ukbench00637.jpg"/>
            <p:cNvPicPr>
              <a:picLocks noChangeAspect="1"/>
            </p:cNvPicPr>
            <p:nvPr/>
          </p:nvPicPr>
          <p:blipFill>
            <a:blip r:embed="rId25" cstate="print"/>
            <a:stretch>
              <a:fillRect/>
            </a:stretch>
          </p:blipFill>
          <p:spPr>
            <a:xfrm>
              <a:off x="2643174" y="3429000"/>
              <a:ext cx="195977" cy="146983"/>
            </a:xfrm>
            <a:prstGeom prst="rect">
              <a:avLst/>
            </a:prstGeom>
          </p:spPr>
        </p:pic>
        <p:pic>
          <p:nvPicPr>
            <p:cNvPr id="121" name="图片 120" descr="ukbench00638.jpg"/>
            <p:cNvPicPr>
              <a:picLocks noChangeAspect="1"/>
            </p:cNvPicPr>
            <p:nvPr/>
          </p:nvPicPr>
          <p:blipFill>
            <a:blip r:embed="rId26" cstate="print"/>
            <a:stretch>
              <a:fillRect/>
            </a:stretch>
          </p:blipFill>
          <p:spPr>
            <a:xfrm>
              <a:off x="1643042" y="2857496"/>
              <a:ext cx="195977" cy="146983"/>
            </a:xfrm>
            <a:prstGeom prst="rect">
              <a:avLst/>
            </a:prstGeom>
          </p:spPr>
        </p:pic>
        <p:pic>
          <p:nvPicPr>
            <p:cNvPr id="122" name="图片 121" descr="ukbench00639.jpg"/>
            <p:cNvPicPr>
              <a:picLocks noChangeAspect="1"/>
            </p:cNvPicPr>
            <p:nvPr/>
          </p:nvPicPr>
          <p:blipFill>
            <a:blip r:embed="rId27" cstate="print"/>
            <a:stretch>
              <a:fillRect/>
            </a:stretch>
          </p:blipFill>
          <p:spPr>
            <a:xfrm>
              <a:off x="1071538" y="2357430"/>
              <a:ext cx="195977" cy="146983"/>
            </a:xfrm>
            <a:prstGeom prst="rect">
              <a:avLst/>
            </a:prstGeom>
          </p:spPr>
        </p:pic>
        <p:pic>
          <p:nvPicPr>
            <p:cNvPr id="123" name="图片 122" descr="ukbench00640.jpg"/>
            <p:cNvPicPr>
              <a:picLocks noChangeAspect="1"/>
            </p:cNvPicPr>
            <p:nvPr/>
          </p:nvPicPr>
          <p:blipFill>
            <a:blip r:embed="rId28" cstate="print"/>
            <a:stretch>
              <a:fillRect/>
            </a:stretch>
          </p:blipFill>
          <p:spPr>
            <a:xfrm>
              <a:off x="857224" y="2786058"/>
              <a:ext cx="195977" cy="146983"/>
            </a:xfrm>
            <a:prstGeom prst="rect">
              <a:avLst/>
            </a:prstGeom>
          </p:spPr>
        </p:pic>
        <p:pic>
          <p:nvPicPr>
            <p:cNvPr id="124" name="图片 123" descr="ukbench00641.jpg"/>
            <p:cNvPicPr>
              <a:picLocks noChangeAspect="1"/>
            </p:cNvPicPr>
            <p:nvPr/>
          </p:nvPicPr>
          <p:blipFill>
            <a:blip r:embed="rId29" cstate="print"/>
            <a:stretch>
              <a:fillRect/>
            </a:stretch>
          </p:blipFill>
          <p:spPr>
            <a:xfrm>
              <a:off x="1071538" y="3143248"/>
              <a:ext cx="195977" cy="146983"/>
            </a:xfrm>
            <a:prstGeom prst="rect">
              <a:avLst/>
            </a:prstGeom>
          </p:spPr>
        </p:pic>
        <p:pic>
          <p:nvPicPr>
            <p:cNvPr id="128" name="图片 127" descr="ukbench00642.jpg"/>
            <p:cNvPicPr>
              <a:picLocks noChangeAspect="1"/>
            </p:cNvPicPr>
            <p:nvPr/>
          </p:nvPicPr>
          <p:blipFill>
            <a:blip r:embed="rId30" cstate="print"/>
            <a:stretch>
              <a:fillRect/>
            </a:stretch>
          </p:blipFill>
          <p:spPr>
            <a:xfrm>
              <a:off x="1285852" y="3571876"/>
              <a:ext cx="195977" cy="146983"/>
            </a:xfrm>
            <a:prstGeom prst="rect">
              <a:avLst/>
            </a:prstGeom>
          </p:spPr>
        </p:pic>
        <p:pic>
          <p:nvPicPr>
            <p:cNvPr id="129" name="图片 128" descr="ukbench00643.jpg"/>
            <p:cNvPicPr>
              <a:picLocks noChangeAspect="1"/>
            </p:cNvPicPr>
            <p:nvPr/>
          </p:nvPicPr>
          <p:blipFill>
            <a:blip r:embed="rId31" cstate="print"/>
            <a:stretch>
              <a:fillRect/>
            </a:stretch>
          </p:blipFill>
          <p:spPr>
            <a:xfrm>
              <a:off x="1857356" y="3643314"/>
              <a:ext cx="195977" cy="146983"/>
            </a:xfrm>
            <a:prstGeom prst="rect">
              <a:avLst/>
            </a:prstGeom>
          </p:spPr>
        </p:pic>
        <p:pic>
          <p:nvPicPr>
            <p:cNvPr id="130" name="图片 129" descr="ukbench00000.jpg"/>
            <p:cNvPicPr>
              <a:picLocks noChangeAspect="1"/>
            </p:cNvPicPr>
            <p:nvPr/>
          </p:nvPicPr>
          <p:blipFill>
            <a:blip r:embed="rId32" cstate="print"/>
            <a:stretch>
              <a:fillRect/>
            </a:stretch>
          </p:blipFill>
          <p:spPr>
            <a:xfrm>
              <a:off x="1928794" y="2643182"/>
              <a:ext cx="195977" cy="146983"/>
            </a:xfrm>
            <a:prstGeom prst="rect">
              <a:avLst/>
            </a:prstGeom>
          </p:spPr>
        </p:pic>
        <p:pic>
          <p:nvPicPr>
            <p:cNvPr id="133" name="图片 132" descr="ukbench00001.jpg"/>
            <p:cNvPicPr>
              <a:picLocks noChangeAspect="1"/>
            </p:cNvPicPr>
            <p:nvPr/>
          </p:nvPicPr>
          <p:blipFill>
            <a:blip r:embed="rId33" cstate="print"/>
            <a:stretch>
              <a:fillRect/>
            </a:stretch>
          </p:blipFill>
          <p:spPr>
            <a:xfrm>
              <a:off x="1785918" y="2071678"/>
              <a:ext cx="195977" cy="146983"/>
            </a:xfrm>
            <a:prstGeom prst="rect">
              <a:avLst/>
            </a:prstGeom>
          </p:spPr>
        </p:pic>
        <p:pic>
          <p:nvPicPr>
            <p:cNvPr id="136" name="图片 135" descr="ukbench00002.jpg"/>
            <p:cNvPicPr>
              <a:picLocks noChangeAspect="1"/>
            </p:cNvPicPr>
            <p:nvPr/>
          </p:nvPicPr>
          <p:blipFill>
            <a:blip r:embed="rId34" cstate="print"/>
            <a:stretch>
              <a:fillRect/>
            </a:stretch>
          </p:blipFill>
          <p:spPr>
            <a:xfrm>
              <a:off x="2643174" y="2786058"/>
              <a:ext cx="195977" cy="146983"/>
            </a:xfrm>
            <a:prstGeom prst="rect">
              <a:avLst/>
            </a:prstGeom>
          </p:spPr>
        </p:pic>
        <p:pic>
          <p:nvPicPr>
            <p:cNvPr id="139" name="图片 138" descr="ukbench00003.jpg"/>
            <p:cNvPicPr>
              <a:picLocks noChangeAspect="1"/>
            </p:cNvPicPr>
            <p:nvPr/>
          </p:nvPicPr>
          <p:blipFill>
            <a:blip r:embed="rId35" cstate="print"/>
            <a:stretch>
              <a:fillRect/>
            </a:stretch>
          </p:blipFill>
          <p:spPr>
            <a:xfrm>
              <a:off x="1928794" y="3286124"/>
              <a:ext cx="195977" cy="146983"/>
            </a:xfrm>
            <a:prstGeom prst="rect">
              <a:avLst/>
            </a:prstGeom>
          </p:spPr>
        </p:pic>
        <p:pic>
          <p:nvPicPr>
            <p:cNvPr id="141" name="图片 140" descr="ukbench00613.jpg"/>
            <p:cNvPicPr>
              <a:picLocks noChangeAspect="1"/>
            </p:cNvPicPr>
            <p:nvPr/>
          </p:nvPicPr>
          <p:blipFill>
            <a:blip r:embed="rId36" cstate="print"/>
            <a:stretch>
              <a:fillRect/>
            </a:stretch>
          </p:blipFill>
          <p:spPr>
            <a:xfrm>
              <a:off x="500034" y="4500569"/>
              <a:ext cx="1143008" cy="857257"/>
            </a:xfrm>
            <a:prstGeom prst="rect">
              <a:avLst/>
            </a:prstGeom>
          </p:spPr>
        </p:pic>
        <p:pic>
          <p:nvPicPr>
            <p:cNvPr id="147" name="图片 146" descr="ukbench00615.jpg"/>
            <p:cNvPicPr>
              <a:picLocks noChangeAspect="1"/>
            </p:cNvPicPr>
            <p:nvPr/>
          </p:nvPicPr>
          <p:blipFill>
            <a:blip r:embed="rId37" cstate="print"/>
            <a:stretch>
              <a:fillRect/>
            </a:stretch>
          </p:blipFill>
          <p:spPr>
            <a:xfrm>
              <a:off x="2428861" y="4500568"/>
              <a:ext cx="1143008" cy="857258"/>
            </a:xfrm>
            <a:prstGeom prst="rect">
              <a:avLst/>
            </a:prstGeom>
          </p:spPr>
        </p:pic>
        <p:sp>
          <p:nvSpPr>
            <p:cNvPr id="153" name="Line 30"/>
            <p:cNvSpPr>
              <a:spLocks noChangeShapeType="1"/>
            </p:cNvSpPr>
            <p:nvPr/>
          </p:nvSpPr>
          <p:spPr bwMode="auto">
            <a:xfrm flipH="1">
              <a:off x="500034" y="3428999"/>
              <a:ext cx="1000132" cy="500067"/>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4" name="Line 30"/>
            <p:cNvSpPr>
              <a:spLocks noChangeAspect="1" noChangeShapeType="1"/>
            </p:cNvSpPr>
            <p:nvPr/>
          </p:nvSpPr>
          <p:spPr bwMode="auto">
            <a:xfrm rot="16200000" flipH="1">
              <a:off x="2357422" y="2571744"/>
              <a:ext cx="0" cy="1714512"/>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5" name="Line 30"/>
            <p:cNvSpPr>
              <a:spLocks noChangeAspect="1" noChangeShapeType="1"/>
            </p:cNvSpPr>
            <p:nvPr/>
          </p:nvSpPr>
          <p:spPr bwMode="auto">
            <a:xfrm rot="10800000" flipH="1">
              <a:off x="1500166" y="1785926"/>
              <a:ext cx="0" cy="1643074"/>
            </a:xfrm>
            <a:prstGeom prst="line">
              <a:avLst/>
            </a:prstGeom>
            <a:noFill/>
            <a:ln w="25400">
              <a:solidFill>
                <a:srgbClr val="00B0F0"/>
              </a:solidFill>
              <a:prstDash val="sysDash"/>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57" name="形状 14"/>
            <p:cNvSpPr>
              <a:spLocks/>
            </p:cNvSpPr>
            <p:nvPr/>
          </p:nvSpPr>
          <p:spPr bwMode="auto">
            <a:xfrm rot="5907282">
              <a:off x="2176306" y="3563960"/>
              <a:ext cx="1159234" cy="633449"/>
            </a:xfrm>
            <a:custGeom>
              <a:avLst/>
              <a:gdLst>
                <a:gd name="T0" fmla="*/ 0 w 11790"/>
                <a:gd name="T1" fmla="*/ 3960813 h 6237"/>
                <a:gd name="T2" fmla="*/ 3872230 w 11790"/>
                <a:gd name="T3" fmla="*/ 907488 h 6237"/>
                <a:gd name="T4" fmla="*/ 6440170 w 11790"/>
                <a:gd name="T5" fmla="*/ 0 h 6237"/>
                <a:gd name="T6" fmla="*/ 7486650 w 11790"/>
                <a:gd name="T7" fmla="*/ 797624 h 6237"/>
                <a:gd name="T8" fmla="*/ 6664960 w 11790"/>
                <a:gd name="T9" fmla="*/ 1992155 h 6237"/>
                <a:gd name="T10" fmla="*/ 6609080 w 11790"/>
                <a:gd name="T11" fmla="*/ 1496815 h 6237"/>
                <a:gd name="T12" fmla="*/ 935990 w 11790"/>
                <a:gd name="T13" fmla="*/ 2893927 h 6237"/>
                <a:gd name="T14" fmla="*/ 935990 w 11790"/>
                <a:gd name="T15" fmla="*/ 2893927 h 6237"/>
                <a:gd name="T16" fmla="*/ 0 60000 65536"/>
                <a:gd name="T17" fmla="*/ 0 60000 65536"/>
                <a:gd name="T18" fmla="*/ 0 60000 65536"/>
                <a:gd name="T19" fmla="*/ 0 60000 65536"/>
                <a:gd name="T20" fmla="*/ 0 60000 65536"/>
                <a:gd name="T21" fmla="*/ 0 60000 65536"/>
                <a:gd name="T22" fmla="*/ 0 60000 65536"/>
                <a:gd name="T23" fmla="*/ 0 60000 65536"/>
                <a:gd name="T24" fmla="*/ 0 w 11790"/>
                <a:gd name="T25" fmla="*/ 0 h 6237"/>
                <a:gd name="T26" fmla="*/ 11790 w 11790"/>
                <a:gd name="T27" fmla="*/ 6237 h 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90" h="6237">
                  <a:moveTo>
                    <a:pt x="0" y="6237"/>
                  </a:moveTo>
                  <a:cubicBezTo>
                    <a:pt x="1310" y="3465"/>
                    <a:pt x="3343" y="1862"/>
                    <a:pt x="6098" y="1429"/>
                  </a:cubicBezTo>
                  <a:cubicBezTo>
                    <a:pt x="8853" y="996"/>
                    <a:pt x="10201" y="519"/>
                    <a:pt x="10142" y="0"/>
                  </a:cubicBezTo>
                  <a:lnTo>
                    <a:pt x="11790" y="1256"/>
                  </a:lnTo>
                  <a:lnTo>
                    <a:pt x="10496" y="3137"/>
                  </a:lnTo>
                  <a:lnTo>
                    <a:pt x="10408" y="2357"/>
                  </a:lnTo>
                  <a:cubicBezTo>
                    <a:pt x="5434" y="2704"/>
                    <a:pt x="2456" y="3437"/>
                    <a:pt x="1474" y="4557"/>
                  </a:cubicBezTo>
                  <a:cubicBezTo>
                    <a:pt x="491" y="5677"/>
                    <a:pt x="0" y="6237"/>
                    <a:pt x="0" y="6237"/>
                  </a:cubicBezTo>
                  <a:close/>
                </a:path>
              </a:pathLst>
            </a:custGeom>
            <a:solidFill>
              <a:srgbClr val="8B8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Palatino Linotype" pitchFamily="18" charset="0"/>
              </a:endParaRPr>
            </a:p>
          </p:txBody>
        </p:sp>
        <p:sp>
          <p:nvSpPr>
            <p:cNvPr id="158" name="形状 14"/>
            <p:cNvSpPr>
              <a:spLocks/>
            </p:cNvSpPr>
            <p:nvPr/>
          </p:nvSpPr>
          <p:spPr bwMode="auto">
            <a:xfrm rot="4538307" flipV="1">
              <a:off x="295626" y="3316895"/>
              <a:ext cx="1694700" cy="581399"/>
            </a:xfrm>
            <a:custGeom>
              <a:avLst/>
              <a:gdLst>
                <a:gd name="T0" fmla="*/ 0 w 11790"/>
                <a:gd name="T1" fmla="*/ 3960813 h 6237"/>
                <a:gd name="T2" fmla="*/ 3872230 w 11790"/>
                <a:gd name="T3" fmla="*/ 907488 h 6237"/>
                <a:gd name="T4" fmla="*/ 6440170 w 11790"/>
                <a:gd name="T5" fmla="*/ 0 h 6237"/>
                <a:gd name="T6" fmla="*/ 7486650 w 11790"/>
                <a:gd name="T7" fmla="*/ 797624 h 6237"/>
                <a:gd name="T8" fmla="*/ 6664960 w 11790"/>
                <a:gd name="T9" fmla="*/ 1992155 h 6237"/>
                <a:gd name="T10" fmla="*/ 6609080 w 11790"/>
                <a:gd name="T11" fmla="*/ 1496815 h 6237"/>
                <a:gd name="T12" fmla="*/ 935990 w 11790"/>
                <a:gd name="T13" fmla="*/ 2893927 h 6237"/>
                <a:gd name="T14" fmla="*/ 935990 w 11790"/>
                <a:gd name="T15" fmla="*/ 2893927 h 6237"/>
                <a:gd name="T16" fmla="*/ 0 60000 65536"/>
                <a:gd name="T17" fmla="*/ 0 60000 65536"/>
                <a:gd name="T18" fmla="*/ 0 60000 65536"/>
                <a:gd name="T19" fmla="*/ 0 60000 65536"/>
                <a:gd name="T20" fmla="*/ 0 60000 65536"/>
                <a:gd name="T21" fmla="*/ 0 60000 65536"/>
                <a:gd name="T22" fmla="*/ 0 60000 65536"/>
                <a:gd name="T23" fmla="*/ 0 60000 65536"/>
                <a:gd name="T24" fmla="*/ 0 w 11790"/>
                <a:gd name="T25" fmla="*/ 0 h 6237"/>
                <a:gd name="T26" fmla="*/ 11790 w 11790"/>
                <a:gd name="T27" fmla="*/ 6237 h 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790" h="6237">
                  <a:moveTo>
                    <a:pt x="0" y="6237"/>
                  </a:moveTo>
                  <a:cubicBezTo>
                    <a:pt x="1310" y="3465"/>
                    <a:pt x="3343" y="1862"/>
                    <a:pt x="6098" y="1429"/>
                  </a:cubicBezTo>
                  <a:cubicBezTo>
                    <a:pt x="8853" y="996"/>
                    <a:pt x="10201" y="519"/>
                    <a:pt x="10142" y="0"/>
                  </a:cubicBezTo>
                  <a:lnTo>
                    <a:pt x="11790" y="1256"/>
                  </a:lnTo>
                  <a:lnTo>
                    <a:pt x="10496" y="3137"/>
                  </a:lnTo>
                  <a:lnTo>
                    <a:pt x="10408" y="2357"/>
                  </a:lnTo>
                  <a:cubicBezTo>
                    <a:pt x="5434" y="2704"/>
                    <a:pt x="2456" y="3437"/>
                    <a:pt x="1474" y="4557"/>
                  </a:cubicBezTo>
                  <a:cubicBezTo>
                    <a:pt x="491" y="5677"/>
                    <a:pt x="0" y="6237"/>
                    <a:pt x="0" y="6237"/>
                  </a:cubicBezTo>
                  <a:close/>
                </a:path>
              </a:pathLst>
            </a:custGeom>
            <a:solidFill>
              <a:srgbClr val="8B8B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Palatino Linotype" pitchFamily="18" charset="0"/>
              </a:endParaRPr>
            </a:p>
          </p:txBody>
        </p:sp>
        <p:pic>
          <p:nvPicPr>
            <p:cNvPr id="159" name="图片 158" descr="ukbench00040.jpg"/>
            <p:cNvPicPr>
              <a:picLocks/>
            </p:cNvPicPr>
            <p:nvPr/>
          </p:nvPicPr>
          <p:blipFill>
            <a:blip r:embed="rId38" cstate="print"/>
            <a:stretch>
              <a:fillRect/>
            </a:stretch>
          </p:blipFill>
          <p:spPr>
            <a:xfrm>
              <a:off x="1571604" y="3071810"/>
              <a:ext cx="194400" cy="147600"/>
            </a:xfrm>
            <a:prstGeom prst="rect">
              <a:avLst/>
            </a:prstGeom>
          </p:spPr>
        </p:pic>
        <p:pic>
          <p:nvPicPr>
            <p:cNvPr id="160" name="图片 159" descr="ukbench00042.jpg"/>
            <p:cNvPicPr>
              <a:picLocks/>
            </p:cNvPicPr>
            <p:nvPr/>
          </p:nvPicPr>
          <p:blipFill>
            <a:blip r:embed="rId39" cstate="print"/>
            <a:stretch>
              <a:fillRect/>
            </a:stretch>
          </p:blipFill>
          <p:spPr>
            <a:xfrm>
              <a:off x="1285852" y="2857496"/>
              <a:ext cx="194400" cy="147600"/>
            </a:xfrm>
            <a:prstGeom prst="rect">
              <a:avLst/>
            </a:prstGeom>
          </p:spPr>
        </p:pic>
        <p:sp>
          <p:nvSpPr>
            <p:cNvPr id="161" name="圆角矩形 25"/>
            <p:cNvSpPr>
              <a:spLocks noChangeArrowheads="1"/>
            </p:cNvSpPr>
            <p:nvPr/>
          </p:nvSpPr>
          <p:spPr bwMode="auto">
            <a:xfrm>
              <a:off x="500034" y="5500702"/>
              <a:ext cx="3071834" cy="857256"/>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a:effectLst>
              <a:outerShdw dist="20000" dir="5400000" algn="ctr" rotWithShape="0">
                <a:srgbClr val="000000">
                  <a:alpha val="34000"/>
                </a:srgbClr>
              </a:outerShdw>
            </a:effectLst>
          </p:spPr>
          <p:txBody>
            <a:bodyPr anchor="ctr"/>
            <a:lstStyle/>
            <a:p>
              <a:pPr algn="ctr"/>
              <a:r>
                <a:rPr lang="en-US" altLang="zh-CN" dirty="0" smtClean="0">
                  <a:solidFill>
                    <a:srgbClr val="C00000"/>
                  </a:solidFill>
                  <a:latin typeface="Palatino Linotype" pitchFamily="18" charset="0"/>
                </a:rPr>
                <a:t>Encode them into the same bucket.</a:t>
              </a:r>
              <a:endParaRPr lang="zh-CN" altLang="en-US" dirty="0">
                <a:solidFill>
                  <a:srgbClr val="C00000"/>
                </a:solidFill>
                <a:latin typeface="Palatino Linotype" pitchFamily="18" charset="0"/>
              </a:endParaRPr>
            </a:p>
          </p:txBody>
        </p:sp>
        <p:sp>
          <p:nvSpPr>
            <p:cNvPr id="162" name="Rectangle 56"/>
            <p:cNvSpPr>
              <a:spLocks noChangeAspect="1" noChangeArrowheads="1"/>
            </p:cNvSpPr>
            <p:nvPr/>
          </p:nvSpPr>
          <p:spPr bwMode="auto">
            <a:xfrm>
              <a:off x="357158" y="4357694"/>
              <a:ext cx="3357586" cy="2071702"/>
            </a:xfrm>
            <a:prstGeom prst="rect">
              <a:avLst/>
            </a:prstGeom>
            <a:noFill/>
            <a:ln w="38100" algn="ctr">
              <a:solidFill>
                <a:srgbClr val="FF0000"/>
              </a:solidFill>
              <a:prstDash val="sysDot"/>
              <a:miter lim="800000"/>
              <a:headEnd/>
              <a:tailEnd/>
            </a:ln>
          </p:spPr>
          <p:txBody>
            <a:bodyPr wrap="none" anchor="ctr"/>
            <a:lstStyle/>
            <a:p>
              <a:pPr eaLnBrk="0" hangingPunct="0"/>
              <a:endParaRPr lang="zh-CN" altLang="zh-CN">
                <a:solidFill>
                  <a:schemeClr val="bg1"/>
                </a:solidFill>
                <a:latin typeface="Palatino Linotype" pitchFamily="18" charset="0"/>
                <a:ea typeface="黑体" pitchFamily="49" charset="-122"/>
              </a:endParaRPr>
            </a:p>
          </p:txBody>
        </p:sp>
        <p:sp>
          <p:nvSpPr>
            <p:cNvPr id="163" name="任意多边形 162"/>
            <p:cNvSpPr/>
            <p:nvPr/>
          </p:nvSpPr>
          <p:spPr>
            <a:xfrm>
              <a:off x="285720" y="1761067"/>
              <a:ext cx="3323771" cy="2254552"/>
            </a:xfrm>
            <a:custGeom>
              <a:avLst/>
              <a:gdLst>
                <a:gd name="connsiteX0" fmla="*/ 691848 w 3323771"/>
                <a:gd name="connsiteY0" fmla="*/ 416076 h 2254552"/>
                <a:gd name="connsiteX1" fmla="*/ 256419 w 3323771"/>
                <a:gd name="connsiteY1" fmla="*/ 1809447 h 2254552"/>
                <a:gd name="connsiteX2" fmla="*/ 2230362 w 3323771"/>
                <a:gd name="connsiteY2" fmla="*/ 2114247 h 2254552"/>
                <a:gd name="connsiteX3" fmla="*/ 3202819 w 3323771"/>
                <a:gd name="connsiteY3" fmla="*/ 967619 h 2254552"/>
                <a:gd name="connsiteX4" fmla="*/ 2956076 w 3323771"/>
                <a:gd name="connsiteY4" fmla="*/ 416076 h 2254552"/>
                <a:gd name="connsiteX5" fmla="*/ 2273905 w 3323771"/>
                <a:gd name="connsiteY5" fmla="*/ 358019 h 2254552"/>
                <a:gd name="connsiteX6" fmla="*/ 1678819 w 3323771"/>
                <a:gd name="connsiteY6" fmla="*/ 9676 h 2254552"/>
                <a:gd name="connsiteX7" fmla="*/ 691848 w 3323771"/>
                <a:gd name="connsiteY7" fmla="*/ 416076 h 22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771" h="2254552">
                  <a:moveTo>
                    <a:pt x="691848" y="416076"/>
                  </a:moveTo>
                  <a:cubicBezTo>
                    <a:pt x="454781" y="716038"/>
                    <a:pt x="0" y="1526419"/>
                    <a:pt x="256419" y="1809447"/>
                  </a:cubicBezTo>
                  <a:cubicBezTo>
                    <a:pt x="512838" y="2092475"/>
                    <a:pt x="1739295" y="2254552"/>
                    <a:pt x="2230362" y="2114247"/>
                  </a:cubicBezTo>
                  <a:cubicBezTo>
                    <a:pt x="2721429" y="1973942"/>
                    <a:pt x="3081867" y="1250647"/>
                    <a:pt x="3202819" y="967619"/>
                  </a:cubicBezTo>
                  <a:cubicBezTo>
                    <a:pt x="3323771" y="684591"/>
                    <a:pt x="3110895" y="517676"/>
                    <a:pt x="2956076" y="416076"/>
                  </a:cubicBezTo>
                  <a:cubicBezTo>
                    <a:pt x="2801257" y="314476"/>
                    <a:pt x="2486781" y="425752"/>
                    <a:pt x="2273905" y="358019"/>
                  </a:cubicBezTo>
                  <a:cubicBezTo>
                    <a:pt x="2061029" y="290286"/>
                    <a:pt x="1944914" y="0"/>
                    <a:pt x="1678819" y="9676"/>
                  </a:cubicBezTo>
                  <a:cubicBezTo>
                    <a:pt x="1412724" y="19352"/>
                    <a:pt x="928915" y="116114"/>
                    <a:pt x="691848" y="416076"/>
                  </a:cubicBezTo>
                  <a:close/>
                </a:path>
              </a:pathLst>
            </a:custGeom>
            <a:noFill/>
            <a:ln>
              <a:solidFill>
                <a:srgbClr val="0086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sp>
          <p:nvSpPr>
            <p:cNvPr id="164" name="TextBox 163"/>
            <p:cNvSpPr txBox="1"/>
            <p:nvPr/>
          </p:nvSpPr>
          <p:spPr>
            <a:xfrm>
              <a:off x="5000628" y="2083820"/>
              <a:ext cx="2214578"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General consensus</a:t>
              </a:r>
              <a:endParaRPr lang="zh-CN" altLang="en-US" dirty="0">
                <a:solidFill>
                  <a:schemeClr val="bg1"/>
                </a:solidFill>
                <a:latin typeface="Palatino Linotype" pitchFamily="18" charset="0"/>
              </a:endParaRPr>
            </a:p>
          </p:txBody>
        </p:sp>
        <p:sp>
          <p:nvSpPr>
            <p:cNvPr id="62" name="矩形 61"/>
            <p:cNvSpPr/>
            <p:nvPr/>
          </p:nvSpPr>
          <p:spPr>
            <a:xfrm>
              <a:off x="2428860" y="4500570"/>
              <a:ext cx="1143008" cy="857256"/>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64" name="矩形 63"/>
            <p:cNvSpPr/>
            <p:nvPr/>
          </p:nvSpPr>
          <p:spPr>
            <a:xfrm>
              <a:off x="500034" y="4500570"/>
              <a:ext cx="1143008" cy="857256"/>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grpSp>
      <p:grpSp>
        <p:nvGrpSpPr>
          <p:cNvPr id="6" name="组合 5"/>
          <p:cNvGrpSpPr/>
          <p:nvPr/>
        </p:nvGrpSpPr>
        <p:grpSpPr>
          <a:xfrm>
            <a:off x="-32" y="1052736"/>
            <a:ext cx="8388456" cy="954688"/>
            <a:chOff x="-32" y="1052736"/>
            <a:chExt cx="8388456" cy="954688"/>
          </a:xfrm>
        </p:grpSpPr>
        <p:grpSp>
          <p:nvGrpSpPr>
            <p:cNvPr id="4" name="组合 3"/>
            <p:cNvGrpSpPr/>
            <p:nvPr/>
          </p:nvGrpSpPr>
          <p:grpSpPr>
            <a:xfrm>
              <a:off x="933401" y="1268760"/>
              <a:ext cx="7455023" cy="738664"/>
              <a:chOff x="933401" y="1538208"/>
              <a:chExt cx="7455023" cy="738664"/>
            </a:xfrm>
          </p:grpSpPr>
          <p:graphicFrame>
            <p:nvGraphicFramePr>
              <p:cNvPr id="50181" name="Object 5"/>
              <p:cNvGraphicFramePr>
                <a:graphicFrameLocks noChangeAspect="1"/>
              </p:cNvGraphicFramePr>
              <p:nvPr/>
            </p:nvGraphicFramePr>
            <p:xfrm>
              <a:off x="933401" y="1754232"/>
              <a:ext cx="2664649" cy="434192"/>
            </p:xfrm>
            <a:graphic>
              <a:graphicData uri="http://schemas.openxmlformats.org/presentationml/2006/ole">
                <mc:AlternateContent xmlns:mc="http://schemas.openxmlformats.org/markup-compatibility/2006">
                  <mc:Choice xmlns:v="urn:schemas-microsoft-com:vml" Requires="v">
                    <p:oleObj spid="_x0000_s375966" name="Equation" r:id="rId40" imgW="1714320" imgH="279360" progId="Equation.DSMT4">
                      <p:embed/>
                    </p:oleObj>
                  </mc:Choice>
                  <mc:Fallback>
                    <p:oleObj name="Equation" r:id="rId40" imgW="1714320" imgH="279360"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33401" y="1754232"/>
                            <a:ext cx="2664649" cy="434192"/>
                          </a:xfrm>
                          <a:prstGeom prst="rect">
                            <a:avLst/>
                          </a:prstGeom>
                          <a:noFill/>
                          <a:ln>
                            <a:noFill/>
                          </a:ln>
                          <a:effectLst/>
                        </p:spPr>
                      </p:pic>
                    </p:oleObj>
                  </mc:Fallback>
                </mc:AlternateContent>
              </a:graphicData>
            </a:graphic>
          </p:graphicFrame>
          <p:grpSp>
            <p:nvGrpSpPr>
              <p:cNvPr id="3" name="组合 2"/>
              <p:cNvGrpSpPr/>
              <p:nvPr/>
            </p:nvGrpSpPr>
            <p:grpSpPr>
              <a:xfrm>
                <a:off x="3563888" y="1538208"/>
                <a:ext cx="4824536" cy="738664"/>
                <a:chOff x="4714876" y="1130842"/>
                <a:chExt cx="4824536" cy="738664"/>
              </a:xfrm>
            </p:grpSpPr>
            <p:graphicFrame>
              <p:nvGraphicFramePr>
                <p:cNvPr id="50182" name="Object 6"/>
                <p:cNvGraphicFramePr>
                  <a:graphicFrameLocks noChangeAspect="1"/>
                </p:cNvGraphicFramePr>
                <p:nvPr/>
              </p:nvGraphicFramePr>
              <p:xfrm>
                <a:off x="4929190" y="1357298"/>
                <a:ext cx="1539249" cy="428628"/>
              </p:xfrm>
              <a:graphic>
                <a:graphicData uri="http://schemas.openxmlformats.org/presentationml/2006/ole">
                  <mc:AlternateContent xmlns:mc="http://schemas.openxmlformats.org/markup-compatibility/2006">
                    <mc:Choice xmlns:v="urn:schemas-microsoft-com:vml" Requires="v">
                      <p:oleObj spid="_x0000_s375967" name="Equation" r:id="rId42" imgW="1002960" imgH="279360" progId="Equation.DSMT4">
                        <p:embed/>
                      </p:oleObj>
                    </mc:Choice>
                    <mc:Fallback>
                      <p:oleObj name="Equation" r:id="rId42" imgW="1002960" imgH="279360" progId="Equation.DSMT4">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929190" y="1357298"/>
                              <a:ext cx="1539249" cy="42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4" name="TextBox 143"/>
                <p:cNvSpPr txBox="1"/>
                <p:nvPr/>
              </p:nvSpPr>
              <p:spPr>
                <a:xfrm>
                  <a:off x="4714876" y="1500174"/>
                  <a:ext cx="2143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145" name="Line 28"/>
                <p:cNvSpPr>
                  <a:spLocks noChangeShapeType="1"/>
                </p:cNvSpPr>
                <p:nvPr/>
              </p:nvSpPr>
              <p:spPr bwMode="auto">
                <a:xfrm flipV="1">
                  <a:off x="5357818" y="1357298"/>
                  <a:ext cx="1214446" cy="500066"/>
                </a:xfrm>
                <a:prstGeom prst="line">
                  <a:avLst/>
                </a:prstGeom>
                <a:noFill/>
                <a:ln w="31750">
                  <a:solidFill>
                    <a:srgbClr val="FF99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46" name="TextBox 145"/>
                <p:cNvSpPr txBox="1"/>
                <p:nvPr/>
              </p:nvSpPr>
              <p:spPr>
                <a:xfrm>
                  <a:off x="6500826" y="1130842"/>
                  <a:ext cx="214314" cy="400110"/>
                </a:xfrm>
                <a:prstGeom prst="rect">
                  <a:avLst/>
                </a:prstGeom>
                <a:noFill/>
              </p:spPr>
              <p:txBody>
                <a:bodyPr wrap="square" rtlCol="0">
                  <a:spAutoFit/>
                </a:bodyPr>
                <a:lstStyle/>
                <a:p>
                  <a:r>
                    <a:rPr lang="en-US" altLang="zh-CN" sz="2000" b="1" dirty="0" smtClean="0">
                      <a:solidFill>
                        <a:srgbClr val="FF9900"/>
                      </a:solidFill>
                      <a:latin typeface="Palatino Linotype" pitchFamily="18" charset="0"/>
                    </a:rPr>
                    <a:t>0</a:t>
                  </a:r>
                  <a:endParaRPr lang="zh-CN" altLang="en-US" sz="2000" b="1" dirty="0">
                    <a:solidFill>
                      <a:srgbClr val="FF9900"/>
                    </a:solidFill>
                    <a:latin typeface="Palatino Linotype" pitchFamily="18" charset="0"/>
                  </a:endParaRPr>
                </a:p>
              </p:txBody>
            </p:sp>
            <p:graphicFrame>
              <p:nvGraphicFramePr>
                <p:cNvPr id="141320" name="Object 8"/>
                <p:cNvGraphicFramePr>
                  <a:graphicFrameLocks noChangeAspect="1"/>
                </p:cNvGraphicFramePr>
                <p:nvPr/>
              </p:nvGraphicFramePr>
              <p:xfrm>
                <a:off x="6731100" y="1444625"/>
                <a:ext cx="571500" cy="412750"/>
              </p:xfrm>
              <a:graphic>
                <a:graphicData uri="http://schemas.openxmlformats.org/presentationml/2006/ole">
                  <mc:AlternateContent xmlns:mc="http://schemas.openxmlformats.org/markup-compatibility/2006">
                    <mc:Choice xmlns:v="urn:schemas-microsoft-com:vml" Requires="v">
                      <p:oleObj spid="_x0000_s375968" name="Equation" r:id="rId44" imgW="228600" imgH="164880" progId="Equation.DSMT4">
                        <p:embed/>
                      </p:oleObj>
                    </mc:Choice>
                    <mc:Fallback>
                      <p:oleObj name="Equation" r:id="rId44" imgW="228600" imgH="164880" progId="Equation.DSMT4">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731100" y="1444625"/>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21" name="Object 9"/>
                <p:cNvGraphicFramePr>
                  <a:graphicFrameLocks noChangeAspect="1"/>
                </p:cNvGraphicFramePr>
                <p:nvPr/>
              </p:nvGraphicFramePr>
              <p:xfrm>
                <a:off x="7447087" y="1428750"/>
                <a:ext cx="2092325" cy="422275"/>
              </p:xfrm>
              <a:graphic>
                <a:graphicData uri="http://schemas.openxmlformats.org/presentationml/2006/ole">
                  <mc:AlternateContent xmlns:mc="http://schemas.openxmlformats.org/markup-compatibility/2006">
                    <mc:Choice xmlns:v="urn:schemas-microsoft-com:vml" Requires="v">
                      <p:oleObj spid="_x0000_s375969" name="Equation" r:id="rId46" imgW="1384200" imgH="279360" progId="Equation.DSMT4">
                        <p:embed/>
                      </p:oleObj>
                    </mc:Choice>
                    <mc:Fallback>
                      <p:oleObj name="Equation" r:id="rId46" imgW="1384200" imgH="279360" progId="Equation.DSMT4">
                        <p:embed/>
                        <p:pic>
                          <p:nvPicPr>
                            <p:cNvPr id="0" name=""/>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447087" y="1428750"/>
                              <a:ext cx="20923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66" name="矩形 65"/>
            <p:cNvSpPr/>
            <p:nvPr/>
          </p:nvSpPr>
          <p:spPr>
            <a:xfrm>
              <a:off x="-32" y="1052736"/>
              <a:ext cx="246894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smtClean="0">
                  <a:solidFill>
                    <a:schemeClr val="bg1"/>
                  </a:solidFill>
                  <a:latin typeface="Palatino Linotype" pitchFamily="18" charset="0"/>
                </a:rPr>
                <a:t>Hash Function:</a:t>
              </a:r>
              <a:endParaRPr lang="zh-CN" altLang="en-US" sz="2400" dirty="0">
                <a:solidFill>
                  <a:schemeClr val="bg1"/>
                </a:solidFill>
                <a:latin typeface="Palatino Linotype" pitchFamily="18" charset="0"/>
              </a:endParaRPr>
            </a:p>
          </p:txBody>
        </p:sp>
      </p:grpSp>
      <p:sp>
        <p:nvSpPr>
          <p:cNvPr id="69" name="矩形 68"/>
          <p:cNvSpPr/>
          <p:nvPr/>
        </p:nvSpPr>
        <p:spPr>
          <a:xfrm>
            <a:off x="14822" y="1988840"/>
            <a:ext cx="5626925"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a:solidFill>
                  <a:schemeClr val="bg1"/>
                </a:solidFill>
                <a:latin typeface="Palatino Linotype" pitchFamily="18" charset="0"/>
              </a:rPr>
              <a:t>General </a:t>
            </a:r>
            <a:r>
              <a:rPr lang="en-US" altLang="zh-CN" sz="2400" dirty="0" smtClean="0">
                <a:solidFill>
                  <a:schemeClr val="bg1"/>
                </a:solidFill>
                <a:latin typeface="Palatino Linotype" pitchFamily="18" charset="0"/>
              </a:rPr>
              <a:t>consensus &amp; entropy </a:t>
            </a:r>
            <a:r>
              <a:rPr lang="en-US" altLang="zh-CN" sz="2400" dirty="0" err="1">
                <a:solidFill>
                  <a:schemeClr val="bg1"/>
                </a:solidFill>
                <a:latin typeface="Palatino Linotype" pitchFamily="18" charset="0"/>
              </a:rPr>
              <a:t>regularizer</a:t>
            </a:r>
            <a:endParaRPr lang="en-US" altLang="zh-CN" sz="2400" dirty="0">
              <a:solidFill>
                <a:schemeClr val="bg1"/>
              </a:solidFill>
              <a:latin typeface="Palatino Linotype" pitchFamily="18" charset="0"/>
            </a:endParaRPr>
          </a:p>
        </p:txBody>
      </p:sp>
      <p:graphicFrame>
        <p:nvGraphicFramePr>
          <p:cNvPr id="70" name="Object 4"/>
          <p:cNvGraphicFramePr>
            <a:graphicFrameLocks noChangeAspect="1"/>
          </p:cNvGraphicFramePr>
          <p:nvPr>
            <p:extLst>
              <p:ext uri="{D42A27DB-BD31-4B8C-83A1-F6EECF244321}">
                <p14:modId xmlns:p14="http://schemas.microsoft.com/office/powerpoint/2010/main" val="2481434086"/>
              </p:ext>
            </p:extLst>
          </p:nvPr>
        </p:nvGraphicFramePr>
        <p:xfrm>
          <a:off x="5397984" y="5594218"/>
          <a:ext cx="2157038" cy="330991"/>
        </p:xfrm>
        <a:graphic>
          <a:graphicData uri="http://schemas.openxmlformats.org/presentationml/2006/ole">
            <mc:AlternateContent xmlns:mc="http://schemas.openxmlformats.org/markup-compatibility/2006">
              <mc:Choice xmlns:v="urn:schemas-microsoft-com:vml" Requires="v">
                <p:oleObj spid="_x0000_s375970" name="Equation" r:id="rId48" imgW="1574640" imgH="279360" progId="Equation.DSMT4">
                  <p:embed/>
                </p:oleObj>
              </mc:Choice>
              <mc:Fallback>
                <p:oleObj name="Equation" r:id="rId48" imgW="1574640" imgH="279360" progId="Equation.DSMT4">
                  <p:embed/>
                  <p:pic>
                    <p:nvPicPr>
                      <p:cNvPr id="0" name=""/>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397984" y="5594218"/>
                        <a:ext cx="2157038" cy="330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 name="矩形 70"/>
          <p:cNvSpPr/>
          <p:nvPr/>
        </p:nvSpPr>
        <p:spPr>
          <a:xfrm>
            <a:off x="4935319" y="5504809"/>
            <a:ext cx="3133453" cy="48047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sp>
        <p:nvSpPr>
          <p:cNvPr id="76" name="Line 28"/>
          <p:cNvSpPr>
            <a:spLocks noChangeAspect="1" noChangeShapeType="1"/>
          </p:cNvSpPr>
          <p:nvPr/>
        </p:nvSpPr>
        <p:spPr bwMode="auto">
          <a:xfrm flipH="1">
            <a:off x="6467229" y="4784098"/>
            <a:ext cx="0" cy="660652"/>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77" name="Freeform 21"/>
          <p:cNvSpPr>
            <a:spLocks noChangeArrowheads="1"/>
          </p:cNvSpPr>
          <p:nvPr/>
        </p:nvSpPr>
        <p:spPr bwMode="auto">
          <a:xfrm>
            <a:off x="6606512" y="4784098"/>
            <a:ext cx="2158584" cy="540533"/>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92D050">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pPr algn="ctr"/>
            <a:r>
              <a:rPr lang="en-US" altLang="zh-CN" dirty="0" smtClean="0">
                <a:solidFill>
                  <a:srgbClr val="C00000"/>
                </a:solidFill>
                <a:latin typeface="Palatino Linotype" pitchFamily="18" charset="0"/>
              </a:rPr>
              <a:t>Relaxing the</a:t>
            </a:r>
          </a:p>
          <a:p>
            <a:pPr algn="ctr"/>
            <a:r>
              <a:rPr lang="en-US" altLang="zh-CN" dirty="0" smtClean="0">
                <a:solidFill>
                  <a:srgbClr val="C00000"/>
                </a:solidFill>
                <a:latin typeface="Palatino Linotype" pitchFamily="18" charset="0"/>
              </a:rPr>
              <a:t>signed magnitude.</a:t>
            </a:r>
            <a:endParaRPr lang="zh-CN" altLang="en-US" dirty="0">
              <a:solidFill>
                <a:srgbClr val="C00000"/>
              </a:solidFill>
              <a:latin typeface="Palatino Linotype" pitchFamily="18" charset="0"/>
            </a:endParaRPr>
          </a:p>
        </p:txBody>
      </p:sp>
    </p:spTree>
    <p:extLst>
      <p:ext uri="{BB962C8B-B14F-4D97-AF65-F5344CB8AC3E}">
        <p14:creationId xmlns:p14="http://schemas.microsoft.com/office/powerpoint/2010/main" val="32956131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0" y="966788"/>
            <a:ext cx="9144000" cy="5534046"/>
            <a:chOff x="0" y="966788"/>
            <a:chExt cx="9144000" cy="5534046"/>
          </a:xfrm>
        </p:grpSpPr>
        <p:grpSp>
          <p:nvGrpSpPr>
            <p:cNvPr id="11" name="组合 10"/>
            <p:cNvGrpSpPr/>
            <p:nvPr/>
          </p:nvGrpSpPr>
          <p:grpSpPr>
            <a:xfrm>
              <a:off x="0" y="966788"/>
              <a:ext cx="9144000" cy="5534046"/>
              <a:chOff x="0" y="966788"/>
              <a:chExt cx="9144000" cy="5534046"/>
            </a:xfrm>
          </p:grpSpPr>
          <p:grpSp>
            <p:nvGrpSpPr>
              <p:cNvPr id="10" name="组合 9"/>
              <p:cNvGrpSpPr/>
              <p:nvPr/>
            </p:nvGrpSpPr>
            <p:grpSpPr>
              <a:xfrm>
                <a:off x="0" y="966788"/>
                <a:ext cx="9144000" cy="5534046"/>
                <a:chOff x="0" y="966788"/>
                <a:chExt cx="9144000" cy="5534046"/>
              </a:xfrm>
            </p:grpSpPr>
            <p:grpSp>
              <p:nvGrpSpPr>
                <p:cNvPr id="9" name="组合 8"/>
                <p:cNvGrpSpPr/>
                <p:nvPr/>
              </p:nvGrpSpPr>
              <p:grpSpPr>
                <a:xfrm>
                  <a:off x="0" y="966788"/>
                  <a:ext cx="9144000" cy="5534046"/>
                  <a:chOff x="0" y="966788"/>
                  <a:chExt cx="9144000" cy="5534046"/>
                </a:xfrm>
              </p:grpSpPr>
              <p:pic>
                <p:nvPicPr>
                  <p:cNvPr id="6" name="Picture 34" descr="ims.png"/>
                  <p:cNvPicPr>
                    <a:picLocks noChangeAspect="1"/>
                  </p:cNvPicPr>
                  <p:nvPr/>
                </p:nvPicPr>
                <p:blipFill>
                  <a:blip r:embed="rId3"/>
                  <a:srcRect l="4616" r="4616" b="41539"/>
                  <a:stretch>
                    <a:fillRect/>
                  </a:stretch>
                </p:blipFill>
                <p:spPr bwMode="auto">
                  <a:xfrm>
                    <a:off x="0" y="966788"/>
                    <a:ext cx="9144000" cy="5534046"/>
                  </a:xfrm>
                  <a:prstGeom prst="rect">
                    <a:avLst/>
                  </a:prstGeom>
                  <a:noFill/>
                  <a:ln w="9525">
                    <a:noFill/>
                    <a:miter lim="800000"/>
                    <a:headEnd/>
                    <a:tailEnd/>
                  </a:ln>
                </p:spPr>
              </p:pic>
              <p:pic>
                <p:nvPicPr>
                  <p:cNvPr id="8" name="图片 7" descr="2014-06-09 15_48_56-Minimal Loss Hashing for Compact Binary Codes.png"/>
                  <p:cNvPicPr>
                    <a:picLocks/>
                  </p:cNvPicPr>
                  <p:nvPr/>
                </p:nvPicPr>
                <p:blipFill>
                  <a:blip r:embed="rId4"/>
                  <a:stretch>
                    <a:fillRect/>
                  </a:stretch>
                </p:blipFill>
                <p:spPr>
                  <a:xfrm>
                    <a:off x="2214545" y="3500439"/>
                    <a:ext cx="640170" cy="589489"/>
                  </a:xfrm>
                  <a:prstGeom prst="rect">
                    <a:avLst/>
                  </a:prstGeom>
                </p:spPr>
              </p:pic>
            </p:grpSp>
            <p:pic>
              <p:nvPicPr>
                <p:cNvPr id="48129" name="Picture 1" descr="C:\Users\Administrator\AppData\Roaming\Tencent\Users\874422491\QQ\WinTemp\RichOle\7%Y]73}~I(_3[N0_}4J5NUR.jpg"/>
                <p:cNvPicPr>
                  <a:picLocks noChangeArrowheads="1"/>
                </p:cNvPicPr>
                <p:nvPr/>
              </p:nvPicPr>
              <p:blipFill>
                <a:blip r:embed="rId5"/>
                <a:srcRect/>
                <a:stretch>
                  <a:fillRect/>
                </a:stretch>
              </p:blipFill>
              <p:spPr bwMode="auto">
                <a:xfrm>
                  <a:off x="1566000" y="1616399"/>
                  <a:ext cx="617220" cy="582740"/>
                </a:xfrm>
                <a:prstGeom prst="rect">
                  <a:avLst/>
                </a:prstGeom>
                <a:noFill/>
                <a:ln w="0">
                  <a:solidFill>
                    <a:schemeClr val="tx1"/>
                  </a:solidFill>
                  <a:prstDash val="sysDot"/>
                </a:ln>
              </p:spPr>
            </p:pic>
          </p:grpSp>
          <p:pic>
            <p:nvPicPr>
              <p:cNvPr id="48131" name="Picture 3" descr="http://news.0937.net/upload/news/2011-9-3/2011931635179ie3j.jpg"/>
              <p:cNvPicPr>
                <a:picLocks noChangeArrowheads="1"/>
              </p:cNvPicPr>
              <p:nvPr/>
            </p:nvPicPr>
            <p:blipFill>
              <a:blip r:embed="rId6" cstate="print"/>
              <a:srcRect/>
              <a:stretch>
                <a:fillRect/>
              </a:stretch>
            </p:blipFill>
            <p:spPr bwMode="auto">
              <a:xfrm>
                <a:off x="3567600" y="5382000"/>
                <a:ext cx="626400" cy="586800"/>
              </a:xfrm>
              <a:prstGeom prst="rect">
                <a:avLst/>
              </a:prstGeom>
              <a:noFill/>
            </p:spPr>
          </p:pic>
        </p:grpSp>
        <p:pic>
          <p:nvPicPr>
            <p:cNvPr id="13" name="Picture 4" descr="C:\Users\Administrator\AppData\Roaming\Tencent\Users\874422491\QQ\WinTemp\RichOle\E%5{BN(O[2[O5AAWQHH)KTE.jpg"/>
            <p:cNvPicPr>
              <a:picLocks noChangeArrowheads="1"/>
            </p:cNvPicPr>
            <p:nvPr/>
          </p:nvPicPr>
          <p:blipFill>
            <a:blip r:embed="rId7" cstate="print"/>
            <a:srcRect/>
            <a:stretch>
              <a:fillRect/>
            </a:stretch>
          </p:blipFill>
          <p:spPr bwMode="auto">
            <a:xfrm>
              <a:off x="6242398" y="5392800"/>
              <a:ext cx="622800" cy="571504"/>
            </a:xfrm>
            <a:prstGeom prst="rect">
              <a:avLst/>
            </a:prstGeom>
            <a:noFill/>
          </p:spPr>
        </p:pic>
        <p:pic>
          <p:nvPicPr>
            <p:cNvPr id="48134" name="Picture 6" descr="https://encrypted-tbn0.gstatic.com/images?q=tbn:ANd9GcQ3IUPE-OkqzbQ8WgZVoTlHWEtluApA5fVgJfEMYyo-b62jOxmGWA"/>
            <p:cNvPicPr>
              <a:picLocks noChangeArrowheads="1"/>
            </p:cNvPicPr>
            <p:nvPr/>
          </p:nvPicPr>
          <p:blipFill>
            <a:blip r:embed="rId8"/>
            <a:srcRect/>
            <a:stretch>
              <a:fillRect/>
            </a:stretch>
          </p:blipFill>
          <p:spPr bwMode="auto">
            <a:xfrm>
              <a:off x="8243999" y="3499199"/>
              <a:ext cx="622800" cy="586800"/>
            </a:xfrm>
            <a:prstGeom prst="rect">
              <a:avLst/>
            </a:prstGeom>
            <a:noFill/>
          </p:spPr>
        </p:pic>
      </p:grpSp>
      <p:sp>
        <p:nvSpPr>
          <p:cNvPr id="12291" name="矩形 4"/>
          <p:cNvSpPr>
            <a:spLocks noChangeArrowheads="1"/>
          </p:cNvSpPr>
          <p:nvPr/>
        </p:nvSpPr>
        <p:spPr bwMode="auto">
          <a:xfrm>
            <a:off x="0" y="214313"/>
            <a:ext cx="5072066" cy="646331"/>
          </a:xfrm>
          <a:prstGeom prst="rect">
            <a:avLst/>
          </a:prstGeom>
          <a:noFill/>
          <a:ln w="9525">
            <a:noFill/>
            <a:miter lim="800000"/>
            <a:headEnd/>
            <a:tailEnd/>
          </a:ln>
        </p:spPr>
        <p:txBody>
          <a:bodyPr wrap="square">
            <a:spAutoFit/>
          </a:bodyPr>
          <a:lstStyle/>
          <a:p>
            <a:r>
              <a:rPr lang="en-US" altLang="zh-CN" sz="3600" b="1" dirty="0" smtClean="0">
                <a:latin typeface="Palatino Linotype" pitchFamily="18" charset="0"/>
                <a:cs typeface="Arial" pitchFamily="34" charset="0"/>
              </a:rPr>
              <a:t>Near Neighbor Search</a:t>
            </a:r>
            <a:endParaRPr lang="en-US" altLang="zh-CN" sz="3600" b="1" dirty="0">
              <a:latin typeface="Palatino Linotype"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a:spLocks noGrp="1"/>
          </p:cNvSpPr>
          <p:nvPr>
            <p:ph type="title"/>
          </p:nvPr>
        </p:nvSpPr>
        <p:spPr>
          <a:xfrm>
            <a:off x="-32" y="260350"/>
            <a:ext cx="8208962" cy="576263"/>
          </a:xfrm>
        </p:spPr>
        <p:txBody>
          <a:bodyPr/>
          <a:lstStyle/>
          <a:p>
            <a:r>
              <a:rPr lang="en-US" altLang="zh-CN" dirty="0" smtClean="0"/>
              <a:t>Step 1:</a:t>
            </a:r>
            <a:endParaRPr lang="zh-CN" altLang="en-US" dirty="0"/>
          </a:p>
        </p:txBody>
      </p:sp>
      <p:grpSp>
        <p:nvGrpSpPr>
          <p:cNvPr id="23" name="组合 22"/>
          <p:cNvGrpSpPr/>
          <p:nvPr/>
        </p:nvGrpSpPr>
        <p:grpSpPr>
          <a:xfrm>
            <a:off x="-32" y="1052736"/>
            <a:ext cx="8388456" cy="954688"/>
            <a:chOff x="-32" y="1052736"/>
            <a:chExt cx="8388456" cy="954688"/>
          </a:xfrm>
        </p:grpSpPr>
        <p:grpSp>
          <p:nvGrpSpPr>
            <p:cNvPr id="24" name="组合 23"/>
            <p:cNvGrpSpPr/>
            <p:nvPr/>
          </p:nvGrpSpPr>
          <p:grpSpPr>
            <a:xfrm>
              <a:off x="933401" y="1268760"/>
              <a:ext cx="7455023" cy="738664"/>
              <a:chOff x="933401" y="1538208"/>
              <a:chExt cx="7455023" cy="738664"/>
            </a:xfrm>
          </p:grpSpPr>
          <p:graphicFrame>
            <p:nvGraphicFramePr>
              <p:cNvPr id="26" name="Object 5"/>
              <p:cNvGraphicFramePr>
                <a:graphicFrameLocks noChangeAspect="1"/>
              </p:cNvGraphicFramePr>
              <p:nvPr/>
            </p:nvGraphicFramePr>
            <p:xfrm>
              <a:off x="933401" y="1754232"/>
              <a:ext cx="2664649" cy="434192"/>
            </p:xfrm>
            <a:graphic>
              <a:graphicData uri="http://schemas.openxmlformats.org/presentationml/2006/ole">
                <mc:AlternateContent xmlns:mc="http://schemas.openxmlformats.org/markup-compatibility/2006">
                  <mc:Choice xmlns:v="urn:schemas-microsoft-com:vml" Requires="v">
                    <p:oleObj spid="_x0000_s163944" name="Equation" r:id="rId4" imgW="1714320" imgH="279360" progId="Equation.DSMT4">
                      <p:embed/>
                    </p:oleObj>
                  </mc:Choice>
                  <mc:Fallback>
                    <p:oleObj name="Equation" r:id="rId4" imgW="171432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01" y="1754232"/>
                            <a:ext cx="2664649" cy="434192"/>
                          </a:xfrm>
                          <a:prstGeom prst="rect">
                            <a:avLst/>
                          </a:prstGeom>
                          <a:noFill/>
                          <a:ln>
                            <a:noFill/>
                          </a:ln>
                          <a:effectLst/>
                        </p:spPr>
                      </p:pic>
                    </p:oleObj>
                  </mc:Fallback>
                </mc:AlternateContent>
              </a:graphicData>
            </a:graphic>
          </p:graphicFrame>
          <p:grpSp>
            <p:nvGrpSpPr>
              <p:cNvPr id="27" name="组合 26"/>
              <p:cNvGrpSpPr/>
              <p:nvPr/>
            </p:nvGrpSpPr>
            <p:grpSpPr>
              <a:xfrm>
                <a:off x="3563888" y="1538208"/>
                <a:ext cx="4824536" cy="738664"/>
                <a:chOff x="4714876" y="1130842"/>
                <a:chExt cx="4824536" cy="738664"/>
              </a:xfrm>
            </p:grpSpPr>
            <p:graphicFrame>
              <p:nvGraphicFramePr>
                <p:cNvPr id="28" name="Object 6"/>
                <p:cNvGraphicFramePr>
                  <a:graphicFrameLocks noChangeAspect="1"/>
                </p:cNvGraphicFramePr>
                <p:nvPr/>
              </p:nvGraphicFramePr>
              <p:xfrm>
                <a:off x="4929190" y="1357298"/>
                <a:ext cx="1539249" cy="428628"/>
              </p:xfrm>
              <a:graphic>
                <a:graphicData uri="http://schemas.openxmlformats.org/presentationml/2006/ole">
                  <mc:AlternateContent xmlns:mc="http://schemas.openxmlformats.org/markup-compatibility/2006">
                    <mc:Choice xmlns:v="urn:schemas-microsoft-com:vml" Requires="v">
                      <p:oleObj spid="_x0000_s163945" name="Equation" r:id="rId6" imgW="1002960" imgH="279360" progId="Equation.DSMT4">
                        <p:embed/>
                      </p:oleObj>
                    </mc:Choice>
                    <mc:Fallback>
                      <p:oleObj name="Equation" r:id="rId6" imgW="1002960" imgH="2793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9190" y="1357298"/>
                              <a:ext cx="1539249" cy="42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TextBox 143"/>
                <p:cNvSpPr txBox="1"/>
                <p:nvPr/>
              </p:nvSpPr>
              <p:spPr>
                <a:xfrm>
                  <a:off x="4714876" y="1500174"/>
                  <a:ext cx="2143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30" name="Line 28"/>
                <p:cNvSpPr>
                  <a:spLocks noChangeShapeType="1"/>
                </p:cNvSpPr>
                <p:nvPr/>
              </p:nvSpPr>
              <p:spPr bwMode="auto">
                <a:xfrm flipV="1">
                  <a:off x="5357818" y="1357298"/>
                  <a:ext cx="1214446" cy="500066"/>
                </a:xfrm>
                <a:prstGeom prst="line">
                  <a:avLst/>
                </a:prstGeom>
                <a:noFill/>
                <a:ln w="31750">
                  <a:solidFill>
                    <a:srgbClr val="FF99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31" name="TextBox 145"/>
                <p:cNvSpPr txBox="1"/>
                <p:nvPr/>
              </p:nvSpPr>
              <p:spPr>
                <a:xfrm>
                  <a:off x="6500826" y="1130842"/>
                  <a:ext cx="214314" cy="400110"/>
                </a:xfrm>
                <a:prstGeom prst="rect">
                  <a:avLst/>
                </a:prstGeom>
                <a:noFill/>
              </p:spPr>
              <p:txBody>
                <a:bodyPr wrap="square" rtlCol="0">
                  <a:spAutoFit/>
                </a:bodyPr>
                <a:lstStyle/>
                <a:p>
                  <a:r>
                    <a:rPr lang="en-US" altLang="zh-CN" sz="2000" b="1" dirty="0" smtClean="0">
                      <a:solidFill>
                        <a:srgbClr val="FF9900"/>
                      </a:solidFill>
                      <a:latin typeface="Palatino Linotype" pitchFamily="18" charset="0"/>
                    </a:rPr>
                    <a:t>0</a:t>
                  </a:r>
                  <a:endParaRPr lang="zh-CN" altLang="en-US" sz="2000" b="1" dirty="0">
                    <a:solidFill>
                      <a:srgbClr val="FF9900"/>
                    </a:solidFill>
                    <a:latin typeface="Palatino Linotype" pitchFamily="18" charset="0"/>
                  </a:endParaRPr>
                </a:p>
              </p:txBody>
            </p:sp>
            <p:graphicFrame>
              <p:nvGraphicFramePr>
                <p:cNvPr id="32" name="Object 8"/>
                <p:cNvGraphicFramePr>
                  <a:graphicFrameLocks noChangeAspect="1"/>
                </p:cNvGraphicFramePr>
                <p:nvPr/>
              </p:nvGraphicFramePr>
              <p:xfrm>
                <a:off x="6731100" y="1444625"/>
                <a:ext cx="571500" cy="412750"/>
              </p:xfrm>
              <a:graphic>
                <a:graphicData uri="http://schemas.openxmlformats.org/presentationml/2006/ole">
                  <mc:AlternateContent xmlns:mc="http://schemas.openxmlformats.org/markup-compatibility/2006">
                    <mc:Choice xmlns:v="urn:schemas-microsoft-com:vml" Requires="v">
                      <p:oleObj spid="_x0000_s163946" name="Equation" r:id="rId8" imgW="228600" imgH="164880" progId="Equation.DSMT4">
                        <p:embed/>
                      </p:oleObj>
                    </mc:Choice>
                    <mc:Fallback>
                      <p:oleObj name="Equation" r:id="rId8" imgW="228600" imgH="1648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1100" y="1444625"/>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9"/>
                <p:cNvGraphicFramePr>
                  <a:graphicFrameLocks noChangeAspect="1"/>
                </p:cNvGraphicFramePr>
                <p:nvPr/>
              </p:nvGraphicFramePr>
              <p:xfrm>
                <a:off x="7447087" y="1428750"/>
                <a:ext cx="2092325" cy="422275"/>
              </p:xfrm>
              <a:graphic>
                <a:graphicData uri="http://schemas.openxmlformats.org/presentationml/2006/ole">
                  <mc:AlternateContent xmlns:mc="http://schemas.openxmlformats.org/markup-compatibility/2006">
                    <mc:Choice xmlns:v="urn:schemas-microsoft-com:vml" Requires="v">
                      <p:oleObj spid="_x0000_s163947" name="Equation" r:id="rId10" imgW="1384200" imgH="279360" progId="Equation.DSMT4">
                        <p:embed/>
                      </p:oleObj>
                    </mc:Choice>
                    <mc:Fallback>
                      <p:oleObj name="Equation" r:id="rId10" imgW="138420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7087" y="1428750"/>
                              <a:ext cx="20923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5" name="矩形 24"/>
            <p:cNvSpPr/>
            <p:nvPr/>
          </p:nvSpPr>
          <p:spPr>
            <a:xfrm>
              <a:off x="-32" y="1052736"/>
              <a:ext cx="246894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smtClean="0">
                  <a:solidFill>
                    <a:schemeClr val="bg1"/>
                  </a:solidFill>
                  <a:latin typeface="Palatino Linotype" pitchFamily="18" charset="0"/>
                </a:rPr>
                <a:t>Hash Function:</a:t>
              </a:r>
              <a:endParaRPr lang="zh-CN" altLang="en-US" sz="2400" dirty="0">
                <a:solidFill>
                  <a:schemeClr val="bg1"/>
                </a:solidFill>
                <a:latin typeface="Palatino Linotype" pitchFamily="18" charset="0"/>
              </a:endParaRPr>
            </a:p>
          </p:txBody>
        </p:sp>
      </p:grpSp>
      <p:sp>
        <p:nvSpPr>
          <p:cNvPr id="34" name="矩形 33"/>
          <p:cNvSpPr/>
          <p:nvPr/>
        </p:nvSpPr>
        <p:spPr>
          <a:xfrm>
            <a:off x="14822" y="1988840"/>
            <a:ext cx="5626925"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a:solidFill>
                  <a:schemeClr val="bg1"/>
                </a:solidFill>
                <a:latin typeface="Palatino Linotype" pitchFamily="18" charset="0"/>
              </a:rPr>
              <a:t>General </a:t>
            </a:r>
            <a:r>
              <a:rPr lang="en-US" altLang="zh-CN" sz="2400" dirty="0" smtClean="0">
                <a:solidFill>
                  <a:schemeClr val="bg1"/>
                </a:solidFill>
                <a:latin typeface="Palatino Linotype" pitchFamily="18" charset="0"/>
              </a:rPr>
              <a:t>consensus &amp; </a:t>
            </a:r>
            <a:r>
              <a:rPr lang="en-US" altLang="zh-CN" sz="2400" dirty="0" smtClean="0">
                <a:solidFill>
                  <a:srgbClr val="C00000"/>
                </a:solidFill>
                <a:latin typeface="Palatino Linotype" pitchFamily="18" charset="0"/>
              </a:rPr>
              <a:t>entropy </a:t>
            </a:r>
            <a:r>
              <a:rPr lang="en-US" altLang="zh-CN" sz="2400" dirty="0" err="1">
                <a:solidFill>
                  <a:srgbClr val="C00000"/>
                </a:solidFill>
                <a:latin typeface="Palatino Linotype" pitchFamily="18" charset="0"/>
              </a:rPr>
              <a:t>regularizer</a:t>
            </a:r>
            <a:endParaRPr lang="en-US" altLang="zh-CN" sz="2400" dirty="0">
              <a:solidFill>
                <a:srgbClr val="C00000"/>
              </a:solidFill>
              <a:latin typeface="Palatino Linotype" pitchFamily="18" charset="0"/>
            </a:endParaRPr>
          </a:p>
        </p:txBody>
      </p:sp>
      <p:sp>
        <p:nvSpPr>
          <p:cNvPr id="40" name="Freeform 21"/>
          <p:cNvSpPr>
            <a:spLocks noChangeArrowheads="1"/>
          </p:cNvSpPr>
          <p:nvPr/>
        </p:nvSpPr>
        <p:spPr bwMode="auto">
          <a:xfrm>
            <a:off x="933400" y="2570604"/>
            <a:ext cx="7815064" cy="714380"/>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92D050">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r>
              <a:rPr lang="en-US" altLang="zh-CN" sz="2400" dirty="0">
                <a:solidFill>
                  <a:schemeClr val="bg1"/>
                </a:solidFill>
                <a:latin typeface="Palatino Linotype" pitchFamily="18" charset="0"/>
              </a:rPr>
              <a:t>Each bit requires a 50% chance of being one or zero.</a:t>
            </a:r>
            <a:endParaRPr lang="zh-CN" altLang="en-US" sz="2400" dirty="0">
              <a:solidFill>
                <a:schemeClr val="bg1"/>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a:spLocks noGrp="1"/>
          </p:cNvSpPr>
          <p:nvPr>
            <p:ph type="title"/>
          </p:nvPr>
        </p:nvSpPr>
        <p:spPr>
          <a:xfrm>
            <a:off x="-32" y="260350"/>
            <a:ext cx="8208962" cy="576263"/>
          </a:xfrm>
        </p:spPr>
        <p:txBody>
          <a:bodyPr/>
          <a:lstStyle/>
          <a:p>
            <a:r>
              <a:rPr lang="en-US" altLang="zh-CN" dirty="0" smtClean="0"/>
              <a:t>Step 1:</a:t>
            </a:r>
            <a:endParaRPr lang="zh-CN" altLang="en-US" dirty="0"/>
          </a:p>
        </p:txBody>
      </p:sp>
      <p:grpSp>
        <p:nvGrpSpPr>
          <p:cNvPr id="23" name="组合 22"/>
          <p:cNvGrpSpPr/>
          <p:nvPr/>
        </p:nvGrpSpPr>
        <p:grpSpPr>
          <a:xfrm>
            <a:off x="-32" y="1052736"/>
            <a:ext cx="8388456" cy="954688"/>
            <a:chOff x="-32" y="1052736"/>
            <a:chExt cx="8388456" cy="954688"/>
          </a:xfrm>
        </p:grpSpPr>
        <p:grpSp>
          <p:nvGrpSpPr>
            <p:cNvPr id="24" name="组合 23"/>
            <p:cNvGrpSpPr/>
            <p:nvPr/>
          </p:nvGrpSpPr>
          <p:grpSpPr>
            <a:xfrm>
              <a:off x="933401" y="1268760"/>
              <a:ext cx="7455023" cy="738664"/>
              <a:chOff x="933401" y="1538208"/>
              <a:chExt cx="7455023" cy="738664"/>
            </a:xfrm>
          </p:grpSpPr>
          <p:graphicFrame>
            <p:nvGraphicFramePr>
              <p:cNvPr id="26" name="Object 5"/>
              <p:cNvGraphicFramePr>
                <a:graphicFrameLocks noChangeAspect="1"/>
              </p:cNvGraphicFramePr>
              <p:nvPr/>
            </p:nvGraphicFramePr>
            <p:xfrm>
              <a:off x="933401" y="1754232"/>
              <a:ext cx="2664649" cy="434192"/>
            </p:xfrm>
            <a:graphic>
              <a:graphicData uri="http://schemas.openxmlformats.org/presentationml/2006/ole">
                <mc:AlternateContent xmlns:mc="http://schemas.openxmlformats.org/markup-compatibility/2006">
                  <mc:Choice xmlns:v="urn:schemas-microsoft-com:vml" Requires="v">
                    <p:oleObj spid="_x0000_s378997" name="Equation" r:id="rId4" imgW="1714320" imgH="279360" progId="Equation.DSMT4">
                      <p:embed/>
                    </p:oleObj>
                  </mc:Choice>
                  <mc:Fallback>
                    <p:oleObj name="Equation" r:id="rId4" imgW="171432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01" y="1754232"/>
                            <a:ext cx="2664649" cy="434192"/>
                          </a:xfrm>
                          <a:prstGeom prst="rect">
                            <a:avLst/>
                          </a:prstGeom>
                          <a:noFill/>
                          <a:ln>
                            <a:noFill/>
                          </a:ln>
                          <a:effectLst/>
                        </p:spPr>
                      </p:pic>
                    </p:oleObj>
                  </mc:Fallback>
                </mc:AlternateContent>
              </a:graphicData>
            </a:graphic>
          </p:graphicFrame>
          <p:grpSp>
            <p:nvGrpSpPr>
              <p:cNvPr id="27" name="组合 26"/>
              <p:cNvGrpSpPr/>
              <p:nvPr/>
            </p:nvGrpSpPr>
            <p:grpSpPr>
              <a:xfrm>
                <a:off x="3563888" y="1538208"/>
                <a:ext cx="4824536" cy="738664"/>
                <a:chOff x="4714876" y="1130842"/>
                <a:chExt cx="4824536" cy="738664"/>
              </a:xfrm>
            </p:grpSpPr>
            <p:graphicFrame>
              <p:nvGraphicFramePr>
                <p:cNvPr id="28" name="Object 6"/>
                <p:cNvGraphicFramePr>
                  <a:graphicFrameLocks noChangeAspect="1"/>
                </p:cNvGraphicFramePr>
                <p:nvPr/>
              </p:nvGraphicFramePr>
              <p:xfrm>
                <a:off x="4929190" y="1357298"/>
                <a:ext cx="1539249" cy="428628"/>
              </p:xfrm>
              <a:graphic>
                <a:graphicData uri="http://schemas.openxmlformats.org/presentationml/2006/ole">
                  <mc:AlternateContent xmlns:mc="http://schemas.openxmlformats.org/markup-compatibility/2006">
                    <mc:Choice xmlns:v="urn:schemas-microsoft-com:vml" Requires="v">
                      <p:oleObj spid="_x0000_s378998" name="Equation" r:id="rId6" imgW="1002960" imgH="279360" progId="Equation.DSMT4">
                        <p:embed/>
                      </p:oleObj>
                    </mc:Choice>
                    <mc:Fallback>
                      <p:oleObj name="Equation" r:id="rId6" imgW="1002960" imgH="2793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9190" y="1357298"/>
                              <a:ext cx="1539249" cy="42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TextBox 143"/>
                <p:cNvSpPr txBox="1"/>
                <p:nvPr/>
              </p:nvSpPr>
              <p:spPr>
                <a:xfrm>
                  <a:off x="4714876" y="1500174"/>
                  <a:ext cx="2143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30" name="Line 28"/>
                <p:cNvSpPr>
                  <a:spLocks noChangeShapeType="1"/>
                </p:cNvSpPr>
                <p:nvPr/>
              </p:nvSpPr>
              <p:spPr bwMode="auto">
                <a:xfrm flipV="1">
                  <a:off x="5357818" y="1357298"/>
                  <a:ext cx="1214446" cy="500066"/>
                </a:xfrm>
                <a:prstGeom prst="line">
                  <a:avLst/>
                </a:prstGeom>
                <a:noFill/>
                <a:ln w="31750">
                  <a:solidFill>
                    <a:srgbClr val="FF99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31" name="TextBox 145"/>
                <p:cNvSpPr txBox="1"/>
                <p:nvPr/>
              </p:nvSpPr>
              <p:spPr>
                <a:xfrm>
                  <a:off x="6500826" y="1130842"/>
                  <a:ext cx="214314" cy="400110"/>
                </a:xfrm>
                <a:prstGeom prst="rect">
                  <a:avLst/>
                </a:prstGeom>
                <a:noFill/>
              </p:spPr>
              <p:txBody>
                <a:bodyPr wrap="square" rtlCol="0">
                  <a:spAutoFit/>
                </a:bodyPr>
                <a:lstStyle/>
                <a:p>
                  <a:r>
                    <a:rPr lang="en-US" altLang="zh-CN" sz="2000" b="1" dirty="0" smtClean="0">
                      <a:solidFill>
                        <a:srgbClr val="FF9900"/>
                      </a:solidFill>
                      <a:latin typeface="Palatino Linotype" pitchFamily="18" charset="0"/>
                    </a:rPr>
                    <a:t>0</a:t>
                  </a:r>
                  <a:endParaRPr lang="zh-CN" altLang="en-US" sz="2000" b="1" dirty="0">
                    <a:solidFill>
                      <a:srgbClr val="FF9900"/>
                    </a:solidFill>
                    <a:latin typeface="Palatino Linotype" pitchFamily="18" charset="0"/>
                  </a:endParaRPr>
                </a:p>
              </p:txBody>
            </p:sp>
            <p:graphicFrame>
              <p:nvGraphicFramePr>
                <p:cNvPr id="32" name="Object 8"/>
                <p:cNvGraphicFramePr>
                  <a:graphicFrameLocks noChangeAspect="1"/>
                </p:cNvGraphicFramePr>
                <p:nvPr/>
              </p:nvGraphicFramePr>
              <p:xfrm>
                <a:off x="6731100" y="1444625"/>
                <a:ext cx="571500" cy="412750"/>
              </p:xfrm>
              <a:graphic>
                <a:graphicData uri="http://schemas.openxmlformats.org/presentationml/2006/ole">
                  <mc:AlternateContent xmlns:mc="http://schemas.openxmlformats.org/markup-compatibility/2006">
                    <mc:Choice xmlns:v="urn:schemas-microsoft-com:vml" Requires="v">
                      <p:oleObj spid="_x0000_s378999" name="Equation" r:id="rId8" imgW="228600" imgH="164880" progId="Equation.DSMT4">
                        <p:embed/>
                      </p:oleObj>
                    </mc:Choice>
                    <mc:Fallback>
                      <p:oleObj name="Equation" r:id="rId8" imgW="228600" imgH="1648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1100" y="1444625"/>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9"/>
                <p:cNvGraphicFramePr>
                  <a:graphicFrameLocks noChangeAspect="1"/>
                </p:cNvGraphicFramePr>
                <p:nvPr/>
              </p:nvGraphicFramePr>
              <p:xfrm>
                <a:off x="7447087" y="1428750"/>
                <a:ext cx="2092325" cy="422275"/>
              </p:xfrm>
              <a:graphic>
                <a:graphicData uri="http://schemas.openxmlformats.org/presentationml/2006/ole">
                  <mc:AlternateContent xmlns:mc="http://schemas.openxmlformats.org/markup-compatibility/2006">
                    <mc:Choice xmlns:v="urn:schemas-microsoft-com:vml" Requires="v">
                      <p:oleObj spid="_x0000_s379000" name="Equation" r:id="rId10" imgW="1384200" imgH="279360" progId="Equation.DSMT4">
                        <p:embed/>
                      </p:oleObj>
                    </mc:Choice>
                    <mc:Fallback>
                      <p:oleObj name="Equation" r:id="rId10" imgW="138420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7087" y="1428750"/>
                              <a:ext cx="20923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5" name="矩形 24"/>
            <p:cNvSpPr/>
            <p:nvPr/>
          </p:nvSpPr>
          <p:spPr>
            <a:xfrm>
              <a:off x="-32" y="1052736"/>
              <a:ext cx="246894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smtClean="0">
                  <a:solidFill>
                    <a:schemeClr val="bg1"/>
                  </a:solidFill>
                  <a:latin typeface="Palatino Linotype" pitchFamily="18" charset="0"/>
                </a:rPr>
                <a:t>Hash Function:</a:t>
              </a:r>
              <a:endParaRPr lang="zh-CN" altLang="en-US" sz="2400" dirty="0">
                <a:solidFill>
                  <a:schemeClr val="bg1"/>
                </a:solidFill>
                <a:latin typeface="Palatino Linotype" pitchFamily="18" charset="0"/>
              </a:endParaRPr>
            </a:p>
          </p:txBody>
        </p:sp>
      </p:grpSp>
      <p:sp>
        <p:nvSpPr>
          <p:cNvPr id="34" name="矩形 33"/>
          <p:cNvSpPr/>
          <p:nvPr/>
        </p:nvSpPr>
        <p:spPr>
          <a:xfrm>
            <a:off x="14822" y="1988840"/>
            <a:ext cx="5626925"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a:solidFill>
                  <a:schemeClr val="bg1"/>
                </a:solidFill>
                <a:latin typeface="Palatino Linotype" pitchFamily="18" charset="0"/>
              </a:rPr>
              <a:t>General </a:t>
            </a:r>
            <a:r>
              <a:rPr lang="en-US" altLang="zh-CN" sz="2400" dirty="0" smtClean="0">
                <a:solidFill>
                  <a:schemeClr val="bg1"/>
                </a:solidFill>
                <a:latin typeface="Palatino Linotype" pitchFamily="18" charset="0"/>
              </a:rPr>
              <a:t>consensus &amp; </a:t>
            </a:r>
            <a:r>
              <a:rPr lang="en-US" altLang="zh-CN" sz="2400" dirty="0" smtClean="0">
                <a:solidFill>
                  <a:srgbClr val="C00000"/>
                </a:solidFill>
                <a:latin typeface="Palatino Linotype" pitchFamily="18" charset="0"/>
              </a:rPr>
              <a:t>entropy </a:t>
            </a:r>
            <a:r>
              <a:rPr lang="en-US" altLang="zh-CN" sz="2400" dirty="0" err="1">
                <a:solidFill>
                  <a:srgbClr val="C00000"/>
                </a:solidFill>
                <a:latin typeface="Palatino Linotype" pitchFamily="18" charset="0"/>
              </a:rPr>
              <a:t>regularizer</a:t>
            </a:r>
            <a:endParaRPr lang="en-US" altLang="zh-CN" sz="2400" dirty="0">
              <a:solidFill>
                <a:srgbClr val="C00000"/>
              </a:solidFill>
              <a:latin typeface="Palatino Linotype" pitchFamily="18" charset="0"/>
            </a:endParaRPr>
          </a:p>
        </p:txBody>
      </p:sp>
      <p:sp>
        <p:nvSpPr>
          <p:cNvPr id="20" name="Freeform 21"/>
          <p:cNvSpPr>
            <a:spLocks noChangeArrowheads="1"/>
          </p:cNvSpPr>
          <p:nvPr/>
        </p:nvSpPr>
        <p:spPr bwMode="auto">
          <a:xfrm>
            <a:off x="933400" y="2570604"/>
            <a:ext cx="7815064" cy="714380"/>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92D050">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r>
              <a:rPr lang="en-US" altLang="zh-CN" sz="2400" dirty="0">
                <a:solidFill>
                  <a:schemeClr val="bg1"/>
                </a:solidFill>
                <a:latin typeface="Palatino Linotype" pitchFamily="18" charset="0"/>
              </a:rPr>
              <a:t>Each bit requires a 50% chance of being one or zero.</a:t>
            </a:r>
            <a:endParaRPr lang="zh-CN" altLang="en-US" sz="2400" dirty="0">
              <a:solidFill>
                <a:schemeClr val="bg1"/>
              </a:solidFill>
              <a:latin typeface="Palatino Linotype" pitchFamily="18" charset="0"/>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3691788364"/>
              </p:ext>
            </p:extLst>
          </p:nvPr>
        </p:nvGraphicFramePr>
        <p:xfrm>
          <a:off x="3584347" y="3313931"/>
          <a:ext cx="1209675" cy="619125"/>
        </p:xfrm>
        <a:graphic>
          <a:graphicData uri="http://schemas.openxmlformats.org/presentationml/2006/ole">
            <mc:AlternateContent xmlns:mc="http://schemas.openxmlformats.org/markup-compatibility/2006">
              <mc:Choice xmlns:v="urn:schemas-microsoft-com:vml" Requires="v">
                <p:oleObj spid="_x0000_s379001" name="Equation" r:id="rId12" imgW="1209605" imgH="619228" progId="Equation.DSMT4">
                  <p:embed/>
                </p:oleObj>
              </mc:Choice>
              <mc:Fallback>
                <p:oleObj name="Equation" r:id="rId12" imgW="1209605" imgH="619228" progId="Equation.DSMT4">
                  <p:embed/>
                  <p:pic>
                    <p:nvPicPr>
                      <p:cNvPr id="0" name=""/>
                      <p:cNvPicPr/>
                      <p:nvPr/>
                    </p:nvPicPr>
                    <p:blipFill>
                      <a:blip r:embed="rId13"/>
                      <a:stretch>
                        <a:fillRect/>
                      </a:stretch>
                    </p:blipFill>
                    <p:spPr>
                      <a:xfrm>
                        <a:off x="3584347" y="3313931"/>
                        <a:ext cx="1209675" cy="619125"/>
                      </a:xfrm>
                      <a:prstGeom prst="rect">
                        <a:avLst/>
                      </a:prstGeom>
                    </p:spPr>
                  </p:pic>
                </p:oleObj>
              </mc:Fallback>
            </mc:AlternateContent>
          </a:graphicData>
        </a:graphic>
      </p:graphicFrame>
    </p:spTree>
    <p:extLst>
      <p:ext uri="{BB962C8B-B14F-4D97-AF65-F5344CB8AC3E}">
        <p14:creationId xmlns:p14="http://schemas.microsoft.com/office/powerpoint/2010/main" val="16115254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a:spLocks noGrp="1"/>
          </p:cNvSpPr>
          <p:nvPr>
            <p:ph type="title"/>
          </p:nvPr>
        </p:nvSpPr>
        <p:spPr>
          <a:xfrm>
            <a:off x="-32" y="260350"/>
            <a:ext cx="8208962" cy="576263"/>
          </a:xfrm>
        </p:spPr>
        <p:txBody>
          <a:bodyPr/>
          <a:lstStyle/>
          <a:p>
            <a:r>
              <a:rPr lang="en-US" altLang="zh-CN" dirty="0" smtClean="0"/>
              <a:t>Step 1:</a:t>
            </a:r>
            <a:endParaRPr lang="zh-CN" altLang="en-US" dirty="0"/>
          </a:p>
        </p:txBody>
      </p:sp>
      <p:grpSp>
        <p:nvGrpSpPr>
          <p:cNvPr id="23" name="组合 22"/>
          <p:cNvGrpSpPr/>
          <p:nvPr/>
        </p:nvGrpSpPr>
        <p:grpSpPr>
          <a:xfrm>
            <a:off x="-32" y="1052736"/>
            <a:ext cx="8388456" cy="954688"/>
            <a:chOff x="-32" y="1052736"/>
            <a:chExt cx="8388456" cy="954688"/>
          </a:xfrm>
        </p:grpSpPr>
        <p:grpSp>
          <p:nvGrpSpPr>
            <p:cNvPr id="24" name="组合 23"/>
            <p:cNvGrpSpPr/>
            <p:nvPr/>
          </p:nvGrpSpPr>
          <p:grpSpPr>
            <a:xfrm>
              <a:off x="933401" y="1268760"/>
              <a:ext cx="7455023" cy="738664"/>
              <a:chOff x="933401" y="1538208"/>
              <a:chExt cx="7455023" cy="738664"/>
            </a:xfrm>
          </p:grpSpPr>
          <p:graphicFrame>
            <p:nvGraphicFramePr>
              <p:cNvPr id="26" name="Object 5"/>
              <p:cNvGraphicFramePr>
                <a:graphicFrameLocks noChangeAspect="1"/>
              </p:cNvGraphicFramePr>
              <p:nvPr/>
            </p:nvGraphicFramePr>
            <p:xfrm>
              <a:off x="933401" y="1754232"/>
              <a:ext cx="2664649" cy="434192"/>
            </p:xfrm>
            <a:graphic>
              <a:graphicData uri="http://schemas.openxmlformats.org/presentationml/2006/ole">
                <mc:AlternateContent xmlns:mc="http://schemas.openxmlformats.org/markup-compatibility/2006">
                  <mc:Choice xmlns:v="urn:schemas-microsoft-com:vml" Requires="v">
                    <p:oleObj spid="_x0000_s380044" name="Equation" r:id="rId4" imgW="1714320" imgH="279360" progId="Equation.DSMT4">
                      <p:embed/>
                    </p:oleObj>
                  </mc:Choice>
                  <mc:Fallback>
                    <p:oleObj name="Equation" r:id="rId4" imgW="171432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01" y="1754232"/>
                            <a:ext cx="2664649" cy="434192"/>
                          </a:xfrm>
                          <a:prstGeom prst="rect">
                            <a:avLst/>
                          </a:prstGeom>
                          <a:noFill/>
                          <a:ln>
                            <a:noFill/>
                          </a:ln>
                          <a:effectLst/>
                        </p:spPr>
                      </p:pic>
                    </p:oleObj>
                  </mc:Fallback>
                </mc:AlternateContent>
              </a:graphicData>
            </a:graphic>
          </p:graphicFrame>
          <p:grpSp>
            <p:nvGrpSpPr>
              <p:cNvPr id="27" name="组合 26"/>
              <p:cNvGrpSpPr/>
              <p:nvPr/>
            </p:nvGrpSpPr>
            <p:grpSpPr>
              <a:xfrm>
                <a:off x="3563888" y="1538208"/>
                <a:ext cx="4824536" cy="738664"/>
                <a:chOff x="4714876" y="1130842"/>
                <a:chExt cx="4824536" cy="738664"/>
              </a:xfrm>
            </p:grpSpPr>
            <p:graphicFrame>
              <p:nvGraphicFramePr>
                <p:cNvPr id="28" name="Object 6"/>
                <p:cNvGraphicFramePr>
                  <a:graphicFrameLocks noChangeAspect="1"/>
                </p:cNvGraphicFramePr>
                <p:nvPr/>
              </p:nvGraphicFramePr>
              <p:xfrm>
                <a:off x="4929190" y="1357298"/>
                <a:ext cx="1539249" cy="428628"/>
              </p:xfrm>
              <a:graphic>
                <a:graphicData uri="http://schemas.openxmlformats.org/presentationml/2006/ole">
                  <mc:AlternateContent xmlns:mc="http://schemas.openxmlformats.org/markup-compatibility/2006">
                    <mc:Choice xmlns:v="urn:schemas-microsoft-com:vml" Requires="v">
                      <p:oleObj spid="_x0000_s380045" name="Equation" r:id="rId6" imgW="1002960" imgH="279360" progId="Equation.DSMT4">
                        <p:embed/>
                      </p:oleObj>
                    </mc:Choice>
                    <mc:Fallback>
                      <p:oleObj name="Equation" r:id="rId6" imgW="1002960" imgH="2793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9190" y="1357298"/>
                              <a:ext cx="1539249" cy="42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TextBox 143"/>
                <p:cNvSpPr txBox="1"/>
                <p:nvPr/>
              </p:nvSpPr>
              <p:spPr>
                <a:xfrm>
                  <a:off x="4714876" y="1500174"/>
                  <a:ext cx="2143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30" name="Line 28"/>
                <p:cNvSpPr>
                  <a:spLocks noChangeShapeType="1"/>
                </p:cNvSpPr>
                <p:nvPr/>
              </p:nvSpPr>
              <p:spPr bwMode="auto">
                <a:xfrm flipV="1">
                  <a:off x="5357818" y="1357298"/>
                  <a:ext cx="1214446" cy="500066"/>
                </a:xfrm>
                <a:prstGeom prst="line">
                  <a:avLst/>
                </a:prstGeom>
                <a:noFill/>
                <a:ln w="31750">
                  <a:solidFill>
                    <a:srgbClr val="FF99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31" name="TextBox 145"/>
                <p:cNvSpPr txBox="1"/>
                <p:nvPr/>
              </p:nvSpPr>
              <p:spPr>
                <a:xfrm>
                  <a:off x="6500826" y="1130842"/>
                  <a:ext cx="214314" cy="400110"/>
                </a:xfrm>
                <a:prstGeom prst="rect">
                  <a:avLst/>
                </a:prstGeom>
                <a:noFill/>
              </p:spPr>
              <p:txBody>
                <a:bodyPr wrap="square" rtlCol="0">
                  <a:spAutoFit/>
                </a:bodyPr>
                <a:lstStyle/>
                <a:p>
                  <a:r>
                    <a:rPr lang="en-US" altLang="zh-CN" sz="2000" b="1" dirty="0" smtClean="0">
                      <a:solidFill>
                        <a:srgbClr val="FF9900"/>
                      </a:solidFill>
                      <a:latin typeface="Palatino Linotype" pitchFamily="18" charset="0"/>
                    </a:rPr>
                    <a:t>0</a:t>
                  </a:r>
                  <a:endParaRPr lang="zh-CN" altLang="en-US" sz="2000" b="1" dirty="0">
                    <a:solidFill>
                      <a:srgbClr val="FF9900"/>
                    </a:solidFill>
                    <a:latin typeface="Palatino Linotype" pitchFamily="18" charset="0"/>
                  </a:endParaRPr>
                </a:p>
              </p:txBody>
            </p:sp>
            <p:graphicFrame>
              <p:nvGraphicFramePr>
                <p:cNvPr id="32" name="Object 8"/>
                <p:cNvGraphicFramePr>
                  <a:graphicFrameLocks noChangeAspect="1"/>
                </p:cNvGraphicFramePr>
                <p:nvPr/>
              </p:nvGraphicFramePr>
              <p:xfrm>
                <a:off x="6731100" y="1444625"/>
                <a:ext cx="571500" cy="412750"/>
              </p:xfrm>
              <a:graphic>
                <a:graphicData uri="http://schemas.openxmlformats.org/presentationml/2006/ole">
                  <mc:AlternateContent xmlns:mc="http://schemas.openxmlformats.org/markup-compatibility/2006">
                    <mc:Choice xmlns:v="urn:schemas-microsoft-com:vml" Requires="v">
                      <p:oleObj spid="_x0000_s380046" name="Equation" r:id="rId8" imgW="228600" imgH="164880" progId="Equation.DSMT4">
                        <p:embed/>
                      </p:oleObj>
                    </mc:Choice>
                    <mc:Fallback>
                      <p:oleObj name="Equation" r:id="rId8" imgW="228600" imgH="1648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1100" y="1444625"/>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9"/>
                <p:cNvGraphicFramePr>
                  <a:graphicFrameLocks noChangeAspect="1"/>
                </p:cNvGraphicFramePr>
                <p:nvPr/>
              </p:nvGraphicFramePr>
              <p:xfrm>
                <a:off x="7447087" y="1428750"/>
                <a:ext cx="2092325" cy="422275"/>
              </p:xfrm>
              <a:graphic>
                <a:graphicData uri="http://schemas.openxmlformats.org/presentationml/2006/ole">
                  <mc:AlternateContent xmlns:mc="http://schemas.openxmlformats.org/markup-compatibility/2006">
                    <mc:Choice xmlns:v="urn:schemas-microsoft-com:vml" Requires="v">
                      <p:oleObj spid="_x0000_s380047" name="Equation" r:id="rId10" imgW="1384200" imgH="279360" progId="Equation.DSMT4">
                        <p:embed/>
                      </p:oleObj>
                    </mc:Choice>
                    <mc:Fallback>
                      <p:oleObj name="Equation" r:id="rId10" imgW="138420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7087" y="1428750"/>
                              <a:ext cx="20923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5" name="矩形 24"/>
            <p:cNvSpPr/>
            <p:nvPr/>
          </p:nvSpPr>
          <p:spPr>
            <a:xfrm>
              <a:off x="-32" y="1052736"/>
              <a:ext cx="246894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smtClean="0">
                  <a:solidFill>
                    <a:schemeClr val="bg1"/>
                  </a:solidFill>
                  <a:latin typeface="Palatino Linotype" pitchFamily="18" charset="0"/>
                </a:rPr>
                <a:t>Hash Function:</a:t>
              </a:r>
              <a:endParaRPr lang="zh-CN" altLang="en-US" sz="2400" dirty="0">
                <a:solidFill>
                  <a:schemeClr val="bg1"/>
                </a:solidFill>
                <a:latin typeface="Palatino Linotype" pitchFamily="18" charset="0"/>
              </a:endParaRPr>
            </a:p>
          </p:txBody>
        </p:sp>
      </p:grpSp>
      <p:sp>
        <p:nvSpPr>
          <p:cNvPr id="34" name="矩形 33"/>
          <p:cNvSpPr/>
          <p:nvPr/>
        </p:nvSpPr>
        <p:spPr>
          <a:xfrm>
            <a:off x="14822" y="1988840"/>
            <a:ext cx="5626925"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a:solidFill>
                  <a:schemeClr val="bg1"/>
                </a:solidFill>
                <a:latin typeface="Palatino Linotype" pitchFamily="18" charset="0"/>
              </a:rPr>
              <a:t>General </a:t>
            </a:r>
            <a:r>
              <a:rPr lang="en-US" altLang="zh-CN" sz="2400" dirty="0" smtClean="0">
                <a:solidFill>
                  <a:schemeClr val="bg1"/>
                </a:solidFill>
                <a:latin typeface="Palatino Linotype" pitchFamily="18" charset="0"/>
              </a:rPr>
              <a:t>consensus &amp; </a:t>
            </a:r>
            <a:r>
              <a:rPr lang="en-US" altLang="zh-CN" sz="2400" dirty="0" smtClean="0">
                <a:solidFill>
                  <a:srgbClr val="C00000"/>
                </a:solidFill>
                <a:latin typeface="Palatino Linotype" pitchFamily="18" charset="0"/>
              </a:rPr>
              <a:t>entropy </a:t>
            </a:r>
            <a:r>
              <a:rPr lang="en-US" altLang="zh-CN" sz="2400" dirty="0" err="1">
                <a:solidFill>
                  <a:srgbClr val="C00000"/>
                </a:solidFill>
                <a:latin typeface="Palatino Linotype" pitchFamily="18" charset="0"/>
              </a:rPr>
              <a:t>regularizer</a:t>
            </a:r>
            <a:endParaRPr lang="en-US" altLang="zh-CN" sz="2400" dirty="0">
              <a:solidFill>
                <a:srgbClr val="C00000"/>
              </a:solidFill>
              <a:latin typeface="Palatino Linotype" pitchFamily="18" charset="0"/>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53654016"/>
              </p:ext>
            </p:extLst>
          </p:nvPr>
        </p:nvGraphicFramePr>
        <p:xfrm>
          <a:off x="3584347" y="3313931"/>
          <a:ext cx="1209675" cy="619125"/>
        </p:xfrm>
        <a:graphic>
          <a:graphicData uri="http://schemas.openxmlformats.org/presentationml/2006/ole">
            <mc:AlternateContent xmlns:mc="http://schemas.openxmlformats.org/markup-compatibility/2006">
              <mc:Choice xmlns:v="urn:schemas-microsoft-com:vml" Requires="v">
                <p:oleObj spid="_x0000_s380048" name="Equation" r:id="rId12" imgW="1209605" imgH="619228" progId="Equation.DSMT4">
                  <p:embed/>
                </p:oleObj>
              </mc:Choice>
              <mc:Fallback>
                <p:oleObj name="Equation" r:id="rId12" imgW="1209605" imgH="619228" progId="Equation.DSMT4">
                  <p:embed/>
                  <p:pic>
                    <p:nvPicPr>
                      <p:cNvPr id="0" name=""/>
                      <p:cNvPicPr/>
                      <p:nvPr/>
                    </p:nvPicPr>
                    <p:blipFill>
                      <a:blip r:embed="rId13"/>
                      <a:stretch>
                        <a:fillRect/>
                      </a:stretch>
                    </p:blipFill>
                    <p:spPr>
                      <a:xfrm>
                        <a:off x="3584347" y="3313931"/>
                        <a:ext cx="1209675" cy="619125"/>
                      </a:xfrm>
                      <a:prstGeom prst="rect">
                        <a:avLst/>
                      </a:prstGeom>
                    </p:spPr>
                  </p:pic>
                </p:oleObj>
              </mc:Fallback>
            </mc:AlternateContent>
          </a:graphicData>
        </a:graphic>
      </p:graphicFrame>
      <p:sp>
        <p:nvSpPr>
          <p:cNvPr id="21" name="矩形 20"/>
          <p:cNvSpPr/>
          <p:nvPr/>
        </p:nvSpPr>
        <p:spPr>
          <a:xfrm>
            <a:off x="3073156" y="4725144"/>
            <a:ext cx="2143140" cy="500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36" name="圆角矩形 25"/>
          <p:cNvSpPr>
            <a:spLocks noChangeArrowheads="1"/>
          </p:cNvSpPr>
          <p:nvPr/>
        </p:nvSpPr>
        <p:spPr bwMode="auto">
          <a:xfrm>
            <a:off x="5457186" y="5089174"/>
            <a:ext cx="2643206" cy="500066"/>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a:effectLst>
            <a:outerShdw dist="20000" dir="5400000" algn="ctr" rotWithShape="0">
              <a:srgbClr val="000000">
                <a:alpha val="34000"/>
              </a:srgbClr>
            </a:outerShdw>
          </a:effectLst>
        </p:spPr>
        <p:txBody>
          <a:bodyPr anchor="ctr"/>
          <a:lstStyle/>
          <a:p>
            <a:r>
              <a:rPr lang="en-US" altLang="zh-CN" dirty="0" smtClean="0">
                <a:solidFill>
                  <a:schemeClr val="bg1"/>
                </a:solidFill>
                <a:latin typeface="Palatino Linotype" pitchFamily="18" charset="0"/>
              </a:rPr>
              <a:t>Entropy </a:t>
            </a:r>
            <a:r>
              <a:rPr lang="en-US" altLang="zh-CN" dirty="0" err="1" smtClean="0">
                <a:solidFill>
                  <a:schemeClr val="bg1"/>
                </a:solidFill>
                <a:latin typeface="Palatino Linotype" pitchFamily="18" charset="0"/>
              </a:rPr>
              <a:t>regularizer</a:t>
            </a:r>
            <a:r>
              <a:rPr lang="en-US" altLang="zh-CN" dirty="0" smtClean="0">
                <a:solidFill>
                  <a:schemeClr val="bg1"/>
                </a:solidFill>
                <a:latin typeface="Palatino Linotype" pitchFamily="18" charset="0"/>
              </a:rPr>
              <a:t> [</a:t>
            </a:r>
            <a:r>
              <a:rPr lang="en-US" altLang="zh-CN" dirty="0">
                <a:solidFill>
                  <a:schemeClr val="bg1"/>
                </a:solidFill>
                <a:latin typeface="Palatino Linotype" pitchFamily="18" charset="0"/>
              </a:rPr>
              <a:t>1</a:t>
            </a:r>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38" name="Freeform 21"/>
          <p:cNvSpPr>
            <a:spLocks noChangeArrowheads="1"/>
          </p:cNvSpPr>
          <p:nvPr/>
        </p:nvSpPr>
        <p:spPr bwMode="auto">
          <a:xfrm>
            <a:off x="899591" y="3933056"/>
            <a:ext cx="7848873" cy="714380"/>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92D050">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r>
              <a:rPr lang="en-US" altLang="zh-CN" sz="2400" dirty="0" smtClean="0">
                <a:solidFill>
                  <a:schemeClr val="bg1"/>
                </a:solidFill>
                <a:latin typeface="Palatino Linotype" pitchFamily="18" charset="0"/>
              </a:rPr>
              <a:t>Maximize  the variance of hash functions.</a:t>
            </a:r>
            <a:endParaRPr lang="en-US" altLang="zh-CN" sz="2400" dirty="0">
              <a:solidFill>
                <a:schemeClr val="bg1"/>
              </a:solidFill>
              <a:latin typeface="Palatino Linotype" pitchFamily="18" charset="0"/>
            </a:endParaRPr>
          </a:p>
        </p:txBody>
      </p:sp>
      <p:sp>
        <p:nvSpPr>
          <p:cNvPr id="2" name="文本框 1"/>
          <p:cNvSpPr txBox="1"/>
          <p:nvPr/>
        </p:nvSpPr>
        <p:spPr>
          <a:xfrm>
            <a:off x="323528" y="5848591"/>
            <a:ext cx="8640960" cy="338554"/>
          </a:xfrm>
          <a:prstGeom prst="rect">
            <a:avLst/>
          </a:prstGeom>
          <a:noFill/>
        </p:spPr>
        <p:txBody>
          <a:bodyPr wrap="square" rtlCol="0">
            <a:spAutoFit/>
          </a:bodyPr>
          <a:lstStyle/>
          <a:p>
            <a:pPr marL="180000"/>
            <a:r>
              <a:rPr lang="en-US" altLang="zh-CN" sz="1600" dirty="0">
                <a:solidFill>
                  <a:schemeClr val="bg1"/>
                </a:solidFill>
                <a:latin typeface="Palatino Linotype" pitchFamily="18" charset="0"/>
              </a:rPr>
              <a:t>[1]. J. Wang, O. Kumar, and S.F. </a:t>
            </a:r>
            <a:r>
              <a:rPr lang="en-US" altLang="zh-CN" sz="1600" dirty="0" smtClean="0">
                <a:solidFill>
                  <a:schemeClr val="bg1"/>
                </a:solidFill>
                <a:latin typeface="Palatino Linotype" pitchFamily="18" charset="0"/>
              </a:rPr>
              <a:t>Chang, “Semi-supervised hashing for scalable image retrieval</a:t>
            </a:r>
            <a:r>
              <a:rPr lang="en-US" altLang="zh-CN" sz="1600" dirty="0">
                <a:solidFill>
                  <a:schemeClr val="bg1"/>
                </a:solidFill>
                <a:latin typeface="Palatino Linotype" pitchFamily="18" charset="0"/>
              </a:rPr>
              <a:t>,”</a:t>
            </a:r>
            <a:r>
              <a:rPr lang="en-US" altLang="zh-CN" sz="1600" i="1" dirty="0">
                <a:solidFill>
                  <a:srgbClr val="103A84"/>
                </a:solidFill>
                <a:latin typeface="Palatino Linotype" panose="020405020503050A0304" pitchFamily="18" charset="0"/>
              </a:rPr>
              <a:t> </a:t>
            </a:r>
            <a:endParaRPr lang="zh-CN" altLang="en-US" sz="1600" dirty="0">
              <a:solidFill>
                <a:schemeClr val="bg1"/>
              </a:solidFill>
            </a:endParaRPr>
          </a:p>
        </p:txBody>
      </p:sp>
      <p:sp>
        <p:nvSpPr>
          <p:cNvPr id="3" name="矩形 2"/>
          <p:cNvSpPr/>
          <p:nvPr/>
        </p:nvSpPr>
        <p:spPr>
          <a:xfrm>
            <a:off x="703257" y="6156012"/>
            <a:ext cx="7198381" cy="338554"/>
          </a:xfrm>
          <a:prstGeom prst="rect">
            <a:avLst/>
          </a:prstGeom>
        </p:spPr>
        <p:txBody>
          <a:bodyPr wrap="none">
            <a:spAutoFit/>
          </a:bodyPr>
          <a:lstStyle/>
          <a:p>
            <a:pPr marL="180000"/>
            <a:r>
              <a:rPr lang="en-US" altLang="zh-CN" sz="1600" i="1" dirty="0" smtClean="0">
                <a:solidFill>
                  <a:srgbClr val="103A84"/>
                </a:solidFill>
                <a:latin typeface="Palatino Linotype" panose="020405020503050A0304" pitchFamily="18" charset="0"/>
              </a:rPr>
              <a:t>Proc</a:t>
            </a:r>
            <a:r>
              <a:rPr lang="en-US" altLang="zh-CN" sz="1600" i="1" dirty="0">
                <a:solidFill>
                  <a:srgbClr val="103A84"/>
                </a:solidFill>
                <a:latin typeface="Palatino Linotype" panose="020405020503050A0304" pitchFamily="18" charset="0"/>
              </a:rPr>
              <a:t>. IEEE Conf. Computer Vision and Pattern </a:t>
            </a:r>
            <a:r>
              <a:rPr lang="en-US" altLang="zh-CN" sz="1600" i="1" dirty="0" smtClean="0">
                <a:solidFill>
                  <a:srgbClr val="103A84"/>
                </a:solidFill>
                <a:latin typeface="Palatino Linotype" panose="020405020503050A0304" pitchFamily="18" charset="0"/>
              </a:rPr>
              <a:t>Recognition</a:t>
            </a:r>
            <a:r>
              <a:rPr lang="en-US" altLang="zh-CN" sz="1600" dirty="0" smtClean="0">
                <a:solidFill>
                  <a:schemeClr val="bg1"/>
                </a:solidFill>
                <a:latin typeface="Palatino Linotype" pitchFamily="18" charset="0"/>
              </a:rPr>
              <a:t>, pp. 3424-3431</a:t>
            </a:r>
            <a:r>
              <a:rPr lang="en-US" altLang="zh-CN" sz="1600" dirty="0">
                <a:solidFill>
                  <a:schemeClr val="bg1"/>
                </a:solidFill>
                <a:latin typeface="Palatino Linotype" pitchFamily="18" charset="0"/>
              </a:rPr>
              <a:t>, 2010.</a:t>
            </a:r>
          </a:p>
        </p:txBody>
      </p:sp>
      <p:sp>
        <p:nvSpPr>
          <p:cNvPr id="41" name="Freeform 21"/>
          <p:cNvSpPr>
            <a:spLocks noChangeArrowheads="1"/>
          </p:cNvSpPr>
          <p:nvPr/>
        </p:nvSpPr>
        <p:spPr bwMode="auto">
          <a:xfrm>
            <a:off x="933400" y="2570604"/>
            <a:ext cx="7815064" cy="714380"/>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92D050">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r>
              <a:rPr lang="en-US" altLang="zh-CN" sz="2400" dirty="0">
                <a:solidFill>
                  <a:schemeClr val="bg1"/>
                </a:solidFill>
                <a:latin typeface="Palatino Linotype" pitchFamily="18" charset="0"/>
              </a:rPr>
              <a:t>Each bit requires a 50% chance of being one or zero.</a:t>
            </a:r>
            <a:endParaRPr lang="zh-CN" altLang="en-US" sz="2400" dirty="0">
              <a:solidFill>
                <a:schemeClr val="bg1"/>
              </a:solidFill>
              <a:latin typeface="Palatino Linotype" pitchFamily="18" charset="0"/>
            </a:endParaRPr>
          </a:p>
        </p:txBody>
      </p:sp>
      <p:graphicFrame>
        <p:nvGraphicFramePr>
          <p:cNvPr id="42" name="Object 3"/>
          <p:cNvGraphicFramePr>
            <a:graphicFrameLocks noChangeAspect="1"/>
          </p:cNvGraphicFramePr>
          <p:nvPr>
            <p:extLst>
              <p:ext uri="{D42A27DB-BD31-4B8C-83A1-F6EECF244321}">
                <p14:modId xmlns:p14="http://schemas.microsoft.com/office/powerpoint/2010/main" val="2069049642"/>
              </p:ext>
            </p:extLst>
          </p:nvPr>
        </p:nvGraphicFramePr>
        <p:xfrm>
          <a:off x="3162071" y="4725145"/>
          <a:ext cx="1913985" cy="465924"/>
        </p:xfrm>
        <a:graphic>
          <a:graphicData uri="http://schemas.openxmlformats.org/presentationml/2006/ole">
            <mc:AlternateContent xmlns:mc="http://schemas.openxmlformats.org/markup-compatibility/2006">
              <mc:Choice xmlns:v="urn:schemas-microsoft-com:vml" Requires="v">
                <p:oleObj spid="_x0000_s380049" name="Equation" r:id="rId14" imgW="1460160" imgH="355320" progId="Equation.DSMT4">
                  <p:embed/>
                </p:oleObj>
              </mc:Choice>
              <mc:Fallback>
                <p:oleObj name="Equation" r:id="rId14" imgW="1460160" imgH="35532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2071" y="4725145"/>
                        <a:ext cx="1913985" cy="46592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42686033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p:cNvSpPr>
            <a:spLocks noGrp="1"/>
          </p:cNvSpPr>
          <p:nvPr>
            <p:ph type="title"/>
          </p:nvPr>
        </p:nvSpPr>
        <p:spPr>
          <a:xfrm>
            <a:off x="-32" y="260350"/>
            <a:ext cx="8208962" cy="576263"/>
          </a:xfrm>
        </p:spPr>
        <p:txBody>
          <a:bodyPr/>
          <a:lstStyle/>
          <a:p>
            <a:r>
              <a:rPr lang="en-US" altLang="zh-CN" dirty="0" smtClean="0"/>
              <a:t>Step 1:</a:t>
            </a:r>
            <a:endParaRPr lang="zh-CN" altLang="en-US" dirty="0"/>
          </a:p>
        </p:txBody>
      </p:sp>
      <p:grpSp>
        <p:nvGrpSpPr>
          <p:cNvPr id="23" name="组合 22"/>
          <p:cNvGrpSpPr/>
          <p:nvPr/>
        </p:nvGrpSpPr>
        <p:grpSpPr>
          <a:xfrm>
            <a:off x="-32" y="1052736"/>
            <a:ext cx="8388456" cy="954688"/>
            <a:chOff x="-32" y="1052736"/>
            <a:chExt cx="8388456" cy="954688"/>
          </a:xfrm>
        </p:grpSpPr>
        <p:grpSp>
          <p:nvGrpSpPr>
            <p:cNvPr id="24" name="组合 23"/>
            <p:cNvGrpSpPr/>
            <p:nvPr/>
          </p:nvGrpSpPr>
          <p:grpSpPr>
            <a:xfrm>
              <a:off x="933401" y="1268760"/>
              <a:ext cx="7455023" cy="738664"/>
              <a:chOff x="933401" y="1538208"/>
              <a:chExt cx="7455023" cy="738664"/>
            </a:xfrm>
          </p:grpSpPr>
          <p:graphicFrame>
            <p:nvGraphicFramePr>
              <p:cNvPr id="26" name="Object 5"/>
              <p:cNvGraphicFramePr>
                <a:graphicFrameLocks noChangeAspect="1"/>
              </p:cNvGraphicFramePr>
              <p:nvPr/>
            </p:nvGraphicFramePr>
            <p:xfrm>
              <a:off x="933401" y="1754232"/>
              <a:ext cx="2664649" cy="434192"/>
            </p:xfrm>
            <a:graphic>
              <a:graphicData uri="http://schemas.openxmlformats.org/presentationml/2006/ole">
                <mc:AlternateContent xmlns:mc="http://schemas.openxmlformats.org/markup-compatibility/2006">
                  <mc:Choice xmlns:v="urn:schemas-microsoft-com:vml" Requires="v">
                    <p:oleObj spid="_x0000_s381084" name="Equation" r:id="rId4" imgW="1714320" imgH="279360" progId="Equation.DSMT4">
                      <p:embed/>
                    </p:oleObj>
                  </mc:Choice>
                  <mc:Fallback>
                    <p:oleObj name="Equation" r:id="rId4" imgW="1714320" imgH="2793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401" y="1754232"/>
                            <a:ext cx="2664649" cy="434192"/>
                          </a:xfrm>
                          <a:prstGeom prst="rect">
                            <a:avLst/>
                          </a:prstGeom>
                          <a:noFill/>
                          <a:ln>
                            <a:noFill/>
                          </a:ln>
                          <a:effectLst/>
                        </p:spPr>
                      </p:pic>
                    </p:oleObj>
                  </mc:Fallback>
                </mc:AlternateContent>
              </a:graphicData>
            </a:graphic>
          </p:graphicFrame>
          <p:grpSp>
            <p:nvGrpSpPr>
              <p:cNvPr id="27" name="组合 26"/>
              <p:cNvGrpSpPr/>
              <p:nvPr/>
            </p:nvGrpSpPr>
            <p:grpSpPr>
              <a:xfrm>
                <a:off x="3563888" y="1538208"/>
                <a:ext cx="4824536" cy="738664"/>
                <a:chOff x="4714876" y="1130842"/>
                <a:chExt cx="4824536" cy="738664"/>
              </a:xfrm>
            </p:grpSpPr>
            <p:graphicFrame>
              <p:nvGraphicFramePr>
                <p:cNvPr id="28" name="Object 6"/>
                <p:cNvGraphicFramePr>
                  <a:graphicFrameLocks noChangeAspect="1"/>
                </p:cNvGraphicFramePr>
                <p:nvPr/>
              </p:nvGraphicFramePr>
              <p:xfrm>
                <a:off x="4929190" y="1357298"/>
                <a:ext cx="1539249" cy="428628"/>
              </p:xfrm>
              <a:graphic>
                <a:graphicData uri="http://schemas.openxmlformats.org/presentationml/2006/ole">
                  <mc:AlternateContent xmlns:mc="http://schemas.openxmlformats.org/markup-compatibility/2006">
                    <mc:Choice xmlns:v="urn:schemas-microsoft-com:vml" Requires="v">
                      <p:oleObj spid="_x0000_s381085" name="Equation" r:id="rId6" imgW="1002960" imgH="279360" progId="Equation.DSMT4">
                        <p:embed/>
                      </p:oleObj>
                    </mc:Choice>
                    <mc:Fallback>
                      <p:oleObj name="Equation" r:id="rId6" imgW="1002960" imgH="2793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9190" y="1357298"/>
                              <a:ext cx="1539249" cy="428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TextBox 143"/>
                <p:cNvSpPr txBox="1"/>
                <p:nvPr/>
              </p:nvSpPr>
              <p:spPr>
                <a:xfrm>
                  <a:off x="4714876" y="1500174"/>
                  <a:ext cx="2143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30" name="Line 28"/>
                <p:cNvSpPr>
                  <a:spLocks noChangeShapeType="1"/>
                </p:cNvSpPr>
                <p:nvPr/>
              </p:nvSpPr>
              <p:spPr bwMode="auto">
                <a:xfrm flipV="1">
                  <a:off x="5357818" y="1357298"/>
                  <a:ext cx="1214446" cy="500066"/>
                </a:xfrm>
                <a:prstGeom prst="line">
                  <a:avLst/>
                </a:prstGeom>
                <a:noFill/>
                <a:ln w="31750">
                  <a:solidFill>
                    <a:srgbClr val="FF99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31" name="TextBox 145"/>
                <p:cNvSpPr txBox="1"/>
                <p:nvPr/>
              </p:nvSpPr>
              <p:spPr>
                <a:xfrm>
                  <a:off x="6500826" y="1130842"/>
                  <a:ext cx="214314" cy="400110"/>
                </a:xfrm>
                <a:prstGeom prst="rect">
                  <a:avLst/>
                </a:prstGeom>
                <a:noFill/>
              </p:spPr>
              <p:txBody>
                <a:bodyPr wrap="square" rtlCol="0">
                  <a:spAutoFit/>
                </a:bodyPr>
                <a:lstStyle/>
                <a:p>
                  <a:r>
                    <a:rPr lang="en-US" altLang="zh-CN" sz="2000" b="1" dirty="0" smtClean="0">
                      <a:solidFill>
                        <a:srgbClr val="FF9900"/>
                      </a:solidFill>
                      <a:latin typeface="Palatino Linotype" pitchFamily="18" charset="0"/>
                    </a:rPr>
                    <a:t>0</a:t>
                  </a:r>
                  <a:endParaRPr lang="zh-CN" altLang="en-US" sz="2000" b="1" dirty="0">
                    <a:solidFill>
                      <a:srgbClr val="FF9900"/>
                    </a:solidFill>
                    <a:latin typeface="Palatino Linotype" pitchFamily="18" charset="0"/>
                  </a:endParaRPr>
                </a:p>
              </p:txBody>
            </p:sp>
            <p:graphicFrame>
              <p:nvGraphicFramePr>
                <p:cNvPr id="32" name="Object 8"/>
                <p:cNvGraphicFramePr>
                  <a:graphicFrameLocks noChangeAspect="1"/>
                </p:cNvGraphicFramePr>
                <p:nvPr/>
              </p:nvGraphicFramePr>
              <p:xfrm>
                <a:off x="6731100" y="1444625"/>
                <a:ext cx="571500" cy="412750"/>
              </p:xfrm>
              <a:graphic>
                <a:graphicData uri="http://schemas.openxmlformats.org/presentationml/2006/ole">
                  <mc:AlternateContent xmlns:mc="http://schemas.openxmlformats.org/markup-compatibility/2006">
                    <mc:Choice xmlns:v="urn:schemas-microsoft-com:vml" Requires="v">
                      <p:oleObj spid="_x0000_s381086" name="Equation" r:id="rId8" imgW="228600" imgH="164880" progId="Equation.DSMT4">
                        <p:embed/>
                      </p:oleObj>
                    </mc:Choice>
                    <mc:Fallback>
                      <p:oleObj name="Equation" r:id="rId8" imgW="228600" imgH="1648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1100" y="1444625"/>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9"/>
                <p:cNvGraphicFramePr>
                  <a:graphicFrameLocks noChangeAspect="1"/>
                </p:cNvGraphicFramePr>
                <p:nvPr/>
              </p:nvGraphicFramePr>
              <p:xfrm>
                <a:off x="7447087" y="1428750"/>
                <a:ext cx="2092325" cy="422275"/>
              </p:xfrm>
              <a:graphic>
                <a:graphicData uri="http://schemas.openxmlformats.org/presentationml/2006/ole">
                  <mc:AlternateContent xmlns:mc="http://schemas.openxmlformats.org/markup-compatibility/2006">
                    <mc:Choice xmlns:v="urn:schemas-microsoft-com:vml" Requires="v">
                      <p:oleObj spid="_x0000_s381087" name="Equation" r:id="rId10" imgW="1384200" imgH="279360" progId="Equation.DSMT4">
                        <p:embed/>
                      </p:oleObj>
                    </mc:Choice>
                    <mc:Fallback>
                      <p:oleObj name="Equation" r:id="rId10" imgW="1384200" imgH="27936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7087" y="1428750"/>
                              <a:ext cx="2092325"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5" name="矩形 24"/>
            <p:cNvSpPr/>
            <p:nvPr/>
          </p:nvSpPr>
          <p:spPr>
            <a:xfrm>
              <a:off x="-32" y="1052736"/>
              <a:ext cx="246894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smtClean="0">
                  <a:solidFill>
                    <a:schemeClr val="bg1"/>
                  </a:solidFill>
                  <a:latin typeface="Palatino Linotype" pitchFamily="18" charset="0"/>
                </a:rPr>
                <a:t>Hash Function:</a:t>
              </a:r>
              <a:endParaRPr lang="zh-CN" altLang="en-US" sz="2400" dirty="0">
                <a:solidFill>
                  <a:schemeClr val="bg1"/>
                </a:solidFill>
                <a:latin typeface="Palatino Linotype" pitchFamily="18" charset="0"/>
              </a:endParaRPr>
            </a:p>
          </p:txBody>
        </p:sp>
      </p:grpSp>
      <p:sp>
        <p:nvSpPr>
          <p:cNvPr id="34" name="矩形 33"/>
          <p:cNvSpPr/>
          <p:nvPr/>
        </p:nvSpPr>
        <p:spPr>
          <a:xfrm>
            <a:off x="14822" y="1988840"/>
            <a:ext cx="5626925" cy="461665"/>
          </a:xfrm>
          <a:prstGeom prst="rect">
            <a:avLst/>
          </a:prstGeom>
        </p:spPr>
        <p:txBody>
          <a:bodyPr wrap="none">
            <a:spAutoFit/>
          </a:bodyPr>
          <a:lstStyle/>
          <a:p>
            <a:pPr marL="342900" indent="-342900">
              <a:buClr>
                <a:schemeClr val="bg1"/>
              </a:buClr>
              <a:buFont typeface="Wingdings" panose="05000000000000000000" pitchFamily="2" charset="2"/>
              <a:buChar char="n"/>
            </a:pPr>
            <a:r>
              <a:rPr lang="en-US" altLang="zh-CN" sz="2400" dirty="0">
                <a:solidFill>
                  <a:srgbClr val="C00000"/>
                </a:solidFill>
                <a:latin typeface="Palatino Linotype" pitchFamily="18" charset="0"/>
              </a:rPr>
              <a:t>General </a:t>
            </a:r>
            <a:r>
              <a:rPr lang="en-US" altLang="zh-CN" sz="2400" dirty="0" smtClean="0">
                <a:solidFill>
                  <a:srgbClr val="C00000"/>
                </a:solidFill>
                <a:latin typeface="Palatino Linotype" pitchFamily="18" charset="0"/>
              </a:rPr>
              <a:t>consensus </a:t>
            </a:r>
            <a:r>
              <a:rPr lang="en-US" altLang="zh-CN" sz="2400" dirty="0" smtClean="0">
                <a:solidFill>
                  <a:schemeClr val="bg1"/>
                </a:solidFill>
                <a:latin typeface="Palatino Linotype" pitchFamily="18" charset="0"/>
              </a:rPr>
              <a:t>&amp; </a:t>
            </a:r>
            <a:r>
              <a:rPr lang="en-US" altLang="zh-CN" sz="2400" dirty="0" smtClean="0">
                <a:solidFill>
                  <a:srgbClr val="C00000"/>
                </a:solidFill>
                <a:latin typeface="Palatino Linotype" pitchFamily="18" charset="0"/>
              </a:rPr>
              <a:t>entropy </a:t>
            </a:r>
            <a:r>
              <a:rPr lang="en-US" altLang="zh-CN" sz="2400" dirty="0" err="1">
                <a:solidFill>
                  <a:srgbClr val="C00000"/>
                </a:solidFill>
                <a:latin typeface="Palatino Linotype" pitchFamily="18" charset="0"/>
              </a:rPr>
              <a:t>regularizer</a:t>
            </a:r>
            <a:endParaRPr lang="en-US" altLang="zh-CN" sz="2400" dirty="0">
              <a:solidFill>
                <a:srgbClr val="C00000"/>
              </a:solidFill>
              <a:latin typeface="Palatino Linotype" pitchFamily="18" charset="0"/>
            </a:endParaRPr>
          </a:p>
        </p:txBody>
      </p:sp>
      <p:sp>
        <p:nvSpPr>
          <p:cNvPr id="35" name="Freeform 21"/>
          <p:cNvSpPr>
            <a:spLocks noChangeArrowheads="1"/>
          </p:cNvSpPr>
          <p:nvPr/>
        </p:nvSpPr>
        <p:spPr bwMode="auto">
          <a:xfrm>
            <a:off x="933400" y="2570604"/>
            <a:ext cx="7815064" cy="714380"/>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92D050">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r>
              <a:rPr lang="en-US" altLang="zh-CN" sz="2400" dirty="0">
                <a:solidFill>
                  <a:schemeClr val="bg1"/>
                </a:solidFill>
                <a:latin typeface="Palatino Linotype" pitchFamily="18" charset="0"/>
              </a:rPr>
              <a:t>Each bit requires a 50% chance of being one or zero.</a:t>
            </a:r>
            <a:endParaRPr lang="zh-CN" altLang="en-US" sz="2400" dirty="0">
              <a:solidFill>
                <a:schemeClr val="bg1"/>
              </a:solidFill>
              <a:latin typeface="Palatino Linotype" pitchFamily="18" charset="0"/>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2318800735"/>
              </p:ext>
            </p:extLst>
          </p:nvPr>
        </p:nvGraphicFramePr>
        <p:xfrm>
          <a:off x="3584347" y="3313931"/>
          <a:ext cx="1209675" cy="619125"/>
        </p:xfrm>
        <a:graphic>
          <a:graphicData uri="http://schemas.openxmlformats.org/presentationml/2006/ole">
            <mc:AlternateContent xmlns:mc="http://schemas.openxmlformats.org/markup-compatibility/2006">
              <mc:Choice xmlns:v="urn:schemas-microsoft-com:vml" Requires="v">
                <p:oleObj spid="_x0000_s381088" name="Equation" r:id="rId12" imgW="1209605" imgH="619228" progId="Equation.DSMT4">
                  <p:embed/>
                </p:oleObj>
              </mc:Choice>
              <mc:Fallback>
                <p:oleObj name="Equation" r:id="rId12" imgW="1209605" imgH="619228" progId="Equation.DSMT4">
                  <p:embed/>
                  <p:pic>
                    <p:nvPicPr>
                      <p:cNvPr id="0" name=""/>
                      <p:cNvPicPr/>
                      <p:nvPr/>
                    </p:nvPicPr>
                    <p:blipFill>
                      <a:blip r:embed="rId13"/>
                      <a:stretch>
                        <a:fillRect/>
                      </a:stretch>
                    </p:blipFill>
                    <p:spPr>
                      <a:xfrm>
                        <a:off x="3584347" y="3313931"/>
                        <a:ext cx="1209675" cy="619125"/>
                      </a:xfrm>
                      <a:prstGeom prst="rect">
                        <a:avLst/>
                      </a:prstGeom>
                    </p:spPr>
                  </p:pic>
                </p:oleObj>
              </mc:Fallback>
            </mc:AlternateContent>
          </a:graphicData>
        </a:graphic>
      </p:graphicFrame>
      <p:graphicFrame>
        <p:nvGraphicFramePr>
          <p:cNvPr id="18" name="Object 3"/>
          <p:cNvGraphicFramePr>
            <a:graphicFrameLocks noChangeAspect="1"/>
          </p:cNvGraphicFramePr>
          <p:nvPr>
            <p:extLst>
              <p:ext uri="{D42A27DB-BD31-4B8C-83A1-F6EECF244321}">
                <p14:modId xmlns:p14="http://schemas.microsoft.com/office/powerpoint/2010/main" val="3672700549"/>
              </p:ext>
            </p:extLst>
          </p:nvPr>
        </p:nvGraphicFramePr>
        <p:xfrm>
          <a:off x="3162071" y="4725145"/>
          <a:ext cx="1913985" cy="465924"/>
        </p:xfrm>
        <a:graphic>
          <a:graphicData uri="http://schemas.openxmlformats.org/presentationml/2006/ole">
            <mc:AlternateContent xmlns:mc="http://schemas.openxmlformats.org/markup-compatibility/2006">
              <mc:Choice xmlns:v="urn:schemas-microsoft-com:vml" Requires="v">
                <p:oleObj spid="_x0000_s381089" name="Equation" r:id="rId14" imgW="1460160" imgH="355320" progId="Equation.DSMT4">
                  <p:embed/>
                </p:oleObj>
              </mc:Choice>
              <mc:Fallback>
                <p:oleObj name="Equation" r:id="rId14" imgW="1460160" imgH="35532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2071" y="4725145"/>
                        <a:ext cx="1913985" cy="465924"/>
                      </a:xfrm>
                      <a:prstGeom prst="rect">
                        <a:avLst/>
                      </a:prstGeom>
                      <a:noFill/>
                      <a:ln>
                        <a:noFill/>
                      </a:ln>
                      <a:effectLst/>
                    </p:spPr>
                  </p:pic>
                </p:oleObj>
              </mc:Fallback>
            </mc:AlternateContent>
          </a:graphicData>
        </a:graphic>
      </p:graphicFrame>
      <p:sp>
        <p:nvSpPr>
          <p:cNvPr id="38" name="Freeform 21"/>
          <p:cNvSpPr>
            <a:spLocks noChangeArrowheads="1"/>
          </p:cNvSpPr>
          <p:nvPr/>
        </p:nvSpPr>
        <p:spPr bwMode="auto">
          <a:xfrm>
            <a:off x="899592" y="3933056"/>
            <a:ext cx="7848872" cy="714380"/>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92D050">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r>
              <a:rPr lang="en-US" altLang="zh-CN" sz="2400" dirty="0" smtClean="0">
                <a:solidFill>
                  <a:schemeClr val="bg1"/>
                </a:solidFill>
                <a:latin typeface="Palatino Linotype" pitchFamily="18" charset="0"/>
              </a:rPr>
              <a:t>Maximize  the variance of hash functions.</a:t>
            </a:r>
            <a:endParaRPr lang="en-US" altLang="zh-CN" sz="2400" dirty="0">
              <a:solidFill>
                <a:schemeClr val="bg1"/>
              </a:solidFill>
              <a:latin typeface="Palatino Linotype" pitchFamily="18" charset="0"/>
            </a:endParaRPr>
          </a:p>
        </p:txBody>
      </p:sp>
      <p:sp>
        <p:nvSpPr>
          <p:cNvPr id="37" name="Freeform 21"/>
          <p:cNvSpPr>
            <a:spLocks noChangeArrowheads="1"/>
          </p:cNvSpPr>
          <p:nvPr/>
        </p:nvSpPr>
        <p:spPr bwMode="auto">
          <a:xfrm>
            <a:off x="899592" y="5234900"/>
            <a:ext cx="7848872" cy="714380"/>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6699FF">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r>
              <a:rPr lang="en-US" altLang="zh-CN" sz="2400" dirty="0" smtClean="0">
                <a:solidFill>
                  <a:srgbClr val="C00000"/>
                </a:solidFill>
                <a:latin typeface="Palatino Linotype" pitchFamily="18" charset="0"/>
              </a:rPr>
              <a:t>Combining </a:t>
            </a:r>
            <a:r>
              <a:rPr lang="en-US" altLang="zh-CN" sz="2400" dirty="0">
                <a:solidFill>
                  <a:srgbClr val="C00000"/>
                </a:solidFill>
                <a:latin typeface="Palatino Linotype" pitchFamily="18" charset="0"/>
              </a:rPr>
              <a:t>the general consensus and the entropy </a:t>
            </a:r>
            <a:r>
              <a:rPr lang="en-US" altLang="zh-CN" sz="2400" dirty="0" err="1" smtClean="0">
                <a:solidFill>
                  <a:srgbClr val="C00000"/>
                </a:solidFill>
                <a:latin typeface="Palatino Linotype" pitchFamily="18" charset="0"/>
              </a:rPr>
              <a:t>regularizer</a:t>
            </a:r>
            <a:r>
              <a:rPr lang="en-US" altLang="zh-CN" sz="2400" dirty="0">
                <a:solidFill>
                  <a:schemeClr val="bg1"/>
                </a:solidFill>
                <a:latin typeface="Palatino Linotype" pitchFamily="18" charset="0"/>
              </a:rPr>
              <a:t>.</a:t>
            </a:r>
          </a:p>
        </p:txBody>
      </p:sp>
      <p:graphicFrame>
        <p:nvGraphicFramePr>
          <p:cNvPr id="39" name="Object 4"/>
          <p:cNvGraphicFramePr>
            <a:graphicFrameLocks noChangeAspect="1"/>
          </p:cNvGraphicFramePr>
          <p:nvPr>
            <p:extLst>
              <p:ext uri="{D42A27DB-BD31-4B8C-83A1-F6EECF244321}">
                <p14:modId xmlns:p14="http://schemas.microsoft.com/office/powerpoint/2010/main" val="620387786"/>
              </p:ext>
            </p:extLst>
          </p:nvPr>
        </p:nvGraphicFramePr>
        <p:xfrm>
          <a:off x="2627784" y="6043668"/>
          <a:ext cx="3438611" cy="409668"/>
        </p:xfrm>
        <a:graphic>
          <a:graphicData uri="http://schemas.openxmlformats.org/presentationml/2006/ole">
            <mc:AlternateContent xmlns:mc="http://schemas.openxmlformats.org/markup-compatibility/2006">
              <mc:Choice xmlns:v="urn:schemas-microsoft-com:vml" Requires="v">
                <p:oleObj spid="_x0000_s381090" name="Equation" r:id="rId16" imgW="2984400" imgH="355320" progId="Equation.DSMT4">
                  <p:embed/>
                </p:oleObj>
              </mc:Choice>
              <mc:Fallback>
                <p:oleObj name="Equation" r:id="rId16" imgW="2984400" imgH="35532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7784" y="6043668"/>
                        <a:ext cx="3438611" cy="40966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0909108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标题 1"/>
          <p:cNvSpPr>
            <a:spLocks noGrp="1"/>
          </p:cNvSpPr>
          <p:nvPr>
            <p:ph type="title"/>
          </p:nvPr>
        </p:nvSpPr>
        <p:spPr>
          <a:xfrm>
            <a:off x="-32" y="260350"/>
            <a:ext cx="8208962" cy="576263"/>
          </a:xfrm>
        </p:spPr>
        <p:txBody>
          <a:bodyPr/>
          <a:lstStyle/>
          <a:p>
            <a:r>
              <a:rPr lang="en-US" altLang="zh-CN" dirty="0" smtClean="0"/>
              <a:t>Step 2:</a:t>
            </a:r>
            <a:endParaRPr lang="zh-CN" altLang="en-US" dirty="0"/>
          </a:p>
        </p:txBody>
      </p:sp>
      <p:grpSp>
        <p:nvGrpSpPr>
          <p:cNvPr id="2" name="组合 62"/>
          <p:cNvGrpSpPr/>
          <p:nvPr/>
        </p:nvGrpSpPr>
        <p:grpSpPr>
          <a:xfrm>
            <a:off x="614332" y="1142984"/>
            <a:ext cx="2671784" cy="2214578"/>
            <a:chOff x="400017" y="1071546"/>
            <a:chExt cx="3100413" cy="2786082"/>
          </a:xfrm>
        </p:grpSpPr>
        <p:grpSp>
          <p:nvGrpSpPr>
            <p:cNvPr id="3" name="组合 48"/>
            <p:cNvGrpSpPr/>
            <p:nvPr/>
          </p:nvGrpSpPr>
          <p:grpSpPr>
            <a:xfrm>
              <a:off x="542893" y="1071546"/>
              <a:ext cx="2957537" cy="2786082"/>
              <a:chOff x="542893" y="1071546"/>
              <a:chExt cx="2957537" cy="2786082"/>
            </a:xfrm>
          </p:grpSpPr>
          <p:grpSp>
            <p:nvGrpSpPr>
              <p:cNvPr id="4" name="组合 233"/>
              <p:cNvGrpSpPr/>
              <p:nvPr/>
            </p:nvGrpSpPr>
            <p:grpSpPr>
              <a:xfrm>
                <a:off x="542893" y="1500174"/>
                <a:ext cx="2957537" cy="2357454"/>
                <a:chOff x="714348" y="1857364"/>
                <a:chExt cx="3314727" cy="2571768"/>
              </a:xfrm>
            </p:grpSpPr>
            <p:sp>
              <p:nvSpPr>
                <p:cNvPr id="121" name="Oval 15"/>
                <p:cNvSpPr>
                  <a:spLocks noChangeAspect="1" noChangeArrowheads="1"/>
                </p:cNvSpPr>
                <p:nvPr/>
              </p:nvSpPr>
              <p:spPr bwMode="auto">
                <a:xfrm>
                  <a:off x="1285852" y="350043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2" name="Oval 15"/>
                <p:cNvSpPr>
                  <a:spLocks noChangeAspect="1" noChangeArrowheads="1"/>
                </p:cNvSpPr>
                <p:nvPr/>
              </p:nvSpPr>
              <p:spPr bwMode="auto">
                <a:xfrm>
                  <a:off x="1928794" y="278605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3" name="Oval 15"/>
                <p:cNvSpPr>
                  <a:spLocks noChangeAspect="1" noChangeArrowheads="1"/>
                </p:cNvSpPr>
                <p:nvPr/>
              </p:nvSpPr>
              <p:spPr bwMode="auto">
                <a:xfrm>
                  <a:off x="928662" y="357187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4" name="Oval 15"/>
                <p:cNvSpPr>
                  <a:spLocks noChangeAspect="1" noChangeArrowheads="1"/>
                </p:cNvSpPr>
                <p:nvPr/>
              </p:nvSpPr>
              <p:spPr bwMode="auto">
                <a:xfrm>
                  <a:off x="1643042" y="3714752"/>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5" name="Oval 15"/>
                <p:cNvSpPr>
                  <a:spLocks noChangeAspect="1" noChangeArrowheads="1"/>
                </p:cNvSpPr>
                <p:nvPr/>
              </p:nvSpPr>
              <p:spPr bwMode="auto">
                <a:xfrm>
                  <a:off x="1428728" y="285749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6" name="Oval 15"/>
                <p:cNvSpPr>
                  <a:spLocks noChangeAspect="1" noChangeArrowheads="1"/>
                </p:cNvSpPr>
                <p:nvPr/>
              </p:nvSpPr>
              <p:spPr bwMode="auto">
                <a:xfrm>
                  <a:off x="3357554" y="307181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7" name="Oval 15"/>
                <p:cNvSpPr>
                  <a:spLocks noChangeAspect="1" noChangeArrowheads="1"/>
                </p:cNvSpPr>
                <p:nvPr/>
              </p:nvSpPr>
              <p:spPr bwMode="auto">
                <a:xfrm>
                  <a:off x="3714744"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9" name="Oval 15"/>
                <p:cNvSpPr>
                  <a:spLocks noChangeAspect="1" noChangeArrowheads="1"/>
                </p:cNvSpPr>
                <p:nvPr/>
              </p:nvSpPr>
              <p:spPr bwMode="auto">
                <a:xfrm>
                  <a:off x="1785918"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0" name="Oval 15"/>
                <p:cNvSpPr>
                  <a:spLocks noChangeAspect="1" noChangeArrowheads="1"/>
                </p:cNvSpPr>
                <p:nvPr/>
              </p:nvSpPr>
              <p:spPr bwMode="auto">
                <a:xfrm>
                  <a:off x="1142976"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1" name="Oval 15"/>
                <p:cNvSpPr>
                  <a:spLocks noChangeAspect="1" noChangeArrowheads="1"/>
                </p:cNvSpPr>
                <p:nvPr/>
              </p:nvSpPr>
              <p:spPr bwMode="auto">
                <a:xfrm>
                  <a:off x="1146707" y="3883605"/>
                  <a:ext cx="179999"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2" name="Oval 15"/>
                <p:cNvSpPr>
                  <a:spLocks noChangeAspect="1" noChangeArrowheads="1"/>
                </p:cNvSpPr>
                <p:nvPr/>
              </p:nvSpPr>
              <p:spPr bwMode="auto">
                <a:xfrm>
                  <a:off x="3643306" y="221455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3" name="Oval 15"/>
                <p:cNvSpPr>
                  <a:spLocks noChangeAspect="1" noChangeArrowheads="1"/>
                </p:cNvSpPr>
                <p:nvPr/>
              </p:nvSpPr>
              <p:spPr bwMode="auto">
                <a:xfrm>
                  <a:off x="2857488" y="321468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4" name="Oval 15"/>
                <p:cNvSpPr>
                  <a:spLocks noChangeAspect="1" noChangeArrowheads="1"/>
                </p:cNvSpPr>
                <p:nvPr/>
              </p:nvSpPr>
              <p:spPr bwMode="auto">
                <a:xfrm>
                  <a:off x="2500298"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8" name="Oval 15"/>
                <p:cNvSpPr>
                  <a:spLocks noChangeAspect="1" noChangeArrowheads="1"/>
                </p:cNvSpPr>
                <p:nvPr/>
              </p:nvSpPr>
              <p:spPr bwMode="auto">
                <a:xfrm>
                  <a:off x="3214678" y="242886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54" name="任意多边形 153"/>
                <p:cNvSpPr/>
                <p:nvPr/>
              </p:nvSpPr>
              <p:spPr>
                <a:xfrm>
                  <a:off x="714348" y="1857364"/>
                  <a:ext cx="2643174" cy="1428760"/>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sp>
              <p:nvSpPr>
                <p:cNvPr id="155" name="任意多边形 154"/>
                <p:cNvSpPr/>
                <p:nvPr/>
              </p:nvSpPr>
              <p:spPr>
                <a:xfrm>
                  <a:off x="1142977" y="2857496"/>
                  <a:ext cx="2886098" cy="1571636"/>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cxnSp>
              <p:nvCxnSpPr>
                <p:cNvPr id="160" name="直接连接符 159"/>
                <p:cNvCxnSpPr>
                  <a:endCxn id="138" idx="2"/>
                </p:cNvCxnSpPr>
                <p:nvPr/>
              </p:nvCxnSpPr>
              <p:spPr>
                <a:xfrm rot="16200000" flipH="1">
                  <a:off x="2233186" y="1537376"/>
                  <a:ext cx="544988" cy="14179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 name="组合 208"/>
                <p:cNvGrpSpPr/>
                <p:nvPr/>
              </p:nvGrpSpPr>
              <p:grpSpPr>
                <a:xfrm>
                  <a:off x="1278054" y="1891678"/>
                  <a:ext cx="1605794" cy="1823074"/>
                  <a:chOff x="1278054" y="1891678"/>
                  <a:chExt cx="1605794" cy="1823074"/>
                </a:xfrm>
              </p:grpSpPr>
              <p:cxnSp>
                <p:nvCxnSpPr>
                  <p:cNvPr id="156" name="直接连接符 155"/>
                  <p:cNvCxnSpPr>
                    <a:stCxn id="218" idx="0"/>
                  </p:cNvCxnSpPr>
                  <p:nvPr/>
                </p:nvCxnSpPr>
                <p:spPr>
                  <a:xfrm rot="16200000" flipH="1" flipV="1">
                    <a:off x="885145" y="2284587"/>
                    <a:ext cx="1275120" cy="489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rot="16200000" flipH="1">
                    <a:off x="1301526" y="2373104"/>
                    <a:ext cx="1399472" cy="4893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endCxn id="133" idx="1"/>
                  </p:cNvCxnSpPr>
                  <p:nvPr/>
                </p:nvCxnSpPr>
                <p:spPr>
                  <a:xfrm rot="16200000" flipH="1">
                    <a:off x="1706682" y="2063880"/>
                    <a:ext cx="1267166" cy="10871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218" idx="4"/>
                    <a:endCxn id="124" idx="0"/>
                  </p:cNvCxnSpPr>
                  <p:nvPr/>
                </p:nvCxnSpPr>
                <p:spPr>
                  <a:xfrm rot="5400000">
                    <a:off x="928662" y="2876058"/>
                    <a:ext cx="1643074" cy="34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8" name="Oval 15"/>
                <p:cNvSpPr>
                  <a:spLocks noChangeAspect="1" noChangeArrowheads="1"/>
                </p:cNvSpPr>
                <p:nvPr/>
              </p:nvSpPr>
              <p:spPr bwMode="auto">
                <a:xfrm>
                  <a:off x="1677356" y="189167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33" name="Oval 15"/>
                <p:cNvSpPr>
                  <a:spLocks noChangeAspect="1" noChangeArrowheads="1"/>
                </p:cNvSpPr>
                <p:nvPr/>
              </p:nvSpPr>
              <p:spPr bwMode="auto">
                <a:xfrm>
                  <a:off x="2143108" y="328612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graphicFrame>
            <p:nvGraphicFramePr>
              <p:cNvPr id="81926" name="Object 6"/>
              <p:cNvGraphicFramePr>
                <a:graphicFrameLocks noChangeAspect="1"/>
              </p:cNvGraphicFramePr>
              <p:nvPr/>
            </p:nvGraphicFramePr>
            <p:xfrm>
              <a:off x="1417616" y="1071546"/>
              <a:ext cx="296864" cy="456714"/>
            </p:xfrm>
            <a:graphic>
              <a:graphicData uri="http://schemas.openxmlformats.org/presentationml/2006/ole">
                <mc:AlternateContent xmlns:mc="http://schemas.openxmlformats.org/markup-compatibility/2006">
                  <mc:Choice xmlns:v="urn:schemas-microsoft-com:vml" Requires="v">
                    <p:oleObj spid="_x0000_s276634" name="Equation" r:id="rId4" imgW="164880" imgH="253800" progId="Equation.DSMT4">
                      <p:embed/>
                    </p:oleObj>
                  </mc:Choice>
                  <mc:Fallback>
                    <p:oleObj name="Equation" r:id="rId4" imgW="164880" imgH="2538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7616" y="1071546"/>
                            <a:ext cx="296864" cy="45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81927" name="Object 7"/>
            <p:cNvGraphicFramePr>
              <a:graphicFrameLocks noChangeAspect="1"/>
            </p:cNvGraphicFramePr>
            <p:nvPr/>
          </p:nvGraphicFramePr>
          <p:xfrm>
            <a:off x="400017" y="2214554"/>
            <a:ext cx="330202" cy="309564"/>
          </p:xfrm>
          <a:graphic>
            <a:graphicData uri="http://schemas.openxmlformats.org/presentationml/2006/ole">
              <mc:AlternateContent xmlns:mc="http://schemas.openxmlformats.org/markup-compatibility/2006">
                <mc:Choice xmlns:v="urn:schemas-microsoft-com:vml" Requires="v">
                  <p:oleObj spid="_x0000_s276635" name="Equation" r:id="rId6" imgW="203040" imgH="190440" progId="Equation.DSMT4">
                    <p:embed/>
                  </p:oleObj>
                </mc:Choice>
                <mc:Fallback>
                  <p:oleObj name="Equation" r:id="rId6" imgW="203040" imgH="19044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017" y="2214554"/>
                          <a:ext cx="330202" cy="309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Oval 15"/>
            <p:cNvSpPr>
              <a:spLocks noChangeAspect="1" noChangeArrowheads="1"/>
            </p:cNvSpPr>
            <p:nvPr/>
          </p:nvSpPr>
          <p:spPr bwMode="auto">
            <a:xfrm>
              <a:off x="1928794" y="2478182"/>
              <a:ext cx="160603" cy="165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3" name="Oval 15"/>
            <p:cNvSpPr>
              <a:spLocks noChangeAspect="1" noChangeArrowheads="1"/>
            </p:cNvSpPr>
            <p:nvPr/>
          </p:nvSpPr>
          <p:spPr bwMode="auto">
            <a:xfrm>
              <a:off x="2571736" y="2357430"/>
              <a:ext cx="160603" cy="165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sp>
        <p:nvSpPr>
          <p:cNvPr id="59" name="Line 28"/>
          <p:cNvSpPr>
            <a:spLocks noChangeAspect="1" noChangeShapeType="1"/>
          </p:cNvSpPr>
          <p:nvPr/>
        </p:nvSpPr>
        <p:spPr bwMode="auto">
          <a:xfrm rot="16200000" flipH="1">
            <a:off x="3714744" y="1785927"/>
            <a:ext cx="0" cy="857256"/>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dirty="0">
              <a:solidFill>
                <a:schemeClr val="bg1"/>
              </a:solidFill>
              <a:latin typeface="Palatino Linotype" pitchFamily="18" charset="0"/>
              <a:ea typeface="黑体" pitchFamily="2" charset="-122"/>
            </a:endParaRPr>
          </a:p>
        </p:txBody>
      </p:sp>
      <p:grpSp>
        <p:nvGrpSpPr>
          <p:cNvPr id="42" name="组合 235"/>
          <p:cNvGrpSpPr/>
          <p:nvPr/>
        </p:nvGrpSpPr>
        <p:grpSpPr>
          <a:xfrm>
            <a:off x="4929190" y="1544637"/>
            <a:ext cx="3000396" cy="1681239"/>
            <a:chOff x="5573175" y="1624163"/>
            <a:chExt cx="2956397" cy="1601180"/>
          </a:xfrm>
        </p:grpSpPr>
        <p:graphicFrame>
          <p:nvGraphicFramePr>
            <p:cNvPr id="43" name="Object 2"/>
            <p:cNvGraphicFramePr>
              <a:graphicFrameLocks noChangeAspect="1"/>
            </p:cNvGraphicFramePr>
            <p:nvPr/>
          </p:nvGraphicFramePr>
          <p:xfrm>
            <a:off x="5573175" y="1624163"/>
            <a:ext cx="2956397" cy="683320"/>
          </p:xfrm>
          <a:graphic>
            <a:graphicData uri="http://schemas.openxmlformats.org/presentationml/2006/ole">
              <mc:AlternateContent xmlns:mc="http://schemas.openxmlformats.org/markup-compatibility/2006">
                <mc:Choice xmlns:v="urn:schemas-microsoft-com:vml" Requires="v">
                  <p:oleObj spid="_x0000_s276636" name="Equation" r:id="rId8" imgW="2361960" imgH="545760" progId="Equation.DSMT4">
                    <p:embed/>
                  </p:oleObj>
                </mc:Choice>
                <mc:Fallback>
                  <p:oleObj name="Equation" r:id="rId8" imgW="2361960" imgH="545760" progId="Equation.DSMT4">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3175" y="1624163"/>
                          <a:ext cx="2956397" cy="683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 name="Object 3"/>
            <p:cNvGraphicFramePr>
              <a:graphicFrameLocks noChangeAspect="1"/>
            </p:cNvGraphicFramePr>
            <p:nvPr/>
          </p:nvGraphicFramePr>
          <p:xfrm>
            <a:off x="5573175" y="2466288"/>
            <a:ext cx="366159" cy="256310"/>
          </p:xfrm>
          <a:graphic>
            <a:graphicData uri="http://schemas.openxmlformats.org/presentationml/2006/ole">
              <mc:AlternateContent xmlns:mc="http://schemas.openxmlformats.org/markup-compatibility/2006">
                <mc:Choice xmlns:v="urn:schemas-microsoft-com:vml" Requires="v">
                  <p:oleObj spid="_x0000_s276637" name="Equation" r:id="rId10" imgW="253800" imgH="177480" progId="Equation.DSMT4">
                    <p:embed/>
                  </p:oleObj>
                </mc:Choice>
                <mc:Fallback>
                  <p:oleObj name="Equation" r:id="rId10" imgW="253800" imgH="177480" progId="Equation.DSMT4">
                    <p:embed/>
                    <p:pic>
                      <p:nvPicPr>
                        <p:cNvPr id="0" name="Picture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3175" y="2466288"/>
                          <a:ext cx="366159" cy="256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 name="Object 4"/>
            <p:cNvGraphicFramePr>
              <a:graphicFrameLocks noChangeAspect="1"/>
            </p:cNvGraphicFramePr>
            <p:nvPr/>
          </p:nvGraphicFramePr>
          <p:xfrm>
            <a:off x="6065908" y="2412994"/>
            <a:ext cx="2033989" cy="325438"/>
          </p:xfrm>
          <a:graphic>
            <a:graphicData uri="http://schemas.openxmlformats.org/presentationml/2006/ole">
              <mc:AlternateContent xmlns:mc="http://schemas.openxmlformats.org/markup-compatibility/2006">
                <mc:Choice xmlns:v="urn:schemas-microsoft-com:vml" Requires="v">
                  <p:oleObj spid="_x0000_s276638" name="Equation" r:id="rId12" imgW="1587240" imgH="253800" progId="Equation.DSMT4">
                    <p:embed/>
                  </p:oleObj>
                </mc:Choice>
                <mc:Fallback>
                  <p:oleObj name="Equation" r:id="rId12" imgW="1587240" imgH="253800" progId="Equation.DSMT4">
                    <p:embed/>
                    <p:pic>
                      <p:nvPicPr>
                        <p:cNvPr id="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65908" y="2412994"/>
                          <a:ext cx="2033989"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5"/>
            <p:cNvGraphicFramePr>
              <a:graphicFrameLocks noChangeAspect="1"/>
            </p:cNvGraphicFramePr>
            <p:nvPr/>
          </p:nvGraphicFramePr>
          <p:xfrm>
            <a:off x="5643565" y="2874505"/>
            <a:ext cx="701676" cy="350838"/>
          </p:xfrm>
          <a:graphic>
            <a:graphicData uri="http://schemas.openxmlformats.org/presentationml/2006/ole">
              <mc:AlternateContent xmlns:mc="http://schemas.openxmlformats.org/markup-compatibility/2006">
                <mc:Choice xmlns:v="urn:schemas-microsoft-com:vml" Requires="v">
                  <p:oleObj spid="_x0000_s276639" name="Equation" r:id="rId14" imgW="558720" imgH="279360" progId="Equation.DSMT4">
                    <p:embed/>
                  </p:oleObj>
                </mc:Choice>
                <mc:Fallback>
                  <p:oleObj name="Equation" r:id="rId14" imgW="558720" imgH="279360" progId="Equation.DSMT4">
                    <p:embed/>
                    <p:pic>
                      <p:nvPicPr>
                        <p:cNvPr id="0"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43565" y="2874505"/>
                          <a:ext cx="701676"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7" name="矩形 46"/>
          <p:cNvSpPr/>
          <p:nvPr/>
        </p:nvSpPr>
        <p:spPr>
          <a:xfrm>
            <a:off x="4286248" y="1500174"/>
            <a:ext cx="4071966" cy="1857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48" name="矩形 47"/>
          <p:cNvSpPr/>
          <p:nvPr/>
        </p:nvSpPr>
        <p:spPr>
          <a:xfrm>
            <a:off x="4286248" y="1071546"/>
            <a:ext cx="4572000" cy="369332"/>
          </a:xfrm>
          <a:prstGeom prst="rect">
            <a:avLst/>
          </a:prstGeom>
        </p:spPr>
        <p:txBody>
          <a:bodyPr>
            <a:spAutoFit/>
          </a:bodyPr>
          <a:lstStyle/>
          <a:p>
            <a:r>
              <a:rPr lang="en-US" altLang="zh-CN" dirty="0" smtClean="0">
                <a:solidFill>
                  <a:schemeClr val="bg1"/>
                </a:solidFill>
                <a:latin typeface="Palatino Linotype" pitchFamily="18" charset="0"/>
              </a:rPr>
              <a:t>Sparsity preserving projections (SPP)</a:t>
            </a:r>
            <a:endParaRPr lang="zh-CN" altLang="en-US" dirty="0">
              <a:solidFill>
                <a:schemeClr val="bg1"/>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标题 1"/>
          <p:cNvSpPr>
            <a:spLocks noGrp="1"/>
          </p:cNvSpPr>
          <p:nvPr>
            <p:ph type="title"/>
          </p:nvPr>
        </p:nvSpPr>
        <p:spPr>
          <a:xfrm>
            <a:off x="-32" y="260350"/>
            <a:ext cx="8208962" cy="576263"/>
          </a:xfrm>
        </p:spPr>
        <p:txBody>
          <a:bodyPr/>
          <a:lstStyle/>
          <a:p>
            <a:r>
              <a:rPr lang="en-US" altLang="zh-CN" dirty="0" smtClean="0"/>
              <a:t>Step 2:</a:t>
            </a:r>
            <a:endParaRPr lang="zh-CN" altLang="en-US" dirty="0"/>
          </a:p>
        </p:txBody>
      </p:sp>
      <p:graphicFrame>
        <p:nvGraphicFramePr>
          <p:cNvPr id="47" name="Object 8"/>
          <p:cNvGraphicFramePr>
            <a:graphicFrameLocks noChangeAspect="1"/>
          </p:cNvGraphicFramePr>
          <p:nvPr/>
        </p:nvGraphicFramePr>
        <p:xfrm>
          <a:off x="2541588" y="3643313"/>
          <a:ext cx="5067300" cy="642937"/>
        </p:xfrm>
        <a:graphic>
          <a:graphicData uri="http://schemas.openxmlformats.org/presentationml/2006/ole">
            <mc:AlternateContent xmlns:mc="http://schemas.openxmlformats.org/markup-compatibility/2006">
              <mc:Choice xmlns:v="urn:schemas-microsoft-com:vml" Requires="v">
                <p:oleObj spid="_x0000_s143527" name="Equation" r:id="rId4" imgW="4101840" imgH="520560" progId="Equation.DSMT4">
                  <p:embed/>
                </p:oleObj>
              </mc:Choice>
              <mc:Fallback>
                <p:oleObj name="Equation" r:id="rId4" imgW="4101840" imgH="520560" progId="Equation.DSMT4">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1588" y="3643313"/>
                        <a:ext cx="5067300"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9" name="组合 48"/>
          <p:cNvGrpSpPr/>
          <p:nvPr/>
        </p:nvGrpSpPr>
        <p:grpSpPr>
          <a:xfrm>
            <a:off x="614332" y="1142984"/>
            <a:ext cx="2671784" cy="2214578"/>
            <a:chOff x="400017" y="1071546"/>
            <a:chExt cx="3100413" cy="2786082"/>
          </a:xfrm>
        </p:grpSpPr>
        <p:grpSp>
          <p:nvGrpSpPr>
            <p:cNvPr id="51" name="组合 48"/>
            <p:cNvGrpSpPr/>
            <p:nvPr/>
          </p:nvGrpSpPr>
          <p:grpSpPr>
            <a:xfrm>
              <a:off x="542891" y="1071546"/>
              <a:ext cx="2957529" cy="2786084"/>
              <a:chOff x="542891" y="1071546"/>
              <a:chExt cx="2957529" cy="2786084"/>
            </a:xfrm>
          </p:grpSpPr>
          <p:grpSp>
            <p:nvGrpSpPr>
              <p:cNvPr id="55" name="组合 233"/>
              <p:cNvGrpSpPr/>
              <p:nvPr/>
            </p:nvGrpSpPr>
            <p:grpSpPr>
              <a:xfrm>
                <a:off x="542891" y="1500176"/>
                <a:ext cx="2957529" cy="2357454"/>
                <a:chOff x="714348" y="1857364"/>
                <a:chExt cx="3314727" cy="2571768"/>
              </a:xfrm>
            </p:grpSpPr>
            <p:sp>
              <p:nvSpPr>
                <p:cNvPr id="57" name="Oval 15"/>
                <p:cNvSpPr>
                  <a:spLocks noChangeAspect="1" noChangeArrowheads="1"/>
                </p:cNvSpPr>
                <p:nvPr/>
              </p:nvSpPr>
              <p:spPr bwMode="auto">
                <a:xfrm>
                  <a:off x="1285852" y="350043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8" name="Oval 15"/>
                <p:cNvSpPr>
                  <a:spLocks noChangeAspect="1" noChangeArrowheads="1"/>
                </p:cNvSpPr>
                <p:nvPr/>
              </p:nvSpPr>
              <p:spPr bwMode="auto">
                <a:xfrm>
                  <a:off x="1928794" y="278605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9" name="Oval 15"/>
                <p:cNvSpPr>
                  <a:spLocks noChangeAspect="1" noChangeArrowheads="1"/>
                </p:cNvSpPr>
                <p:nvPr/>
              </p:nvSpPr>
              <p:spPr bwMode="auto">
                <a:xfrm>
                  <a:off x="928662" y="357187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0" name="Oval 15"/>
                <p:cNvSpPr>
                  <a:spLocks noChangeAspect="1" noChangeArrowheads="1"/>
                </p:cNvSpPr>
                <p:nvPr/>
              </p:nvSpPr>
              <p:spPr bwMode="auto">
                <a:xfrm>
                  <a:off x="1643042" y="3714752"/>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1" name="Oval 15"/>
                <p:cNvSpPr>
                  <a:spLocks noChangeAspect="1" noChangeArrowheads="1"/>
                </p:cNvSpPr>
                <p:nvPr/>
              </p:nvSpPr>
              <p:spPr bwMode="auto">
                <a:xfrm>
                  <a:off x="1428728" y="285749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2" name="Oval 15"/>
                <p:cNvSpPr>
                  <a:spLocks noChangeAspect="1" noChangeArrowheads="1"/>
                </p:cNvSpPr>
                <p:nvPr/>
              </p:nvSpPr>
              <p:spPr bwMode="auto">
                <a:xfrm>
                  <a:off x="3357554" y="307181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3" name="Oval 15"/>
                <p:cNvSpPr>
                  <a:spLocks noChangeAspect="1" noChangeArrowheads="1"/>
                </p:cNvSpPr>
                <p:nvPr/>
              </p:nvSpPr>
              <p:spPr bwMode="auto">
                <a:xfrm>
                  <a:off x="3714744"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4" name="Oval 15"/>
                <p:cNvSpPr>
                  <a:spLocks noChangeAspect="1" noChangeArrowheads="1"/>
                </p:cNvSpPr>
                <p:nvPr/>
              </p:nvSpPr>
              <p:spPr bwMode="auto">
                <a:xfrm>
                  <a:off x="1785918"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5" name="Oval 15"/>
                <p:cNvSpPr>
                  <a:spLocks noChangeAspect="1" noChangeArrowheads="1"/>
                </p:cNvSpPr>
                <p:nvPr/>
              </p:nvSpPr>
              <p:spPr bwMode="auto">
                <a:xfrm>
                  <a:off x="1142976"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6" name="Oval 15"/>
                <p:cNvSpPr>
                  <a:spLocks noChangeAspect="1" noChangeArrowheads="1"/>
                </p:cNvSpPr>
                <p:nvPr/>
              </p:nvSpPr>
              <p:spPr bwMode="auto">
                <a:xfrm>
                  <a:off x="1146707" y="3883605"/>
                  <a:ext cx="179999"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7" name="Oval 15"/>
                <p:cNvSpPr>
                  <a:spLocks noChangeAspect="1" noChangeArrowheads="1"/>
                </p:cNvSpPr>
                <p:nvPr/>
              </p:nvSpPr>
              <p:spPr bwMode="auto">
                <a:xfrm>
                  <a:off x="3643306" y="221455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8" name="Oval 15"/>
                <p:cNvSpPr>
                  <a:spLocks noChangeAspect="1" noChangeArrowheads="1"/>
                </p:cNvSpPr>
                <p:nvPr/>
              </p:nvSpPr>
              <p:spPr bwMode="auto">
                <a:xfrm>
                  <a:off x="2857488" y="321468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9" name="Oval 15"/>
                <p:cNvSpPr>
                  <a:spLocks noChangeAspect="1" noChangeArrowheads="1"/>
                </p:cNvSpPr>
                <p:nvPr/>
              </p:nvSpPr>
              <p:spPr bwMode="auto">
                <a:xfrm>
                  <a:off x="2500298"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0" name="Oval 15"/>
                <p:cNvSpPr>
                  <a:spLocks noChangeAspect="1" noChangeArrowheads="1"/>
                </p:cNvSpPr>
                <p:nvPr/>
              </p:nvSpPr>
              <p:spPr bwMode="auto">
                <a:xfrm>
                  <a:off x="3214678" y="242886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1" name="任意多边形 70"/>
                <p:cNvSpPr/>
                <p:nvPr/>
              </p:nvSpPr>
              <p:spPr>
                <a:xfrm>
                  <a:off x="714348" y="1857364"/>
                  <a:ext cx="2643174" cy="1428760"/>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sp>
              <p:nvSpPr>
                <p:cNvPr id="72" name="任意多边形 71"/>
                <p:cNvSpPr/>
                <p:nvPr/>
              </p:nvSpPr>
              <p:spPr>
                <a:xfrm>
                  <a:off x="1142977" y="2857496"/>
                  <a:ext cx="2886098" cy="1571636"/>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cxnSp>
              <p:nvCxnSpPr>
                <p:cNvPr id="73" name="直接连接符 72"/>
                <p:cNvCxnSpPr>
                  <a:endCxn id="70" idx="2"/>
                </p:cNvCxnSpPr>
                <p:nvPr/>
              </p:nvCxnSpPr>
              <p:spPr>
                <a:xfrm rot="16200000" flipH="1">
                  <a:off x="2233186" y="1537376"/>
                  <a:ext cx="544988" cy="14179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4" name="组合 208"/>
                <p:cNvGrpSpPr/>
                <p:nvPr/>
              </p:nvGrpSpPr>
              <p:grpSpPr>
                <a:xfrm>
                  <a:off x="1278054" y="1891678"/>
                  <a:ext cx="1605794" cy="1823074"/>
                  <a:chOff x="1278054" y="1891678"/>
                  <a:chExt cx="1605794" cy="1823074"/>
                </a:xfrm>
              </p:grpSpPr>
              <p:cxnSp>
                <p:nvCxnSpPr>
                  <p:cNvPr id="77" name="直接连接符 76"/>
                  <p:cNvCxnSpPr>
                    <a:stCxn id="75" idx="0"/>
                  </p:cNvCxnSpPr>
                  <p:nvPr/>
                </p:nvCxnSpPr>
                <p:spPr>
                  <a:xfrm rot="16200000" flipH="1" flipV="1">
                    <a:off x="885145" y="2284587"/>
                    <a:ext cx="1275120" cy="489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200000" flipH="1">
                    <a:off x="1301526" y="2373104"/>
                    <a:ext cx="1399472" cy="4893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68" idx="1"/>
                  </p:cNvCxnSpPr>
                  <p:nvPr/>
                </p:nvCxnSpPr>
                <p:spPr>
                  <a:xfrm rot="16200000" flipH="1">
                    <a:off x="1706682" y="2063880"/>
                    <a:ext cx="1267166" cy="10871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75" idx="4"/>
                    <a:endCxn id="60" idx="0"/>
                  </p:cNvCxnSpPr>
                  <p:nvPr/>
                </p:nvCxnSpPr>
                <p:spPr>
                  <a:xfrm rot="5400000">
                    <a:off x="928662" y="2876058"/>
                    <a:ext cx="1643074" cy="34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5" name="Oval 15"/>
                <p:cNvSpPr>
                  <a:spLocks noChangeAspect="1" noChangeArrowheads="1"/>
                </p:cNvSpPr>
                <p:nvPr/>
              </p:nvSpPr>
              <p:spPr bwMode="auto">
                <a:xfrm>
                  <a:off x="1677356" y="189167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6" name="Oval 15"/>
                <p:cNvSpPr>
                  <a:spLocks noChangeAspect="1" noChangeArrowheads="1"/>
                </p:cNvSpPr>
                <p:nvPr/>
              </p:nvSpPr>
              <p:spPr bwMode="auto">
                <a:xfrm>
                  <a:off x="2143108" y="328612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graphicFrame>
            <p:nvGraphicFramePr>
              <p:cNvPr id="56" name="Object 6"/>
              <p:cNvGraphicFramePr>
                <a:graphicFrameLocks noChangeAspect="1"/>
              </p:cNvGraphicFramePr>
              <p:nvPr/>
            </p:nvGraphicFramePr>
            <p:xfrm>
              <a:off x="1417616" y="1071546"/>
              <a:ext cx="296864" cy="456714"/>
            </p:xfrm>
            <a:graphic>
              <a:graphicData uri="http://schemas.openxmlformats.org/presentationml/2006/ole">
                <mc:AlternateContent xmlns:mc="http://schemas.openxmlformats.org/markup-compatibility/2006">
                  <mc:Choice xmlns:v="urn:schemas-microsoft-com:vml" Requires="v">
                    <p:oleObj spid="_x0000_s143528" name="Equation" r:id="rId6" imgW="164880" imgH="253800" progId="Equation.DSMT4">
                      <p:embed/>
                    </p:oleObj>
                  </mc:Choice>
                  <mc:Fallback>
                    <p:oleObj name="Equation" r:id="rId6" imgW="164880" imgH="253800" progId="Equation.DSMT4">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7616" y="1071546"/>
                            <a:ext cx="296864" cy="45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2" name="Object 7"/>
            <p:cNvGraphicFramePr>
              <a:graphicFrameLocks noChangeAspect="1"/>
            </p:cNvGraphicFramePr>
            <p:nvPr/>
          </p:nvGraphicFramePr>
          <p:xfrm>
            <a:off x="400017" y="2214554"/>
            <a:ext cx="330202" cy="309564"/>
          </p:xfrm>
          <a:graphic>
            <a:graphicData uri="http://schemas.openxmlformats.org/presentationml/2006/ole">
              <mc:AlternateContent xmlns:mc="http://schemas.openxmlformats.org/markup-compatibility/2006">
                <mc:Choice xmlns:v="urn:schemas-microsoft-com:vml" Requires="v">
                  <p:oleObj spid="_x0000_s143529" name="Equation" r:id="rId8" imgW="203040" imgH="190440" progId="Equation.DSMT4">
                    <p:embed/>
                  </p:oleObj>
                </mc:Choice>
                <mc:Fallback>
                  <p:oleObj name="Equation" r:id="rId8" imgW="203040" imgH="190440" progId="Equation.DSMT4">
                    <p:embed/>
                    <p:pic>
                      <p:nvPicPr>
                        <p:cNvPr id="0"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017" y="2214554"/>
                          <a:ext cx="330202" cy="309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Oval 15"/>
            <p:cNvSpPr>
              <a:spLocks noChangeAspect="1" noChangeArrowheads="1"/>
            </p:cNvSpPr>
            <p:nvPr/>
          </p:nvSpPr>
          <p:spPr bwMode="auto">
            <a:xfrm>
              <a:off x="1928794" y="2478182"/>
              <a:ext cx="160603" cy="165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4" name="Oval 15"/>
            <p:cNvSpPr>
              <a:spLocks noChangeAspect="1" noChangeArrowheads="1"/>
            </p:cNvSpPr>
            <p:nvPr/>
          </p:nvSpPr>
          <p:spPr bwMode="auto">
            <a:xfrm>
              <a:off x="2571736" y="2357430"/>
              <a:ext cx="160603" cy="165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sp>
        <p:nvSpPr>
          <p:cNvPr id="86" name="Line 28"/>
          <p:cNvSpPr>
            <a:spLocks noChangeAspect="1" noChangeShapeType="1"/>
          </p:cNvSpPr>
          <p:nvPr/>
        </p:nvSpPr>
        <p:spPr bwMode="auto">
          <a:xfrm rot="16200000" flipH="1">
            <a:off x="3714744" y="1785927"/>
            <a:ext cx="0" cy="857256"/>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dirty="0">
              <a:solidFill>
                <a:schemeClr val="bg1"/>
              </a:solidFill>
              <a:latin typeface="Palatino Linotype" pitchFamily="18" charset="0"/>
              <a:ea typeface="黑体" pitchFamily="2" charset="-122"/>
            </a:endParaRPr>
          </a:p>
        </p:txBody>
      </p:sp>
      <p:sp>
        <p:nvSpPr>
          <p:cNvPr id="89" name="Line 28"/>
          <p:cNvSpPr>
            <a:spLocks noChangeAspect="1" noChangeShapeType="1"/>
          </p:cNvSpPr>
          <p:nvPr/>
        </p:nvSpPr>
        <p:spPr bwMode="auto">
          <a:xfrm flipH="1">
            <a:off x="6286512" y="3429000"/>
            <a:ext cx="0" cy="357190"/>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nvGrpSpPr>
          <p:cNvPr id="44" name="组合 235"/>
          <p:cNvGrpSpPr/>
          <p:nvPr/>
        </p:nvGrpSpPr>
        <p:grpSpPr>
          <a:xfrm>
            <a:off x="4929190" y="1544637"/>
            <a:ext cx="3000396" cy="1681239"/>
            <a:chOff x="5573175" y="1624163"/>
            <a:chExt cx="2956397" cy="1601180"/>
          </a:xfrm>
        </p:grpSpPr>
        <p:graphicFrame>
          <p:nvGraphicFramePr>
            <p:cNvPr id="45" name="Object 2"/>
            <p:cNvGraphicFramePr>
              <a:graphicFrameLocks noChangeAspect="1"/>
            </p:cNvGraphicFramePr>
            <p:nvPr/>
          </p:nvGraphicFramePr>
          <p:xfrm>
            <a:off x="5573175" y="1624163"/>
            <a:ext cx="2956397" cy="683320"/>
          </p:xfrm>
          <a:graphic>
            <a:graphicData uri="http://schemas.openxmlformats.org/presentationml/2006/ole">
              <mc:AlternateContent xmlns:mc="http://schemas.openxmlformats.org/markup-compatibility/2006">
                <mc:Choice xmlns:v="urn:schemas-microsoft-com:vml" Requires="v">
                  <p:oleObj spid="_x0000_s143530" name="Equation" r:id="rId10" imgW="2361960" imgH="545760" progId="Equation.DSMT4">
                    <p:embed/>
                  </p:oleObj>
                </mc:Choice>
                <mc:Fallback>
                  <p:oleObj name="Equation" r:id="rId10" imgW="2361960" imgH="545760" progId="Equation.DSMT4">
                    <p:embed/>
                    <p:pic>
                      <p:nvPicPr>
                        <p:cNvPr id="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3175" y="1624163"/>
                          <a:ext cx="2956397" cy="683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 name="Object 3"/>
            <p:cNvGraphicFramePr>
              <a:graphicFrameLocks noChangeAspect="1"/>
            </p:cNvGraphicFramePr>
            <p:nvPr/>
          </p:nvGraphicFramePr>
          <p:xfrm>
            <a:off x="5573175" y="2466288"/>
            <a:ext cx="366159" cy="256310"/>
          </p:xfrm>
          <a:graphic>
            <a:graphicData uri="http://schemas.openxmlformats.org/presentationml/2006/ole">
              <mc:AlternateContent xmlns:mc="http://schemas.openxmlformats.org/markup-compatibility/2006">
                <mc:Choice xmlns:v="urn:schemas-microsoft-com:vml" Requires="v">
                  <p:oleObj spid="_x0000_s143531" name="Equation" r:id="rId12" imgW="253800" imgH="177480" progId="Equation.DSMT4">
                    <p:embed/>
                  </p:oleObj>
                </mc:Choice>
                <mc:Fallback>
                  <p:oleObj name="Equation" r:id="rId12" imgW="253800" imgH="177480" progId="Equation.DSMT4">
                    <p:embed/>
                    <p:pic>
                      <p:nvPicPr>
                        <p:cNvPr id="0"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73175" y="2466288"/>
                          <a:ext cx="366159" cy="256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4"/>
            <p:cNvGraphicFramePr>
              <a:graphicFrameLocks noChangeAspect="1"/>
            </p:cNvGraphicFramePr>
            <p:nvPr/>
          </p:nvGraphicFramePr>
          <p:xfrm>
            <a:off x="6065908" y="2412994"/>
            <a:ext cx="2033989" cy="325438"/>
          </p:xfrm>
          <a:graphic>
            <a:graphicData uri="http://schemas.openxmlformats.org/presentationml/2006/ole">
              <mc:AlternateContent xmlns:mc="http://schemas.openxmlformats.org/markup-compatibility/2006">
                <mc:Choice xmlns:v="urn:schemas-microsoft-com:vml" Requires="v">
                  <p:oleObj spid="_x0000_s143532" name="Equation" r:id="rId14" imgW="1587240" imgH="253800" progId="Equation.DSMT4">
                    <p:embed/>
                  </p:oleObj>
                </mc:Choice>
                <mc:Fallback>
                  <p:oleObj name="Equation" r:id="rId14" imgW="1587240" imgH="253800" progId="Equation.DSMT4">
                    <p:embed/>
                    <p:pic>
                      <p:nvPicPr>
                        <p:cNvPr id="0"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65908" y="2412994"/>
                          <a:ext cx="2033989"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 name="Object 5"/>
            <p:cNvGraphicFramePr>
              <a:graphicFrameLocks noChangeAspect="1"/>
            </p:cNvGraphicFramePr>
            <p:nvPr/>
          </p:nvGraphicFramePr>
          <p:xfrm>
            <a:off x="5643565" y="2874505"/>
            <a:ext cx="701676" cy="350838"/>
          </p:xfrm>
          <a:graphic>
            <a:graphicData uri="http://schemas.openxmlformats.org/presentationml/2006/ole">
              <mc:AlternateContent xmlns:mc="http://schemas.openxmlformats.org/markup-compatibility/2006">
                <mc:Choice xmlns:v="urn:schemas-microsoft-com:vml" Requires="v">
                  <p:oleObj spid="_x0000_s143533" name="Equation" r:id="rId16" imgW="558720" imgH="279360" progId="Equation.DSMT4">
                    <p:embed/>
                  </p:oleObj>
                </mc:Choice>
                <mc:Fallback>
                  <p:oleObj name="Equation" r:id="rId16" imgW="558720" imgH="279360" progId="Equation.DSMT4">
                    <p:embed/>
                    <p:pic>
                      <p:nvPicPr>
                        <p:cNvPr id="0" name="Picture 1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43565" y="2874505"/>
                          <a:ext cx="701676"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1" name="矩形 90"/>
          <p:cNvSpPr/>
          <p:nvPr/>
        </p:nvSpPr>
        <p:spPr>
          <a:xfrm>
            <a:off x="4286248" y="1500174"/>
            <a:ext cx="4071966" cy="1857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92" name="矩形 91"/>
          <p:cNvSpPr/>
          <p:nvPr/>
        </p:nvSpPr>
        <p:spPr>
          <a:xfrm>
            <a:off x="4286248" y="1071546"/>
            <a:ext cx="4572000" cy="369332"/>
          </a:xfrm>
          <a:prstGeom prst="rect">
            <a:avLst/>
          </a:prstGeom>
        </p:spPr>
        <p:txBody>
          <a:bodyPr>
            <a:spAutoFit/>
          </a:bodyPr>
          <a:lstStyle/>
          <a:p>
            <a:r>
              <a:rPr lang="en-US" altLang="zh-CN" dirty="0" smtClean="0">
                <a:solidFill>
                  <a:schemeClr val="bg1"/>
                </a:solidFill>
                <a:latin typeface="Palatino Linotype" pitchFamily="18" charset="0"/>
              </a:rPr>
              <a:t>Sparsity preserving projections (SPP)</a:t>
            </a:r>
            <a:endParaRPr lang="zh-CN" altLang="en-US" dirty="0">
              <a:solidFill>
                <a:schemeClr val="bg1"/>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标题 1"/>
          <p:cNvSpPr>
            <a:spLocks noGrp="1"/>
          </p:cNvSpPr>
          <p:nvPr>
            <p:ph type="title"/>
          </p:nvPr>
        </p:nvSpPr>
        <p:spPr>
          <a:xfrm>
            <a:off x="-32" y="260350"/>
            <a:ext cx="8208962" cy="576263"/>
          </a:xfrm>
        </p:spPr>
        <p:txBody>
          <a:bodyPr/>
          <a:lstStyle/>
          <a:p>
            <a:r>
              <a:rPr lang="en-US" altLang="zh-CN" dirty="0" smtClean="0"/>
              <a:t>Step 2:</a:t>
            </a:r>
            <a:endParaRPr lang="zh-CN" altLang="en-US" dirty="0"/>
          </a:p>
        </p:txBody>
      </p:sp>
      <p:graphicFrame>
        <p:nvGraphicFramePr>
          <p:cNvPr id="47" name="Object 8"/>
          <p:cNvGraphicFramePr>
            <a:graphicFrameLocks noChangeAspect="1"/>
          </p:cNvGraphicFramePr>
          <p:nvPr/>
        </p:nvGraphicFramePr>
        <p:xfrm>
          <a:off x="2541588" y="3643313"/>
          <a:ext cx="5067300" cy="642937"/>
        </p:xfrm>
        <a:graphic>
          <a:graphicData uri="http://schemas.openxmlformats.org/presentationml/2006/ole">
            <mc:AlternateContent xmlns:mc="http://schemas.openxmlformats.org/markup-compatibility/2006">
              <mc:Choice xmlns:v="urn:schemas-microsoft-com:vml" Requires="v">
                <p:oleObj spid="_x0000_s279719" name="Equation" r:id="rId4" imgW="4101840" imgH="520560" progId="Equation.DSMT4">
                  <p:embed/>
                </p:oleObj>
              </mc:Choice>
              <mc:Fallback>
                <p:oleObj name="Equation" r:id="rId4" imgW="4101840" imgH="52056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1588" y="3643313"/>
                        <a:ext cx="5067300"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组合 48"/>
          <p:cNvGrpSpPr/>
          <p:nvPr/>
        </p:nvGrpSpPr>
        <p:grpSpPr>
          <a:xfrm>
            <a:off x="614332" y="1142984"/>
            <a:ext cx="2671784" cy="2214578"/>
            <a:chOff x="400017" y="1071546"/>
            <a:chExt cx="3100413" cy="2786082"/>
          </a:xfrm>
        </p:grpSpPr>
        <p:grpSp>
          <p:nvGrpSpPr>
            <p:cNvPr id="3" name="组合 48"/>
            <p:cNvGrpSpPr/>
            <p:nvPr/>
          </p:nvGrpSpPr>
          <p:grpSpPr>
            <a:xfrm>
              <a:off x="542891" y="1071546"/>
              <a:ext cx="2957529" cy="2786084"/>
              <a:chOff x="542891" y="1071546"/>
              <a:chExt cx="2957529" cy="2786084"/>
            </a:xfrm>
          </p:grpSpPr>
          <p:grpSp>
            <p:nvGrpSpPr>
              <p:cNvPr id="4" name="组合 233"/>
              <p:cNvGrpSpPr/>
              <p:nvPr/>
            </p:nvGrpSpPr>
            <p:grpSpPr>
              <a:xfrm>
                <a:off x="542891" y="1500176"/>
                <a:ext cx="2957529" cy="2357454"/>
                <a:chOff x="714348" y="1857364"/>
                <a:chExt cx="3314727" cy="2571768"/>
              </a:xfrm>
            </p:grpSpPr>
            <p:sp>
              <p:nvSpPr>
                <p:cNvPr id="57" name="Oval 15"/>
                <p:cNvSpPr>
                  <a:spLocks noChangeAspect="1" noChangeArrowheads="1"/>
                </p:cNvSpPr>
                <p:nvPr/>
              </p:nvSpPr>
              <p:spPr bwMode="auto">
                <a:xfrm>
                  <a:off x="1285852" y="350043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8" name="Oval 15"/>
                <p:cNvSpPr>
                  <a:spLocks noChangeAspect="1" noChangeArrowheads="1"/>
                </p:cNvSpPr>
                <p:nvPr/>
              </p:nvSpPr>
              <p:spPr bwMode="auto">
                <a:xfrm>
                  <a:off x="1928794" y="278605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9" name="Oval 15"/>
                <p:cNvSpPr>
                  <a:spLocks noChangeAspect="1" noChangeArrowheads="1"/>
                </p:cNvSpPr>
                <p:nvPr/>
              </p:nvSpPr>
              <p:spPr bwMode="auto">
                <a:xfrm>
                  <a:off x="928662" y="357187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0" name="Oval 15"/>
                <p:cNvSpPr>
                  <a:spLocks noChangeAspect="1" noChangeArrowheads="1"/>
                </p:cNvSpPr>
                <p:nvPr/>
              </p:nvSpPr>
              <p:spPr bwMode="auto">
                <a:xfrm>
                  <a:off x="1643042" y="3714752"/>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1" name="Oval 15"/>
                <p:cNvSpPr>
                  <a:spLocks noChangeAspect="1" noChangeArrowheads="1"/>
                </p:cNvSpPr>
                <p:nvPr/>
              </p:nvSpPr>
              <p:spPr bwMode="auto">
                <a:xfrm>
                  <a:off x="1428728" y="285749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2" name="Oval 15"/>
                <p:cNvSpPr>
                  <a:spLocks noChangeAspect="1" noChangeArrowheads="1"/>
                </p:cNvSpPr>
                <p:nvPr/>
              </p:nvSpPr>
              <p:spPr bwMode="auto">
                <a:xfrm>
                  <a:off x="3357554" y="307181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3" name="Oval 15"/>
                <p:cNvSpPr>
                  <a:spLocks noChangeAspect="1" noChangeArrowheads="1"/>
                </p:cNvSpPr>
                <p:nvPr/>
              </p:nvSpPr>
              <p:spPr bwMode="auto">
                <a:xfrm>
                  <a:off x="3714744"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4" name="Oval 15"/>
                <p:cNvSpPr>
                  <a:spLocks noChangeAspect="1" noChangeArrowheads="1"/>
                </p:cNvSpPr>
                <p:nvPr/>
              </p:nvSpPr>
              <p:spPr bwMode="auto">
                <a:xfrm>
                  <a:off x="1785918"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5" name="Oval 15"/>
                <p:cNvSpPr>
                  <a:spLocks noChangeAspect="1" noChangeArrowheads="1"/>
                </p:cNvSpPr>
                <p:nvPr/>
              </p:nvSpPr>
              <p:spPr bwMode="auto">
                <a:xfrm>
                  <a:off x="1142976"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6" name="Oval 15"/>
                <p:cNvSpPr>
                  <a:spLocks noChangeAspect="1" noChangeArrowheads="1"/>
                </p:cNvSpPr>
                <p:nvPr/>
              </p:nvSpPr>
              <p:spPr bwMode="auto">
                <a:xfrm>
                  <a:off x="1146707" y="3883605"/>
                  <a:ext cx="179999"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7" name="Oval 15"/>
                <p:cNvSpPr>
                  <a:spLocks noChangeAspect="1" noChangeArrowheads="1"/>
                </p:cNvSpPr>
                <p:nvPr/>
              </p:nvSpPr>
              <p:spPr bwMode="auto">
                <a:xfrm>
                  <a:off x="3643306" y="221455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8" name="Oval 15"/>
                <p:cNvSpPr>
                  <a:spLocks noChangeAspect="1" noChangeArrowheads="1"/>
                </p:cNvSpPr>
                <p:nvPr/>
              </p:nvSpPr>
              <p:spPr bwMode="auto">
                <a:xfrm>
                  <a:off x="2857488" y="321468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9" name="Oval 15"/>
                <p:cNvSpPr>
                  <a:spLocks noChangeAspect="1" noChangeArrowheads="1"/>
                </p:cNvSpPr>
                <p:nvPr/>
              </p:nvSpPr>
              <p:spPr bwMode="auto">
                <a:xfrm>
                  <a:off x="2500298"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0" name="Oval 15"/>
                <p:cNvSpPr>
                  <a:spLocks noChangeAspect="1" noChangeArrowheads="1"/>
                </p:cNvSpPr>
                <p:nvPr/>
              </p:nvSpPr>
              <p:spPr bwMode="auto">
                <a:xfrm>
                  <a:off x="3214678" y="242886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1" name="任意多边形 70"/>
                <p:cNvSpPr/>
                <p:nvPr/>
              </p:nvSpPr>
              <p:spPr>
                <a:xfrm>
                  <a:off x="714348" y="1857364"/>
                  <a:ext cx="2643174" cy="1428760"/>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sp>
              <p:nvSpPr>
                <p:cNvPr id="72" name="任意多边形 71"/>
                <p:cNvSpPr/>
                <p:nvPr/>
              </p:nvSpPr>
              <p:spPr>
                <a:xfrm>
                  <a:off x="1142977" y="2857496"/>
                  <a:ext cx="2886098" cy="1571636"/>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cxnSp>
              <p:nvCxnSpPr>
                <p:cNvPr id="73" name="直接连接符 72"/>
                <p:cNvCxnSpPr>
                  <a:endCxn id="70" idx="2"/>
                </p:cNvCxnSpPr>
                <p:nvPr/>
              </p:nvCxnSpPr>
              <p:spPr>
                <a:xfrm rot="16200000" flipH="1">
                  <a:off x="2233186" y="1537376"/>
                  <a:ext cx="544988" cy="14179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 name="组合 208"/>
                <p:cNvGrpSpPr/>
                <p:nvPr/>
              </p:nvGrpSpPr>
              <p:grpSpPr>
                <a:xfrm>
                  <a:off x="1278054" y="1891678"/>
                  <a:ext cx="1605794" cy="1823074"/>
                  <a:chOff x="1278054" y="1891678"/>
                  <a:chExt cx="1605794" cy="1823074"/>
                </a:xfrm>
              </p:grpSpPr>
              <p:cxnSp>
                <p:nvCxnSpPr>
                  <p:cNvPr id="77" name="直接连接符 76"/>
                  <p:cNvCxnSpPr>
                    <a:stCxn id="75" idx="0"/>
                  </p:cNvCxnSpPr>
                  <p:nvPr/>
                </p:nvCxnSpPr>
                <p:spPr>
                  <a:xfrm rot="16200000" flipH="1" flipV="1">
                    <a:off x="885145" y="2284587"/>
                    <a:ext cx="1275120" cy="489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16200000" flipH="1">
                    <a:off x="1301526" y="2373104"/>
                    <a:ext cx="1399472" cy="4893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68" idx="1"/>
                  </p:cNvCxnSpPr>
                  <p:nvPr/>
                </p:nvCxnSpPr>
                <p:spPr>
                  <a:xfrm rot="16200000" flipH="1">
                    <a:off x="1706682" y="2063880"/>
                    <a:ext cx="1267166" cy="10871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75" idx="4"/>
                    <a:endCxn id="60" idx="0"/>
                  </p:cNvCxnSpPr>
                  <p:nvPr/>
                </p:nvCxnSpPr>
                <p:spPr>
                  <a:xfrm rot="5400000">
                    <a:off x="928662" y="2876058"/>
                    <a:ext cx="1643074" cy="34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5" name="Oval 15"/>
                <p:cNvSpPr>
                  <a:spLocks noChangeAspect="1" noChangeArrowheads="1"/>
                </p:cNvSpPr>
                <p:nvPr/>
              </p:nvSpPr>
              <p:spPr bwMode="auto">
                <a:xfrm>
                  <a:off x="1677356" y="189167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6" name="Oval 15"/>
                <p:cNvSpPr>
                  <a:spLocks noChangeAspect="1" noChangeArrowheads="1"/>
                </p:cNvSpPr>
                <p:nvPr/>
              </p:nvSpPr>
              <p:spPr bwMode="auto">
                <a:xfrm>
                  <a:off x="2143108" y="328612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graphicFrame>
            <p:nvGraphicFramePr>
              <p:cNvPr id="56" name="Object 6"/>
              <p:cNvGraphicFramePr>
                <a:graphicFrameLocks noChangeAspect="1"/>
              </p:cNvGraphicFramePr>
              <p:nvPr/>
            </p:nvGraphicFramePr>
            <p:xfrm>
              <a:off x="1417616" y="1071546"/>
              <a:ext cx="296864" cy="456714"/>
            </p:xfrm>
            <a:graphic>
              <a:graphicData uri="http://schemas.openxmlformats.org/presentationml/2006/ole">
                <mc:AlternateContent xmlns:mc="http://schemas.openxmlformats.org/markup-compatibility/2006">
                  <mc:Choice xmlns:v="urn:schemas-microsoft-com:vml" Requires="v">
                    <p:oleObj spid="_x0000_s279720" name="Equation" r:id="rId6" imgW="164880" imgH="253800" progId="Equation.DSMT4">
                      <p:embed/>
                    </p:oleObj>
                  </mc:Choice>
                  <mc:Fallback>
                    <p:oleObj name="Equation" r:id="rId6" imgW="164880" imgH="2538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7616" y="1071546"/>
                            <a:ext cx="296864" cy="45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2" name="Object 7"/>
            <p:cNvGraphicFramePr>
              <a:graphicFrameLocks noChangeAspect="1"/>
            </p:cNvGraphicFramePr>
            <p:nvPr/>
          </p:nvGraphicFramePr>
          <p:xfrm>
            <a:off x="400017" y="2214554"/>
            <a:ext cx="330202" cy="309564"/>
          </p:xfrm>
          <a:graphic>
            <a:graphicData uri="http://schemas.openxmlformats.org/presentationml/2006/ole">
              <mc:AlternateContent xmlns:mc="http://schemas.openxmlformats.org/markup-compatibility/2006">
                <mc:Choice xmlns:v="urn:schemas-microsoft-com:vml" Requires="v">
                  <p:oleObj spid="_x0000_s279721" name="Equation" r:id="rId8" imgW="203040" imgH="190440" progId="Equation.DSMT4">
                    <p:embed/>
                  </p:oleObj>
                </mc:Choice>
                <mc:Fallback>
                  <p:oleObj name="Equation" r:id="rId8" imgW="203040" imgH="19044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017" y="2214554"/>
                          <a:ext cx="330202" cy="309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 name="Oval 15"/>
            <p:cNvSpPr>
              <a:spLocks noChangeAspect="1" noChangeArrowheads="1"/>
            </p:cNvSpPr>
            <p:nvPr/>
          </p:nvSpPr>
          <p:spPr bwMode="auto">
            <a:xfrm>
              <a:off x="1928794" y="2478182"/>
              <a:ext cx="160603" cy="165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4" name="Oval 15"/>
            <p:cNvSpPr>
              <a:spLocks noChangeAspect="1" noChangeArrowheads="1"/>
            </p:cNvSpPr>
            <p:nvPr/>
          </p:nvSpPr>
          <p:spPr bwMode="auto">
            <a:xfrm>
              <a:off x="2571736" y="2357430"/>
              <a:ext cx="160603" cy="165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sp>
        <p:nvSpPr>
          <p:cNvPr id="86" name="Line 28"/>
          <p:cNvSpPr>
            <a:spLocks noChangeAspect="1" noChangeShapeType="1"/>
          </p:cNvSpPr>
          <p:nvPr/>
        </p:nvSpPr>
        <p:spPr bwMode="auto">
          <a:xfrm rot="16200000" flipH="1">
            <a:off x="3714744" y="1785927"/>
            <a:ext cx="0" cy="857256"/>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dirty="0">
              <a:solidFill>
                <a:schemeClr val="bg1"/>
              </a:solidFill>
              <a:latin typeface="Palatino Linotype" pitchFamily="18" charset="0"/>
              <a:ea typeface="黑体" pitchFamily="2" charset="-122"/>
            </a:endParaRPr>
          </a:p>
        </p:txBody>
      </p:sp>
      <p:sp>
        <p:nvSpPr>
          <p:cNvPr id="89" name="Line 28"/>
          <p:cNvSpPr>
            <a:spLocks noChangeAspect="1" noChangeShapeType="1"/>
          </p:cNvSpPr>
          <p:nvPr/>
        </p:nvSpPr>
        <p:spPr bwMode="auto">
          <a:xfrm flipH="1">
            <a:off x="6286512" y="3429000"/>
            <a:ext cx="0" cy="357190"/>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45" name="矩形 44"/>
          <p:cNvSpPr/>
          <p:nvPr/>
        </p:nvSpPr>
        <p:spPr>
          <a:xfrm>
            <a:off x="7093990" y="3714752"/>
            <a:ext cx="214314" cy="4286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49" name="圆角矩形 25"/>
          <p:cNvSpPr>
            <a:spLocks noChangeArrowheads="1"/>
          </p:cNvSpPr>
          <p:nvPr/>
        </p:nvSpPr>
        <p:spPr bwMode="auto">
          <a:xfrm>
            <a:off x="5572132" y="4429132"/>
            <a:ext cx="3500430" cy="357190"/>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a:effectLst>
            <a:outerShdw dist="20000" dir="5400000" algn="ctr" rotWithShape="0">
              <a:srgbClr val="000000">
                <a:alpha val="34000"/>
              </a:srgbClr>
            </a:outerShdw>
          </a:effectLst>
        </p:spPr>
        <p:txBody>
          <a:bodyPr anchor="ctr"/>
          <a:lstStyle/>
          <a:p>
            <a:r>
              <a:rPr lang="en-US" altLang="zh-CN" dirty="0" smtClean="0">
                <a:solidFill>
                  <a:schemeClr val="bg1"/>
                </a:solidFill>
                <a:latin typeface="Palatino Linotype" pitchFamily="18" charset="0"/>
              </a:rPr>
              <a:t>M is the graph Laplacian matrix.</a:t>
            </a:r>
            <a:endParaRPr lang="zh-CN" altLang="en-US" dirty="0">
              <a:solidFill>
                <a:schemeClr val="bg1"/>
              </a:solidFill>
              <a:latin typeface="Palatino Linotype" pitchFamily="18" charset="0"/>
            </a:endParaRPr>
          </a:p>
        </p:txBody>
      </p:sp>
      <p:grpSp>
        <p:nvGrpSpPr>
          <p:cNvPr id="46" name="组合 235"/>
          <p:cNvGrpSpPr/>
          <p:nvPr/>
        </p:nvGrpSpPr>
        <p:grpSpPr>
          <a:xfrm>
            <a:off x="4929190" y="1544637"/>
            <a:ext cx="3000396" cy="1681239"/>
            <a:chOff x="5573175" y="1624163"/>
            <a:chExt cx="2956397" cy="1601180"/>
          </a:xfrm>
        </p:grpSpPr>
        <p:graphicFrame>
          <p:nvGraphicFramePr>
            <p:cNvPr id="48" name="Object 2"/>
            <p:cNvGraphicFramePr>
              <a:graphicFrameLocks noChangeAspect="1"/>
            </p:cNvGraphicFramePr>
            <p:nvPr/>
          </p:nvGraphicFramePr>
          <p:xfrm>
            <a:off x="5573175" y="1624163"/>
            <a:ext cx="2956397" cy="683320"/>
          </p:xfrm>
          <a:graphic>
            <a:graphicData uri="http://schemas.openxmlformats.org/presentationml/2006/ole">
              <mc:AlternateContent xmlns:mc="http://schemas.openxmlformats.org/markup-compatibility/2006">
                <mc:Choice xmlns:v="urn:schemas-microsoft-com:vml" Requires="v">
                  <p:oleObj spid="_x0000_s279722" name="Equation" r:id="rId10" imgW="2361960" imgH="545760" progId="Equation.DSMT4">
                    <p:embed/>
                  </p:oleObj>
                </mc:Choice>
                <mc:Fallback>
                  <p:oleObj name="Equation" r:id="rId10" imgW="2361960" imgH="545760" progId="Equation.DSMT4">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3175" y="1624163"/>
                          <a:ext cx="2956397" cy="683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 name="Object 3"/>
            <p:cNvGraphicFramePr>
              <a:graphicFrameLocks noChangeAspect="1"/>
            </p:cNvGraphicFramePr>
            <p:nvPr/>
          </p:nvGraphicFramePr>
          <p:xfrm>
            <a:off x="5573175" y="2466288"/>
            <a:ext cx="366159" cy="256310"/>
          </p:xfrm>
          <a:graphic>
            <a:graphicData uri="http://schemas.openxmlformats.org/presentationml/2006/ole">
              <mc:AlternateContent xmlns:mc="http://schemas.openxmlformats.org/markup-compatibility/2006">
                <mc:Choice xmlns:v="urn:schemas-microsoft-com:vml" Requires="v">
                  <p:oleObj spid="_x0000_s279723" name="Equation" r:id="rId12" imgW="253800" imgH="177480" progId="Equation.DSMT4">
                    <p:embed/>
                  </p:oleObj>
                </mc:Choice>
                <mc:Fallback>
                  <p:oleObj name="Equation" r:id="rId12" imgW="253800" imgH="177480" progId="Equation.DSMT4">
                    <p:embed/>
                    <p:pic>
                      <p:nvPicPr>
                        <p:cNvPr id="0"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73175" y="2466288"/>
                          <a:ext cx="366159" cy="256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 name="Object 4"/>
            <p:cNvGraphicFramePr>
              <a:graphicFrameLocks noChangeAspect="1"/>
            </p:cNvGraphicFramePr>
            <p:nvPr/>
          </p:nvGraphicFramePr>
          <p:xfrm>
            <a:off x="6065908" y="2412994"/>
            <a:ext cx="2033989" cy="325438"/>
          </p:xfrm>
          <a:graphic>
            <a:graphicData uri="http://schemas.openxmlformats.org/presentationml/2006/ole">
              <mc:AlternateContent xmlns:mc="http://schemas.openxmlformats.org/markup-compatibility/2006">
                <mc:Choice xmlns:v="urn:schemas-microsoft-com:vml" Requires="v">
                  <p:oleObj spid="_x0000_s279724" name="Equation" r:id="rId14" imgW="1587240" imgH="253800" progId="Equation.DSMT4">
                    <p:embed/>
                  </p:oleObj>
                </mc:Choice>
                <mc:Fallback>
                  <p:oleObj name="Equation" r:id="rId14" imgW="1587240" imgH="253800" progId="Equation.DSMT4">
                    <p:embed/>
                    <p:pic>
                      <p:nvPicPr>
                        <p:cNvPr id="0" name="Picture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65908" y="2412994"/>
                          <a:ext cx="2033989"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 name="Object 5"/>
            <p:cNvGraphicFramePr>
              <a:graphicFrameLocks noChangeAspect="1"/>
            </p:cNvGraphicFramePr>
            <p:nvPr/>
          </p:nvGraphicFramePr>
          <p:xfrm>
            <a:off x="5643565" y="2874505"/>
            <a:ext cx="701676" cy="350838"/>
          </p:xfrm>
          <a:graphic>
            <a:graphicData uri="http://schemas.openxmlformats.org/presentationml/2006/ole">
              <mc:AlternateContent xmlns:mc="http://schemas.openxmlformats.org/markup-compatibility/2006">
                <mc:Choice xmlns:v="urn:schemas-microsoft-com:vml" Requires="v">
                  <p:oleObj spid="_x0000_s279725" name="Equation" r:id="rId16" imgW="558720" imgH="279360" progId="Equation.DSMT4">
                    <p:embed/>
                  </p:oleObj>
                </mc:Choice>
                <mc:Fallback>
                  <p:oleObj name="Equation" r:id="rId16" imgW="558720" imgH="279360" progId="Equation.DSMT4">
                    <p:embed/>
                    <p:pic>
                      <p:nvPicPr>
                        <p:cNvPr id="0"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43565" y="2874505"/>
                          <a:ext cx="701676"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1" name="矩形 80"/>
          <p:cNvSpPr/>
          <p:nvPr/>
        </p:nvSpPr>
        <p:spPr>
          <a:xfrm>
            <a:off x="4286248" y="1500174"/>
            <a:ext cx="4071966" cy="1857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90" name="矩形 89"/>
          <p:cNvSpPr/>
          <p:nvPr/>
        </p:nvSpPr>
        <p:spPr>
          <a:xfrm>
            <a:off x="4286248" y="1071546"/>
            <a:ext cx="4572000" cy="369332"/>
          </a:xfrm>
          <a:prstGeom prst="rect">
            <a:avLst/>
          </a:prstGeom>
        </p:spPr>
        <p:txBody>
          <a:bodyPr>
            <a:spAutoFit/>
          </a:bodyPr>
          <a:lstStyle/>
          <a:p>
            <a:r>
              <a:rPr lang="en-US" altLang="zh-CN" dirty="0" smtClean="0">
                <a:solidFill>
                  <a:schemeClr val="bg1"/>
                </a:solidFill>
                <a:latin typeface="Palatino Linotype" pitchFamily="18" charset="0"/>
              </a:rPr>
              <a:t>Sparsity preserving projections (SPP)</a:t>
            </a:r>
            <a:endParaRPr lang="zh-CN" altLang="en-US" dirty="0">
              <a:solidFill>
                <a:schemeClr val="bg1"/>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标题 1"/>
          <p:cNvSpPr>
            <a:spLocks noGrp="1"/>
          </p:cNvSpPr>
          <p:nvPr>
            <p:ph type="title"/>
          </p:nvPr>
        </p:nvSpPr>
        <p:spPr>
          <a:xfrm>
            <a:off x="-32" y="260350"/>
            <a:ext cx="8208962" cy="576263"/>
          </a:xfrm>
        </p:spPr>
        <p:txBody>
          <a:bodyPr/>
          <a:lstStyle/>
          <a:p>
            <a:r>
              <a:rPr lang="en-US" altLang="zh-CN" dirty="0" smtClean="0"/>
              <a:t>Step 2:</a:t>
            </a:r>
            <a:endParaRPr lang="zh-CN" altLang="en-US" dirty="0"/>
          </a:p>
        </p:txBody>
      </p:sp>
      <p:graphicFrame>
        <p:nvGraphicFramePr>
          <p:cNvPr id="60" name="Object 8"/>
          <p:cNvGraphicFramePr>
            <a:graphicFrameLocks noChangeAspect="1"/>
          </p:cNvGraphicFramePr>
          <p:nvPr/>
        </p:nvGraphicFramePr>
        <p:xfrm>
          <a:off x="2541588" y="3643313"/>
          <a:ext cx="5067300" cy="642937"/>
        </p:xfrm>
        <a:graphic>
          <a:graphicData uri="http://schemas.openxmlformats.org/presentationml/2006/ole">
            <mc:AlternateContent xmlns:mc="http://schemas.openxmlformats.org/markup-compatibility/2006">
              <mc:Choice xmlns:v="urn:schemas-microsoft-com:vml" Requires="v">
                <p:oleObj spid="_x0000_s144559" name="Equation" r:id="rId4" imgW="4101840" imgH="520560" progId="Equation.DSMT4">
                  <p:embed/>
                </p:oleObj>
              </mc:Choice>
              <mc:Fallback>
                <p:oleObj name="Equation" r:id="rId4" imgW="4101840" imgH="520560" progId="Equation.DSMT4">
                  <p:embed/>
                  <p:pic>
                    <p:nvPicPr>
                      <p:cNvPr id="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1588" y="3643313"/>
                        <a:ext cx="5067300"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6" name="图片 65" descr="norm.png"/>
          <p:cNvPicPr>
            <a:picLocks noChangeAspect="1"/>
          </p:cNvPicPr>
          <p:nvPr/>
        </p:nvPicPr>
        <p:blipFill>
          <a:blip r:embed="rId6"/>
          <a:stretch>
            <a:fillRect/>
          </a:stretch>
        </p:blipFill>
        <p:spPr>
          <a:xfrm>
            <a:off x="5565426" y="4825862"/>
            <a:ext cx="3507168" cy="1674972"/>
          </a:xfrm>
          <a:prstGeom prst="rect">
            <a:avLst/>
          </a:prstGeom>
        </p:spPr>
      </p:pic>
      <p:grpSp>
        <p:nvGrpSpPr>
          <p:cNvPr id="67" name="组合 66"/>
          <p:cNvGrpSpPr/>
          <p:nvPr/>
        </p:nvGrpSpPr>
        <p:grpSpPr>
          <a:xfrm>
            <a:off x="614332" y="1142984"/>
            <a:ext cx="2671784" cy="2214578"/>
            <a:chOff x="400017" y="1071546"/>
            <a:chExt cx="3100413" cy="2786082"/>
          </a:xfrm>
        </p:grpSpPr>
        <p:grpSp>
          <p:nvGrpSpPr>
            <p:cNvPr id="68" name="组合 48"/>
            <p:cNvGrpSpPr/>
            <p:nvPr/>
          </p:nvGrpSpPr>
          <p:grpSpPr>
            <a:xfrm>
              <a:off x="542891" y="1071546"/>
              <a:ext cx="2957529" cy="2786084"/>
              <a:chOff x="542891" y="1071546"/>
              <a:chExt cx="2957529" cy="2786084"/>
            </a:xfrm>
          </p:grpSpPr>
          <p:grpSp>
            <p:nvGrpSpPr>
              <p:cNvPr id="72" name="组合 233"/>
              <p:cNvGrpSpPr/>
              <p:nvPr/>
            </p:nvGrpSpPr>
            <p:grpSpPr>
              <a:xfrm>
                <a:off x="542891" y="1500176"/>
                <a:ext cx="2957529" cy="2357454"/>
                <a:chOff x="714348" y="1857364"/>
                <a:chExt cx="3314727" cy="2571768"/>
              </a:xfrm>
            </p:grpSpPr>
            <p:sp>
              <p:nvSpPr>
                <p:cNvPr id="74" name="Oval 15"/>
                <p:cNvSpPr>
                  <a:spLocks noChangeAspect="1" noChangeArrowheads="1"/>
                </p:cNvSpPr>
                <p:nvPr/>
              </p:nvSpPr>
              <p:spPr bwMode="auto">
                <a:xfrm>
                  <a:off x="1285852" y="350043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5" name="Oval 15"/>
                <p:cNvSpPr>
                  <a:spLocks noChangeAspect="1" noChangeArrowheads="1"/>
                </p:cNvSpPr>
                <p:nvPr/>
              </p:nvSpPr>
              <p:spPr bwMode="auto">
                <a:xfrm>
                  <a:off x="1928794" y="278605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6" name="Oval 15"/>
                <p:cNvSpPr>
                  <a:spLocks noChangeAspect="1" noChangeArrowheads="1"/>
                </p:cNvSpPr>
                <p:nvPr/>
              </p:nvSpPr>
              <p:spPr bwMode="auto">
                <a:xfrm>
                  <a:off x="928662" y="357187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7" name="Oval 15"/>
                <p:cNvSpPr>
                  <a:spLocks noChangeAspect="1" noChangeArrowheads="1"/>
                </p:cNvSpPr>
                <p:nvPr/>
              </p:nvSpPr>
              <p:spPr bwMode="auto">
                <a:xfrm>
                  <a:off x="1643042" y="3714752"/>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8" name="Oval 15"/>
                <p:cNvSpPr>
                  <a:spLocks noChangeAspect="1" noChangeArrowheads="1"/>
                </p:cNvSpPr>
                <p:nvPr/>
              </p:nvSpPr>
              <p:spPr bwMode="auto">
                <a:xfrm>
                  <a:off x="1428728" y="285749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9" name="Oval 15"/>
                <p:cNvSpPr>
                  <a:spLocks noChangeAspect="1" noChangeArrowheads="1"/>
                </p:cNvSpPr>
                <p:nvPr/>
              </p:nvSpPr>
              <p:spPr bwMode="auto">
                <a:xfrm>
                  <a:off x="3357554" y="307181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80" name="Oval 15"/>
                <p:cNvSpPr>
                  <a:spLocks noChangeAspect="1" noChangeArrowheads="1"/>
                </p:cNvSpPr>
                <p:nvPr/>
              </p:nvSpPr>
              <p:spPr bwMode="auto">
                <a:xfrm>
                  <a:off x="3714744"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81" name="Oval 15"/>
                <p:cNvSpPr>
                  <a:spLocks noChangeAspect="1" noChangeArrowheads="1"/>
                </p:cNvSpPr>
                <p:nvPr/>
              </p:nvSpPr>
              <p:spPr bwMode="auto">
                <a:xfrm>
                  <a:off x="1785918"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82" name="Oval 15"/>
                <p:cNvSpPr>
                  <a:spLocks noChangeAspect="1" noChangeArrowheads="1"/>
                </p:cNvSpPr>
                <p:nvPr/>
              </p:nvSpPr>
              <p:spPr bwMode="auto">
                <a:xfrm>
                  <a:off x="1142976"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83" name="Oval 15"/>
                <p:cNvSpPr>
                  <a:spLocks noChangeAspect="1" noChangeArrowheads="1"/>
                </p:cNvSpPr>
                <p:nvPr/>
              </p:nvSpPr>
              <p:spPr bwMode="auto">
                <a:xfrm>
                  <a:off x="1146707" y="3883605"/>
                  <a:ext cx="179999"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84" name="Oval 15"/>
                <p:cNvSpPr>
                  <a:spLocks noChangeAspect="1" noChangeArrowheads="1"/>
                </p:cNvSpPr>
                <p:nvPr/>
              </p:nvSpPr>
              <p:spPr bwMode="auto">
                <a:xfrm>
                  <a:off x="3643306" y="221455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85" name="Oval 15"/>
                <p:cNvSpPr>
                  <a:spLocks noChangeAspect="1" noChangeArrowheads="1"/>
                </p:cNvSpPr>
                <p:nvPr/>
              </p:nvSpPr>
              <p:spPr bwMode="auto">
                <a:xfrm>
                  <a:off x="2857488" y="321468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86" name="Oval 15"/>
                <p:cNvSpPr>
                  <a:spLocks noChangeAspect="1" noChangeArrowheads="1"/>
                </p:cNvSpPr>
                <p:nvPr/>
              </p:nvSpPr>
              <p:spPr bwMode="auto">
                <a:xfrm>
                  <a:off x="2500298"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87" name="Oval 15"/>
                <p:cNvSpPr>
                  <a:spLocks noChangeAspect="1" noChangeArrowheads="1"/>
                </p:cNvSpPr>
                <p:nvPr/>
              </p:nvSpPr>
              <p:spPr bwMode="auto">
                <a:xfrm>
                  <a:off x="3214678" y="242886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88" name="任意多边形 87"/>
                <p:cNvSpPr/>
                <p:nvPr/>
              </p:nvSpPr>
              <p:spPr>
                <a:xfrm>
                  <a:off x="714348" y="1857364"/>
                  <a:ext cx="2643174" cy="1428760"/>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sp>
              <p:nvSpPr>
                <p:cNvPr id="89" name="任意多边形 88"/>
                <p:cNvSpPr/>
                <p:nvPr/>
              </p:nvSpPr>
              <p:spPr>
                <a:xfrm>
                  <a:off x="1142977" y="2857496"/>
                  <a:ext cx="2886098" cy="1571636"/>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cxnSp>
              <p:nvCxnSpPr>
                <p:cNvPr id="90" name="直接连接符 89"/>
                <p:cNvCxnSpPr>
                  <a:endCxn id="87" idx="2"/>
                </p:cNvCxnSpPr>
                <p:nvPr/>
              </p:nvCxnSpPr>
              <p:spPr>
                <a:xfrm rot="16200000" flipH="1">
                  <a:off x="2233186" y="1537376"/>
                  <a:ext cx="544988" cy="14179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1" name="组合 208"/>
                <p:cNvGrpSpPr/>
                <p:nvPr/>
              </p:nvGrpSpPr>
              <p:grpSpPr>
                <a:xfrm>
                  <a:off x="1278054" y="1891678"/>
                  <a:ext cx="1605794" cy="1823074"/>
                  <a:chOff x="1278054" y="1891678"/>
                  <a:chExt cx="1605794" cy="1823074"/>
                </a:xfrm>
              </p:grpSpPr>
              <p:cxnSp>
                <p:nvCxnSpPr>
                  <p:cNvPr id="94" name="直接连接符 93"/>
                  <p:cNvCxnSpPr>
                    <a:stCxn id="92" idx="0"/>
                  </p:cNvCxnSpPr>
                  <p:nvPr/>
                </p:nvCxnSpPr>
                <p:spPr>
                  <a:xfrm rot="16200000" flipH="1" flipV="1">
                    <a:off x="885145" y="2284587"/>
                    <a:ext cx="1275120" cy="489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16200000" flipH="1">
                    <a:off x="1301526" y="2373104"/>
                    <a:ext cx="1399472" cy="4893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endCxn id="85" idx="1"/>
                  </p:cNvCxnSpPr>
                  <p:nvPr/>
                </p:nvCxnSpPr>
                <p:spPr>
                  <a:xfrm rot="16200000" flipH="1">
                    <a:off x="1706682" y="2063880"/>
                    <a:ext cx="1267166" cy="10871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92" idx="4"/>
                    <a:endCxn id="77" idx="0"/>
                  </p:cNvCxnSpPr>
                  <p:nvPr/>
                </p:nvCxnSpPr>
                <p:spPr>
                  <a:xfrm rot="5400000">
                    <a:off x="928662" y="2876058"/>
                    <a:ext cx="1643074" cy="34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2" name="Oval 15"/>
                <p:cNvSpPr>
                  <a:spLocks noChangeAspect="1" noChangeArrowheads="1"/>
                </p:cNvSpPr>
                <p:nvPr/>
              </p:nvSpPr>
              <p:spPr bwMode="auto">
                <a:xfrm>
                  <a:off x="1677356" y="189167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93" name="Oval 15"/>
                <p:cNvSpPr>
                  <a:spLocks noChangeAspect="1" noChangeArrowheads="1"/>
                </p:cNvSpPr>
                <p:nvPr/>
              </p:nvSpPr>
              <p:spPr bwMode="auto">
                <a:xfrm>
                  <a:off x="2143108" y="328612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graphicFrame>
            <p:nvGraphicFramePr>
              <p:cNvPr id="73" name="Object 6"/>
              <p:cNvGraphicFramePr>
                <a:graphicFrameLocks noChangeAspect="1"/>
              </p:cNvGraphicFramePr>
              <p:nvPr/>
            </p:nvGraphicFramePr>
            <p:xfrm>
              <a:off x="1417616" y="1071546"/>
              <a:ext cx="296864" cy="456714"/>
            </p:xfrm>
            <a:graphic>
              <a:graphicData uri="http://schemas.openxmlformats.org/presentationml/2006/ole">
                <mc:AlternateContent xmlns:mc="http://schemas.openxmlformats.org/markup-compatibility/2006">
                  <mc:Choice xmlns:v="urn:schemas-microsoft-com:vml" Requires="v">
                    <p:oleObj spid="_x0000_s144560" name="Equation" r:id="rId7" imgW="164880" imgH="253800" progId="Equation.DSMT4">
                      <p:embed/>
                    </p:oleObj>
                  </mc:Choice>
                  <mc:Fallback>
                    <p:oleObj name="Equation" r:id="rId7" imgW="164880" imgH="253800" progId="Equation.DSMT4">
                      <p:embed/>
                      <p:pic>
                        <p:nvPicPr>
                          <p:cNvPr id="0"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7616" y="1071546"/>
                            <a:ext cx="296864" cy="45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9" name="Object 7"/>
            <p:cNvGraphicFramePr>
              <a:graphicFrameLocks noChangeAspect="1"/>
            </p:cNvGraphicFramePr>
            <p:nvPr/>
          </p:nvGraphicFramePr>
          <p:xfrm>
            <a:off x="400017" y="2214554"/>
            <a:ext cx="330202" cy="309564"/>
          </p:xfrm>
          <a:graphic>
            <a:graphicData uri="http://schemas.openxmlformats.org/presentationml/2006/ole">
              <mc:AlternateContent xmlns:mc="http://schemas.openxmlformats.org/markup-compatibility/2006">
                <mc:Choice xmlns:v="urn:schemas-microsoft-com:vml" Requires="v">
                  <p:oleObj spid="_x0000_s144561" name="Equation" r:id="rId9" imgW="203040" imgH="190440" progId="Equation.DSMT4">
                    <p:embed/>
                  </p:oleObj>
                </mc:Choice>
                <mc:Fallback>
                  <p:oleObj name="Equation" r:id="rId9" imgW="203040" imgH="190440" progId="Equation.DSMT4">
                    <p:embed/>
                    <p:pic>
                      <p:nvPicPr>
                        <p:cNvPr id="0"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17" y="2214554"/>
                          <a:ext cx="330202" cy="309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 name="Oval 15"/>
            <p:cNvSpPr>
              <a:spLocks noChangeAspect="1" noChangeArrowheads="1"/>
            </p:cNvSpPr>
            <p:nvPr/>
          </p:nvSpPr>
          <p:spPr bwMode="auto">
            <a:xfrm>
              <a:off x="1928794" y="2478182"/>
              <a:ext cx="160603" cy="165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1" name="Oval 15"/>
            <p:cNvSpPr>
              <a:spLocks noChangeAspect="1" noChangeArrowheads="1"/>
            </p:cNvSpPr>
            <p:nvPr/>
          </p:nvSpPr>
          <p:spPr bwMode="auto">
            <a:xfrm>
              <a:off x="2571736" y="2357430"/>
              <a:ext cx="160603" cy="165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sp>
        <p:nvSpPr>
          <p:cNvPr id="103" name="Line 28"/>
          <p:cNvSpPr>
            <a:spLocks noChangeAspect="1" noChangeShapeType="1"/>
          </p:cNvSpPr>
          <p:nvPr/>
        </p:nvSpPr>
        <p:spPr bwMode="auto">
          <a:xfrm rot="16200000" flipH="1">
            <a:off x="3714744" y="1785927"/>
            <a:ext cx="0" cy="857256"/>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dirty="0">
              <a:solidFill>
                <a:schemeClr val="bg1"/>
              </a:solidFill>
              <a:latin typeface="Palatino Linotype" pitchFamily="18" charset="0"/>
              <a:ea typeface="黑体" pitchFamily="2" charset="-122"/>
            </a:endParaRPr>
          </a:p>
        </p:txBody>
      </p:sp>
      <p:sp>
        <p:nvSpPr>
          <p:cNvPr id="106" name="Line 28"/>
          <p:cNvSpPr>
            <a:spLocks noChangeAspect="1" noChangeShapeType="1"/>
          </p:cNvSpPr>
          <p:nvPr/>
        </p:nvSpPr>
        <p:spPr bwMode="auto">
          <a:xfrm flipH="1">
            <a:off x="6286512" y="3429000"/>
            <a:ext cx="0" cy="357190"/>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107" name="Line 28"/>
          <p:cNvSpPr>
            <a:spLocks noChangeShapeType="1"/>
          </p:cNvSpPr>
          <p:nvPr/>
        </p:nvSpPr>
        <p:spPr bwMode="auto">
          <a:xfrm flipH="1" flipV="1">
            <a:off x="6072198" y="4143380"/>
            <a:ext cx="1785950" cy="642942"/>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pSp>
        <p:nvGrpSpPr>
          <p:cNvPr id="46" name="组合 235"/>
          <p:cNvGrpSpPr/>
          <p:nvPr/>
        </p:nvGrpSpPr>
        <p:grpSpPr>
          <a:xfrm>
            <a:off x="4929190" y="1544637"/>
            <a:ext cx="3000396" cy="1681239"/>
            <a:chOff x="5573175" y="1624163"/>
            <a:chExt cx="2956397" cy="1601180"/>
          </a:xfrm>
        </p:grpSpPr>
        <p:graphicFrame>
          <p:nvGraphicFramePr>
            <p:cNvPr id="47" name="Object 2"/>
            <p:cNvGraphicFramePr>
              <a:graphicFrameLocks noChangeAspect="1"/>
            </p:cNvGraphicFramePr>
            <p:nvPr/>
          </p:nvGraphicFramePr>
          <p:xfrm>
            <a:off x="5573175" y="1624163"/>
            <a:ext cx="2956397" cy="683320"/>
          </p:xfrm>
          <a:graphic>
            <a:graphicData uri="http://schemas.openxmlformats.org/presentationml/2006/ole">
              <mc:AlternateContent xmlns:mc="http://schemas.openxmlformats.org/markup-compatibility/2006">
                <mc:Choice xmlns:v="urn:schemas-microsoft-com:vml" Requires="v">
                  <p:oleObj spid="_x0000_s144562" name="Equation" r:id="rId11" imgW="2361960" imgH="545760" progId="Equation.DSMT4">
                    <p:embed/>
                  </p:oleObj>
                </mc:Choice>
                <mc:Fallback>
                  <p:oleObj name="Equation" r:id="rId11" imgW="2361960" imgH="545760" progId="Equation.DSMT4">
                    <p:embed/>
                    <p:pic>
                      <p:nvPicPr>
                        <p:cNvPr id="0"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73175" y="1624163"/>
                          <a:ext cx="2956397" cy="683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 name="Object 3"/>
            <p:cNvGraphicFramePr>
              <a:graphicFrameLocks noChangeAspect="1"/>
            </p:cNvGraphicFramePr>
            <p:nvPr/>
          </p:nvGraphicFramePr>
          <p:xfrm>
            <a:off x="5573175" y="2466288"/>
            <a:ext cx="366159" cy="256310"/>
          </p:xfrm>
          <a:graphic>
            <a:graphicData uri="http://schemas.openxmlformats.org/presentationml/2006/ole">
              <mc:AlternateContent xmlns:mc="http://schemas.openxmlformats.org/markup-compatibility/2006">
                <mc:Choice xmlns:v="urn:schemas-microsoft-com:vml" Requires="v">
                  <p:oleObj spid="_x0000_s144563" name="Equation" r:id="rId13" imgW="253800" imgH="177480" progId="Equation.DSMT4">
                    <p:embed/>
                  </p:oleObj>
                </mc:Choice>
                <mc:Fallback>
                  <p:oleObj name="Equation" r:id="rId13" imgW="253800" imgH="177480" progId="Equation.DSMT4">
                    <p:embed/>
                    <p:pic>
                      <p:nvPicPr>
                        <p:cNvPr id="0"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73175" y="2466288"/>
                          <a:ext cx="366159" cy="256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 name="Object 4"/>
            <p:cNvGraphicFramePr>
              <a:graphicFrameLocks noChangeAspect="1"/>
            </p:cNvGraphicFramePr>
            <p:nvPr/>
          </p:nvGraphicFramePr>
          <p:xfrm>
            <a:off x="6065908" y="2412994"/>
            <a:ext cx="2033989" cy="325438"/>
          </p:xfrm>
          <a:graphic>
            <a:graphicData uri="http://schemas.openxmlformats.org/presentationml/2006/ole">
              <mc:AlternateContent xmlns:mc="http://schemas.openxmlformats.org/markup-compatibility/2006">
                <mc:Choice xmlns:v="urn:schemas-microsoft-com:vml" Requires="v">
                  <p:oleObj spid="_x0000_s144564" name="Equation" r:id="rId15" imgW="1587240" imgH="253800" progId="Equation.DSMT4">
                    <p:embed/>
                  </p:oleObj>
                </mc:Choice>
                <mc:Fallback>
                  <p:oleObj name="Equation" r:id="rId15" imgW="1587240" imgH="253800" progId="Equation.DSMT4">
                    <p:embed/>
                    <p:pic>
                      <p:nvPicPr>
                        <p:cNvPr id="0" name="Picture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65908" y="2412994"/>
                          <a:ext cx="2033989"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 name="Object 5"/>
            <p:cNvGraphicFramePr>
              <a:graphicFrameLocks noChangeAspect="1"/>
            </p:cNvGraphicFramePr>
            <p:nvPr/>
          </p:nvGraphicFramePr>
          <p:xfrm>
            <a:off x="5643565" y="2874505"/>
            <a:ext cx="701676" cy="350838"/>
          </p:xfrm>
          <a:graphic>
            <a:graphicData uri="http://schemas.openxmlformats.org/presentationml/2006/ole">
              <mc:AlternateContent xmlns:mc="http://schemas.openxmlformats.org/markup-compatibility/2006">
                <mc:Choice xmlns:v="urn:schemas-microsoft-com:vml" Requires="v">
                  <p:oleObj spid="_x0000_s144565" name="Equation" r:id="rId17" imgW="558720" imgH="279360" progId="Equation.DSMT4">
                    <p:embed/>
                  </p:oleObj>
                </mc:Choice>
                <mc:Fallback>
                  <p:oleObj name="Equation" r:id="rId17" imgW="558720" imgH="279360" progId="Equation.DSMT4">
                    <p:embed/>
                    <p:pic>
                      <p:nvPicPr>
                        <p:cNvPr id="0" name="Picture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43565" y="2874505"/>
                          <a:ext cx="701676"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2" name="矩形 51"/>
          <p:cNvSpPr/>
          <p:nvPr/>
        </p:nvSpPr>
        <p:spPr>
          <a:xfrm>
            <a:off x="4286248" y="1500174"/>
            <a:ext cx="4071966" cy="1857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53" name="矩形 52"/>
          <p:cNvSpPr/>
          <p:nvPr/>
        </p:nvSpPr>
        <p:spPr>
          <a:xfrm>
            <a:off x="4286248" y="1071546"/>
            <a:ext cx="4572000" cy="369332"/>
          </a:xfrm>
          <a:prstGeom prst="rect">
            <a:avLst/>
          </a:prstGeom>
        </p:spPr>
        <p:txBody>
          <a:bodyPr>
            <a:spAutoFit/>
          </a:bodyPr>
          <a:lstStyle/>
          <a:p>
            <a:r>
              <a:rPr lang="en-US" altLang="zh-CN" dirty="0" smtClean="0">
                <a:solidFill>
                  <a:schemeClr val="bg1"/>
                </a:solidFill>
                <a:latin typeface="Palatino Linotype" pitchFamily="18" charset="0"/>
              </a:rPr>
              <a:t>Sparsity preserving projections (SPP)</a:t>
            </a:r>
            <a:endParaRPr lang="zh-CN" altLang="en-US" dirty="0">
              <a:solidFill>
                <a:schemeClr val="bg1"/>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30" name="Object 10"/>
          <p:cNvGraphicFramePr>
            <a:graphicFrameLocks noChangeAspect="1"/>
          </p:cNvGraphicFramePr>
          <p:nvPr/>
        </p:nvGraphicFramePr>
        <p:xfrm>
          <a:off x="244470" y="4746178"/>
          <a:ext cx="5041910" cy="468772"/>
        </p:xfrm>
        <a:graphic>
          <a:graphicData uri="http://schemas.openxmlformats.org/presentationml/2006/ole">
            <mc:AlternateContent xmlns:mc="http://schemas.openxmlformats.org/markup-compatibility/2006">
              <mc:Choice xmlns:v="urn:schemas-microsoft-com:vml" Requires="v">
                <p:oleObj spid="_x0000_s82149" name="Equation" r:id="rId4" imgW="3962160" imgH="368280" progId="Equation.DSMT4">
                  <p:embed/>
                </p:oleObj>
              </mc:Choice>
              <mc:Fallback>
                <p:oleObj name="Equation" r:id="rId4" imgW="3962160" imgH="368280" progId="Equation.DSMT4">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470" y="4746178"/>
                        <a:ext cx="5041910" cy="468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31" name="Object 11"/>
          <p:cNvGraphicFramePr>
            <a:graphicFrameLocks noChangeAspect="1"/>
          </p:cNvGraphicFramePr>
          <p:nvPr/>
        </p:nvGraphicFramePr>
        <p:xfrm>
          <a:off x="563563" y="5521325"/>
          <a:ext cx="2184400" cy="350838"/>
        </p:xfrm>
        <a:graphic>
          <a:graphicData uri="http://schemas.openxmlformats.org/presentationml/2006/ole">
            <mc:AlternateContent xmlns:mc="http://schemas.openxmlformats.org/markup-compatibility/2006">
              <mc:Choice xmlns:v="urn:schemas-microsoft-com:vml" Requires="v">
                <p:oleObj spid="_x0000_s82150" name="Equation" r:id="rId6" imgW="1739880" imgH="279360" progId="Equation.DSMT4">
                  <p:embed/>
                </p:oleObj>
              </mc:Choice>
              <mc:Fallback>
                <p:oleObj name="Equation" r:id="rId6" imgW="1739880" imgH="279360" progId="Equation.DSMT4">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563" y="5521325"/>
                        <a:ext cx="2184400"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32" name="Object 12"/>
          <p:cNvGraphicFramePr>
            <a:graphicFrameLocks noChangeAspect="1"/>
          </p:cNvGraphicFramePr>
          <p:nvPr/>
        </p:nvGraphicFramePr>
        <p:xfrm>
          <a:off x="3000364" y="5455583"/>
          <a:ext cx="1143008" cy="616623"/>
        </p:xfrm>
        <a:graphic>
          <a:graphicData uri="http://schemas.openxmlformats.org/presentationml/2006/ole">
            <mc:AlternateContent xmlns:mc="http://schemas.openxmlformats.org/markup-compatibility/2006">
              <mc:Choice xmlns:v="urn:schemas-microsoft-com:vml" Requires="v">
                <p:oleObj spid="_x0000_s82151" name="Equation" r:id="rId8" imgW="965160" imgH="520560" progId="Equation.DSMT4">
                  <p:embed/>
                </p:oleObj>
              </mc:Choice>
              <mc:Fallback>
                <p:oleObj name="Equation" r:id="rId8" imgW="965160" imgH="520560" progId="Equation.DSMT4">
                  <p:embed/>
                  <p:pic>
                    <p:nvPicPr>
                      <p:cNvPr id="0"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0364" y="5455583"/>
                        <a:ext cx="1143008" cy="61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2" name="TextBox 251"/>
          <p:cNvSpPr txBox="1"/>
          <p:nvPr/>
        </p:nvSpPr>
        <p:spPr>
          <a:xfrm>
            <a:off x="2714612" y="5521381"/>
            <a:ext cx="2143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a:t>
            </a:r>
            <a:endParaRPr lang="zh-CN" altLang="en-US" dirty="0">
              <a:solidFill>
                <a:schemeClr val="bg1"/>
              </a:solidFill>
              <a:latin typeface="Palatino Linotype" pitchFamily="18" charset="0"/>
            </a:endParaRPr>
          </a:p>
        </p:txBody>
      </p:sp>
      <p:sp>
        <p:nvSpPr>
          <p:cNvPr id="253" name="矩形 252"/>
          <p:cNvSpPr/>
          <p:nvPr/>
        </p:nvSpPr>
        <p:spPr>
          <a:xfrm>
            <a:off x="214282" y="4714884"/>
            <a:ext cx="5143536" cy="50006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sp>
        <p:nvSpPr>
          <p:cNvPr id="50" name="标题 1"/>
          <p:cNvSpPr>
            <a:spLocks noGrp="1"/>
          </p:cNvSpPr>
          <p:nvPr>
            <p:ph type="title"/>
          </p:nvPr>
        </p:nvSpPr>
        <p:spPr>
          <a:xfrm>
            <a:off x="-32" y="260350"/>
            <a:ext cx="8208962" cy="576263"/>
          </a:xfrm>
        </p:spPr>
        <p:txBody>
          <a:bodyPr/>
          <a:lstStyle/>
          <a:p>
            <a:r>
              <a:rPr lang="en-US" altLang="zh-CN" dirty="0" smtClean="0"/>
              <a:t>Step 2:</a:t>
            </a:r>
            <a:endParaRPr lang="zh-CN" altLang="en-US" dirty="0"/>
          </a:p>
        </p:txBody>
      </p:sp>
      <p:pic>
        <p:nvPicPr>
          <p:cNvPr id="51" name="图片 50" descr="norm.png"/>
          <p:cNvPicPr>
            <a:picLocks noChangeAspect="1"/>
          </p:cNvPicPr>
          <p:nvPr/>
        </p:nvPicPr>
        <p:blipFill>
          <a:blip r:embed="rId10"/>
          <a:stretch>
            <a:fillRect/>
          </a:stretch>
        </p:blipFill>
        <p:spPr>
          <a:xfrm>
            <a:off x="5565426" y="4825862"/>
            <a:ext cx="3507168" cy="1674972"/>
          </a:xfrm>
          <a:prstGeom prst="rect">
            <a:avLst/>
          </a:prstGeom>
        </p:spPr>
      </p:pic>
      <p:grpSp>
        <p:nvGrpSpPr>
          <p:cNvPr id="63" name="组合 62"/>
          <p:cNvGrpSpPr/>
          <p:nvPr/>
        </p:nvGrpSpPr>
        <p:grpSpPr>
          <a:xfrm>
            <a:off x="614332" y="1142984"/>
            <a:ext cx="2671784" cy="2214578"/>
            <a:chOff x="400017" y="1071546"/>
            <a:chExt cx="3100413" cy="2786082"/>
          </a:xfrm>
        </p:grpSpPr>
        <p:grpSp>
          <p:nvGrpSpPr>
            <p:cNvPr id="49" name="组合 48"/>
            <p:cNvGrpSpPr/>
            <p:nvPr/>
          </p:nvGrpSpPr>
          <p:grpSpPr>
            <a:xfrm>
              <a:off x="542893" y="1071546"/>
              <a:ext cx="2957537" cy="2786082"/>
              <a:chOff x="542893" y="1071546"/>
              <a:chExt cx="2957537" cy="2786082"/>
            </a:xfrm>
          </p:grpSpPr>
          <p:grpSp>
            <p:nvGrpSpPr>
              <p:cNvPr id="234" name="组合 233"/>
              <p:cNvGrpSpPr/>
              <p:nvPr/>
            </p:nvGrpSpPr>
            <p:grpSpPr>
              <a:xfrm>
                <a:off x="542893" y="1500174"/>
                <a:ext cx="2957537" cy="2357454"/>
                <a:chOff x="714348" y="1857364"/>
                <a:chExt cx="3314727" cy="2571768"/>
              </a:xfrm>
            </p:grpSpPr>
            <p:sp>
              <p:nvSpPr>
                <p:cNvPr id="121" name="Oval 15"/>
                <p:cNvSpPr>
                  <a:spLocks noChangeAspect="1" noChangeArrowheads="1"/>
                </p:cNvSpPr>
                <p:nvPr/>
              </p:nvSpPr>
              <p:spPr bwMode="auto">
                <a:xfrm>
                  <a:off x="1285852" y="350043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2" name="Oval 15"/>
                <p:cNvSpPr>
                  <a:spLocks noChangeAspect="1" noChangeArrowheads="1"/>
                </p:cNvSpPr>
                <p:nvPr/>
              </p:nvSpPr>
              <p:spPr bwMode="auto">
                <a:xfrm>
                  <a:off x="1928794" y="278605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3" name="Oval 15"/>
                <p:cNvSpPr>
                  <a:spLocks noChangeAspect="1" noChangeArrowheads="1"/>
                </p:cNvSpPr>
                <p:nvPr/>
              </p:nvSpPr>
              <p:spPr bwMode="auto">
                <a:xfrm>
                  <a:off x="928662" y="357187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4" name="Oval 15"/>
                <p:cNvSpPr>
                  <a:spLocks noChangeAspect="1" noChangeArrowheads="1"/>
                </p:cNvSpPr>
                <p:nvPr/>
              </p:nvSpPr>
              <p:spPr bwMode="auto">
                <a:xfrm>
                  <a:off x="1643042" y="3714752"/>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5" name="Oval 15"/>
                <p:cNvSpPr>
                  <a:spLocks noChangeAspect="1" noChangeArrowheads="1"/>
                </p:cNvSpPr>
                <p:nvPr/>
              </p:nvSpPr>
              <p:spPr bwMode="auto">
                <a:xfrm>
                  <a:off x="1428728" y="285749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6" name="Oval 15"/>
                <p:cNvSpPr>
                  <a:spLocks noChangeAspect="1" noChangeArrowheads="1"/>
                </p:cNvSpPr>
                <p:nvPr/>
              </p:nvSpPr>
              <p:spPr bwMode="auto">
                <a:xfrm>
                  <a:off x="3357554" y="307181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7" name="Oval 15"/>
                <p:cNvSpPr>
                  <a:spLocks noChangeAspect="1" noChangeArrowheads="1"/>
                </p:cNvSpPr>
                <p:nvPr/>
              </p:nvSpPr>
              <p:spPr bwMode="auto">
                <a:xfrm>
                  <a:off x="3714744"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29" name="Oval 15"/>
                <p:cNvSpPr>
                  <a:spLocks noChangeAspect="1" noChangeArrowheads="1"/>
                </p:cNvSpPr>
                <p:nvPr/>
              </p:nvSpPr>
              <p:spPr bwMode="auto">
                <a:xfrm>
                  <a:off x="1785918"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0" name="Oval 15"/>
                <p:cNvSpPr>
                  <a:spLocks noChangeAspect="1" noChangeArrowheads="1"/>
                </p:cNvSpPr>
                <p:nvPr/>
              </p:nvSpPr>
              <p:spPr bwMode="auto">
                <a:xfrm>
                  <a:off x="1142976"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1" name="Oval 15"/>
                <p:cNvSpPr>
                  <a:spLocks noChangeAspect="1" noChangeArrowheads="1"/>
                </p:cNvSpPr>
                <p:nvPr/>
              </p:nvSpPr>
              <p:spPr bwMode="auto">
                <a:xfrm>
                  <a:off x="1146707" y="3883605"/>
                  <a:ext cx="179999"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2" name="Oval 15"/>
                <p:cNvSpPr>
                  <a:spLocks noChangeAspect="1" noChangeArrowheads="1"/>
                </p:cNvSpPr>
                <p:nvPr/>
              </p:nvSpPr>
              <p:spPr bwMode="auto">
                <a:xfrm>
                  <a:off x="3643306" y="221455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3" name="Oval 15"/>
                <p:cNvSpPr>
                  <a:spLocks noChangeAspect="1" noChangeArrowheads="1"/>
                </p:cNvSpPr>
                <p:nvPr/>
              </p:nvSpPr>
              <p:spPr bwMode="auto">
                <a:xfrm>
                  <a:off x="2857488" y="321468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4" name="Oval 15"/>
                <p:cNvSpPr>
                  <a:spLocks noChangeAspect="1" noChangeArrowheads="1"/>
                </p:cNvSpPr>
                <p:nvPr/>
              </p:nvSpPr>
              <p:spPr bwMode="auto">
                <a:xfrm>
                  <a:off x="2500298"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38" name="Oval 15"/>
                <p:cNvSpPr>
                  <a:spLocks noChangeAspect="1" noChangeArrowheads="1"/>
                </p:cNvSpPr>
                <p:nvPr/>
              </p:nvSpPr>
              <p:spPr bwMode="auto">
                <a:xfrm>
                  <a:off x="3214678" y="242886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154" name="任意多边形 153"/>
                <p:cNvSpPr/>
                <p:nvPr/>
              </p:nvSpPr>
              <p:spPr>
                <a:xfrm>
                  <a:off x="714348" y="1857364"/>
                  <a:ext cx="2643174" cy="1428760"/>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sp>
              <p:nvSpPr>
                <p:cNvPr id="155" name="任意多边形 154"/>
                <p:cNvSpPr/>
                <p:nvPr/>
              </p:nvSpPr>
              <p:spPr>
                <a:xfrm>
                  <a:off x="1142977" y="2857496"/>
                  <a:ext cx="2886098" cy="1571636"/>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cxnSp>
              <p:nvCxnSpPr>
                <p:cNvPr id="160" name="直接连接符 159"/>
                <p:cNvCxnSpPr>
                  <a:endCxn id="138" idx="2"/>
                </p:cNvCxnSpPr>
                <p:nvPr/>
              </p:nvCxnSpPr>
              <p:spPr>
                <a:xfrm rot="16200000" flipH="1">
                  <a:off x="2233186" y="1537376"/>
                  <a:ext cx="544988" cy="14179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9" name="组合 208"/>
                <p:cNvGrpSpPr/>
                <p:nvPr/>
              </p:nvGrpSpPr>
              <p:grpSpPr>
                <a:xfrm>
                  <a:off x="1278054" y="1891678"/>
                  <a:ext cx="1605794" cy="1823074"/>
                  <a:chOff x="1278054" y="1891678"/>
                  <a:chExt cx="1605794" cy="1823074"/>
                </a:xfrm>
              </p:grpSpPr>
              <p:cxnSp>
                <p:nvCxnSpPr>
                  <p:cNvPr id="156" name="直接连接符 155"/>
                  <p:cNvCxnSpPr>
                    <a:stCxn id="218" idx="0"/>
                  </p:cNvCxnSpPr>
                  <p:nvPr/>
                </p:nvCxnSpPr>
                <p:spPr>
                  <a:xfrm rot="16200000" flipH="1" flipV="1">
                    <a:off x="885145" y="2284587"/>
                    <a:ext cx="1275120" cy="489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rot="16200000" flipH="1">
                    <a:off x="1301526" y="2373104"/>
                    <a:ext cx="1399472" cy="4893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endCxn id="133" idx="1"/>
                  </p:cNvCxnSpPr>
                  <p:nvPr/>
                </p:nvCxnSpPr>
                <p:spPr>
                  <a:xfrm rot="16200000" flipH="1">
                    <a:off x="1706682" y="2063880"/>
                    <a:ext cx="1267166" cy="10871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a:stCxn id="218" idx="4"/>
                    <a:endCxn id="124" idx="0"/>
                  </p:cNvCxnSpPr>
                  <p:nvPr/>
                </p:nvCxnSpPr>
                <p:spPr>
                  <a:xfrm rot="5400000">
                    <a:off x="928662" y="2876058"/>
                    <a:ext cx="1643074" cy="34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8" name="Oval 15"/>
                <p:cNvSpPr>
                  <a:spLocks noChangeAspect="1" noChangeArrowheads="1"/>
                </p:cNvSpPr>
                <p:nvPr/>
              </p:nvSpPr>
              <p:spPr bwMode="auto">
                <a:xfrm>
                  <a:off x="1677356" y="189167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233" name="Oval 15"/>
                <p:cNvSpPr>
                  <a:spLocks noChangeAspect="1" noChangeArrowheads="1"/>
                </p:cNvSpPr>
                <p:nvPr/>
              </p:nvSpPr>
              <p:spPr bwMode="auto">
                <a:xfrm>
                  <a:off x="2143108" y="328612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graphicFrame>
            <p:nvGraphicFramePr>
              <p:cNvPr id="81926" name="Object 6"/>
              <p:cNvGraphicFramePr>
                <a:graphicFrameLocks noChangeAspect="1"/>
              </p:cNvGraphicFramePr>
              <p:nvPr/>
            </p:nvGraphicFramePr>
            <p:xfrm>
              <a:off x="1417616" y="1071546"/>
              <a:ext cx="296864" cy="456714"/>
            </p:xfrm>
            <a:graphic>
              <a:graphicData uri="http://schemas.openxmlformats.org/presentationml/2006/ole">
                <mc:AlternateContent xmlns:mc="http://schemas.openxmlformats.org/markup-compatibility/2006">
                  <mc:Choice xmlns:v="urn:schemas-microsoft-com:vml" Requires="v">
                    <p:oleObj spid="_x0000_s82152" name="Equation" r:id="rId11" imgW="164880" imgH="253800" progId="Equation.DSMT4">
                      <p:embed/>
                    </p:oleObj>
                  </mc:Choice>
                  <mc:Fallback>
                    <p:oleObj name="Equation" r:id="rId11" imgW="164880" imgH="253800" progId="Equation.DSMT4">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17616" y="1071546"/>
                            <a:ext cx="296864" cy="45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81927" name="Object 7"/>
            <p:cNvGraphicFramePr>
              <a:graphicFrameLocks noChangeAspect="1"/>
            </p:cNvGraphicFramePr>
            <p:nvPr/>
          </p:nvGraphicFramePr>
          <p:xfrm>
            <a:off x="400017" y="2214554"/>
            <a:ext cx="330202" cy="309564"/>
          </p:xfrm>
          <a:graphic>
            <a:graphicData uri="http://schemas.openxmlformats.org/presentationml/2006/ole">
              <mc:AlternateContent xmlns:mc="http://schemas.openxmlformats.org/markup-compatibility/2006">
                <mc:Choice xmlns:v="urn:schemas-microsoft-com:vml" Requires="v">
                  <p:oleObj spid="_x0000_s82153" name="Equation" r:id="rId13" imgW="203040" imgH="190440" progId="Equation.DSMT4">
                    <p:embed/>
                  </p:oleObj>
                </mc:Choice>
                <mc:Fallback>
                  <p:oleObj name="Equation" r:id="rId13" imgW="203040" imgH="190440" progId="Equation.DSMT4">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0017" y="2214554"/>
                          <a:ext cx="330202" cy="309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Oval 15"/>
            <p:cNvSpPr>
              <a:spLocks noChangeAspect="1" noChangeArrowheads="1"/>
            </p:cNvSpPr>
            <p:nvPr/>
          </p:nvSpPr>
          <p:spPr bwMode="auto">
            <a:xfrm>
              <a:off x="1928794" y="2478182"/>
              <a:ext cx="160603" cy="165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3" name="Oval 15"/>
            <p:cNvSpPr>
              <a:spLocks noChangeAspect="1" noChangeArrowheads="1"/>
            </p:cNvSpPr>
            <p:nvPr/>
          </p:nvSpPr>
          <p:spPr bwMode="auto">
            <a:xfrm>
              <a:off x="2571736" y="2357430"/>
              <a:ext cx="160603" cy="165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grpSp>
        <p:nvGrpSpPr>
          <p:cNvPr id="54" name="组合 235"/>
          <p:cNvGrpSpPr/>
          <p:nvPr/>
        </p:nvGrpSpPr>
        <p:grpSpPr>
          <a:xfrm>
            <a:off x="4929190" y="1544637"/>
            <a:ext cx="3000396" cy="1681239"/>
            <a:chOff x="5573175" y="1624163"/>
            <a:chExt cx="2956397" cy="1601180"/>
          </a:xfrm>
        </p:grpSpPr>
        <p:graphicFrame>
          <p:nvGraphicFramePr>
            <p:cNvPr id="55" name="Object 2"/>
            <p:cNvGraphicFramePr>
              <a:graphicFrameLocks noChangeAspect="1"/>
            </p:cNvGraphicFramePr>
            <p:nvPr/>
          </p:nvGraphicFramePr>
          <p:xfrm>
            <a:off x="5573175" y="1624163"/>
            <a:ext cx="2956397" cy="683320"/>
          </p:xfrm>
          <a:graphic>
            <a:graphicData uri="http://schemas.openxmlformats.org/presentationml/2006/ole">
              <mc:AlternateContent xmlns:mc="http://schemas.openxmlformats.org/markup-compatibility/2006">
                <mc:Choice xmlns:v="urn:schemas-microsoft-com:vml" Requires="v">
                  <p:oleObj spid="_x0000_s82154" name="Equation" r:id="rId15" imgW="2361960" imgH="545760" progId="Equation.DSMT4">
                    <p:embed/>
                  </p:oleObj>
                </mc:Choice>
                <mc:Fallback>
                  <p:oleObj name="Equation" r:id="rId15" imgW="2361960" imgH="545760" progId="Equation.DSMT4">
                    <p:embed/>
                    <p:pic>
                      <p:nvPicPr>
                        <p:cNvPr id="0"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73175" y="1624163"/>
                          <a:ext cx="2956397" cy="683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 name="Object 3"/>
            <p:cNvGraphicFramePr>
              <a:graphicFrameLocks noChangeAspect="1"/>
            </p:cNvGraphicFramePr>
            <p:nvPr/>
          </p:nvGraphicFramePr>
          <p:xfrm>
            <a:off x="5573175" y="2466288"/>
            <a:ext cx="366159" cy="256310"/>
          </p:xfrm>
          <a:graphic>
            <a:graphicData uri="http://schemas.openxmlformats.org/presentationml/2006/ole">
              <mc:AlternateContent xmlns:mc="http://schemas.openxmlformats.org/markup-compatibility/2006">
                <mc:Choice xmlns:v="urn:schemas-microsoft-com:vml" Requires="v">
                  <p:oleObj spid="_x0000_s82155" name="Equation" r:id="rId17" imgW="253800" imgH="177480" progId="Equation.DSMT4">
                    <p:embed/>
                  </p:oleObj>
                </mc:Choice>
                <mc:Fallback>
                  <p:oleObj name="Equation" r:id="rId17" imgW="253800" imgH="177480" progId="Equation.DSMT4">
                    <p:embed/>
                    <p:pic>
                      <p:nvPicPr>
                        <p:cNvPr id="0" name="Picture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73175" y="2466288"/>
                          <a:ext cx="366159" cy="256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 name="Object 4"/>
            <p:cNvGraphicFramePr>
              <a:graphicFrameLocks noChangeAspect="1"/>
            </p:cNvGraphicFramePr>
            <p:nvPr/>
          </p:nvGraphicFramePr>
          <p:xfrm>
            <a:off x="6065908" y="2412994"/>
            <a:ext cx="2033989" cy="325438"/>
          </p:xfrm>
          <a:graphic>
            <a:graphicData uri="http://schemas.openxmlformats.org/presentationml/2006/ole">
              <mc:AlternateContent xmlns:mc="http://schemas.openxmlformats.org/markup-compatibility/2006">
                <mc:Choice xmlns:v="urn:schemas-microsoft-com:vml" Requires="v">
                  <p:oleObj spid="_x0000_s82156" name="Equation" r:id="rId19" imgW="1587240" imgH="253800" progId="Equation.DSMT4">
                    <p:embed/>
                  </p:oleObj>
                </mc:Choice>
                <mc:Fallback>
                  <p:oleObj name="Equation" r:id="rId19" imgW="1587240" imgH="253800" progId="Equation.DSMT4">
                    <p:embed/>
                    <p:pic>
                      <p:nvPicPr>
                        <p:cNvPr id="0" name="Picture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65908" y="2412994"/>
                          <a:ext cx="2033989"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 name="Object 5"/>
            <p:cNvGraphicFramePr>
              <a:graphicFrameLocks noChangeAspect="1"/>
            </p:cNvGraphicFramePr>
            <p:nvPr/>
          </p:nvGraphicFramePr>
          <p:xfrm>
            <a:off x="5643565" y="2874505"/>
            <a:ext cx="701676" cy="350838"/>
          </p:xfrm>
          <a:graphic>
            <a:graphicData uri="http://schemas.openxmlformats.org/presentationml/2006/ole">
              <mc:AlternateContent xmlns:mc="http://schemas.openxmlformats.org/markup-compatibility/2006">
                <mc:Choice xmlns:v="urn:schemas-microsoft-com:vml" Requires="v">
                  <p:oleObj spid="_x0000_s82157" name="Equation" r:id="rId21" imgW="558720" imgH="279360" progId="Equation.DSMT4">
                    <p:embed/>
                  </p:oleObj>
                </mc:Choice>
                <mc:Fallback>
                  <p:oleObj name="Equation" r:id="rId21" imgW="558720" imgH="279360" progId="Equation.DSMT4">
                    <p:embed/>
                    <p:pic>
                      <p:nvPicPr>
                        <p:cNvPr id="0" name="Picture 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43565" y="2874505"/>
                          <a:ext cx="701676" cy="35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9" name="Line 28"/>
          <p:cNvSpPr>
            <a:spLocks noChangeAspect="1" noChangeShapeType="1"/>
          </p:cNvSpPr>
          <p:nvPr/>
        </p:nvSpPr>
        <p:spPr bwMode="auto">
          <a:xfrm rot="16200000" flipH="1">
            <a:off x="3714744" y="1785927"/>
            <a:ext cx="0" cy="857256"/>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dirty="0">
              <a:solidFill>
                <a:schemeClr val="bg1"/>
              </a:solidFill>
              <a:latin typeface="Palatino Linotype" pitchFamily="18" charset="0"/>
              <a:ea typeface="黑体" pitchFamily="2" charset="-122"/>
            </a:endParaRPr>
          </a:p>
        </p:txBody>
      </p:sp>
      <p:sp>
        <p:nvSpPr>
          <p:cNvPr id="60" name="矩形 59"/>
          <p:cNvSpPr/>
          <p:nvPr/>
        </p:nvSpPr>
        <p:spPr>
          <a:xfrm>
            <a:off x="4286248" y="1500174"/>
            <a:ext cx="4071966" cy="1857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61" name="矩形 60"/>
          <p:cNvSpPr/>
          <p:nvPr/>
        </p:nvSpPr>
        <p:spPr>
          <a:xfrm>
            <a:off x="4286248" y="1071546"/>
            <a:ext cx="4572000" cy="369332"/>
          </a:xfrm>
          <a:prstGeom prst="rect">
            <a:avLst/>
          </a:prstGeom>
        </p:spPr>
        <p:txBody>
          <a:bodyPr>
            <a:spAutoFit/>
          </a:bodyPr>
          <a:lstStyle/>
          <a:p>
            <a:r>
              <a:rPr lang="en-US" altLang="zh-CN" dirty="0" smtClean="0">
                <a:solidFill>
                  <a:schemeClr val="bg1"/>
                </a:solidFill>
                <a:latin typeface="Palatino Linotype" pitchFamily="18" charset="0"/>
              </a:rPr>
              <a:t>Sparsity preserving projections (SPP)</a:t>
            </a:r>
            <a:endParaRPr lang="zh-CN" altLang="en-US" dirty="0">
              <a:solidFill>
                <a:schemeClr val="bg1"/>
              </a:solidFill>
              <a:latin typeface="Palatino Linotype" pitchFamily="18" charset="0"/>
            </a:endParaRPr>
          </a:p>
        </p:txBody>
      </p:sp>
      <p:sp>
        <p:nvSpPr>
          <p:cNvPr id="62" name="Line 28"/>
          <p:cNvSpPr>
            <a:spLocks noChangeAspect="1" noChangeShapeType="1"/>
          </p:cNvSpPr>
          <p:nvPr/>
        </p:nvSpPr>
        <p:spPr bwMode="auto">
          <a:xfrm flipH="1">
            <a:off x="6286512" y="3429000"/>
            <a:ext cx="0" cy="357190"/>
          </a:xfrm>
          <a:prstGeom prst="line">
            <a:avLst/>
          </a:prstGeom>
          <a:noFill/>
          <a:ln w="38100">
            <a:solidFill>
              <a:sysClr val="windowText" lastClr="00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sp>
        <p:nvSpPr>
          <p:cNvPr id="64" name="Line 28"/>
          <p:cNvSpPr>
            <a:spLocks noChangeShapeType="1"/>
          </p:cNvSpPr>
          <p:nvPr/>
        </p:nvSpPr>
        <p:spPr bwMode="auto">
          <a:xfrm flipH="1" flipV="1">
            <a:off x="6072198" y="4143380"/>
            <a:ext cx="1785950" cy="642942"/>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Palatino Linotype" pitchFamily="18" charset="0"/>
              <a:ea typeface="黑体" pitchFamily="2" charset="-122"/>
            </a:endParaRPr>
          </a:p>
        </p:txBody>
      </p:sp>
      <p:graphicFrame>
        <p:nvGraphicFramePr>
          <p:cNvPr id="81938" name="Object 18"/>
          <p:cNvGraphicFramePr>
            <a:graphicFrameLocks noChangeAspect="1"/>
          </p:cNvGraphicFramePr>
          <p:nvPr/>
        </p:nvGraphicFramePr>
        <p:xfrm>
          <a:off x="2541588" y="3643313"/>
          <a:ext cx="5067300" cy="642937"/>
        </p:xfrm>
        <a:graphic>
          <a:graphicData uri="http://schemas.openxmlformats.org/presentationml/2006/ole">
            <mc:AlternateContent xmlns:mc="http://schemas.openxmlformats.org/markup-compatibility/2006">
              <mc:Choice xmlns:v="urn:schemas-microsoft-com:vml" Requires="v">
                <p:oleObj spid="_x0000_s82158" name="Equation" r:id="rId23" imgW="4101840" imgH="520560" progId="Equation.DSMT4">
                  <p:embed/>
                </p:oleObj>
              </mc:Choice>
              <mc:Fallback>
                <p:oleObj name="Equation" r:id="rId23" imgW="4101840" imgH="520560" progId="Equation.DSMT4">
                  <p:embed/>
                  <p:pic>
                    <p:nvPicPr>
                      <p:cNvPr id="0" name="Picture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41588" y="3643313"/>
                        <a:ext cx="5067300"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57" name="Object 13"/>
          <p:cNvGraphicFramePr>
            <a:graphicFrameLocks noChangeAspect="1"/>
          </p:cNvGraphicFramePr>
          <p:nvPr/>
        </p:nvGraphicFramePr>
        <p:xfrm>
          <a:off x="804863" y="2216542"/>
          <a:ext cx="7556500" cy="857250"/>
        </p:xfrm>
        <a:graphic>
          <a:graphicData uri="http://schemas.openxmlformats.org/presentationml/2006/ole">
            <mc:AlternateContent xmlns:mc="http://schemas.openxmlformats.org/markup-compatibility/2006">
              <mc:Choice xmlns:v="urn:schemas-microsoft-com:vml" Requires="v">
                <p:oleObj spid="_x0000_s280603" name="Equation" r:id="rId4" imgW="4813200" imgH="545760" progId="Equation.DSMT4">
                  <p:embed/>
                </p:oleObj>
              </mc:Choice>
              <mc:Fallback>
                <p:oleObj name="Equation" r:id="rId4" imgW="4813200" imgH="54576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863" y="2216542"/>
                        <a:ext cx="75565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标题 1"/>
          <p:cNvSpPr>
            <a:spLocks noGrp="1"/>
          </p:cNvSpPr>
          <p:nvPr>
            <p:ph type="title"/>
          </p:nvPr>
        </p:nvSpPr>
        <p:spPr>
          <a:xfrm>
            <a:off x="-32" y="260350"/>
            <a:ext cx="8208962" cy="576263"/>
          </a:xfrm>
        </p:spPr>
        <p:txBody>
          <a:bodyPr/>
          <a:lstStyle/>
          <a:p>
            <a:r>
              <a:rPr lang="en-US" altLang="zh-CN" dirty="0" smtClean="0"/>
              <a:t>Step 3:</a:t>
            </a:r>
            <a:endParaRPr lang="zh-CN" altLang="en-US" dirty="0"/>
          </a:p>
        </p:txBody>
      </p:sp>
      <p:sp>
        <p:nvSpPr>
          <p:cNvPr id="6" name="矩形 5"/>
          <p:cNvSpPr/>
          <p:nvPr/>
        </p:nvSpPr>
        <p:spPr>
          <a:xfrm>
            <a:off x="3214678" y="2073654"/>
            <a:ext cx="5143536" cy="1000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11" name="矩形 10"/>
          <p:cNvSpPr/>
          <p:nvPr/>
        </p:nvSpPr>
        <p:spPr>
          <a:xfrm>
            <a:off x="153957" y="1360268"/>
            <a:ext cx="4429156" cy="523220"/>
          </a:xfrm>
          <a:prstGeom prst="rect">
            <a:avLst/>
          </a:prstGeom>
        </p:spPr>
        <p:txBody>
          <a:bodyPr wrap="square">
            <a:spAutoFit/>
          </a:bodyPr>
          <a:lstStyle/>
          <a:p>
            <a:pPr marL="457200" indent="-457200">
              <a:buFont typeface="Wingdings" panose="05000000000000000000" pitchFamily="2" charset="2"/>
              <a:buChar char="n"/>
            </a:pPr>
            <a:r>
              <a:rPr lang="en-US" altLang="zh-CN" sz="2800" dirty="0" smtClean="0">
                <a:solidFill>
                  <a:schemeClr val="bg1"/>
                </a:solidFill>
                <a:latin typeface="Palatino Linotype" pitchFamily="18" charset="0"/>
              </a:rPr>
              <a:t>Final objective function:</a:t>
            </a:r>
            <a:endParaRPr lang="zh-CN" altLang="en-US" sz="2800" dirty="0">
              <a:solidFill>
                <a:schemeClr val="bg1"/>
              </a:solidFill>
              <a:latin typeface="Palatino Linotype" pitchFamily="18" charset="0"/>
            </a:endParaRPr>
          </a:p>
        </p:txBody>
      </p:sp>
      <p:sp>
        <p:nvSpPr>
          <p:cNvPr id="12" name="右箭头 5"/>
          <p:cNvSpPr>
            <a:spLocks noChangeArrowheads="1"/>
          </p:cNvSpPr>
          <p:nvPr/>
        </p:nvSpPr>
        <p:spPr bwMode="auto">
          <a:xfrm rot="16200000">
            <a:off x="4786314" y="3288100"/>
            <a:ext cx="500066" cy="214314"/>
          </a:xfrm>
          <a:prstGeom prst="rightArrow">
            <a:avLst>
              <a:gd name="adj1" fmla="val 50000"/>
              <a:gd name="adj2" fmla="val 49994"/>
            </a:avLst>
          </a:prstGeom>
          <a:solidFill>
            <a:srgbClr val="C00000"/>
          </a:solidFill>
          <a:ln w="63500" cmpd="sng">
            <a:solidFill>
              <a:srgbClr val="C00000"/>
            </a:solidFill>
            <a:bevel/>
            <a:headEnd/>
            <a:tailEnd/>
          </a:ln>
        </p:spPr>
        <p:txBody>
          <a:bodyPr/>
          <a:lstStyle/>
          <a:p>
            <a:endParaRPr lang="zh-CN" altLang="en-US">
              <a:latin typeface="Palatino Linotype" pitchFamily="18" charset="0"/>
            </a:endParaRPr>
          </a:p>
        </p:txBody>
      </p:sp>
      <p:sp>
        <p:nvSpPr>
          <p:cNvPr id="13" name="TextBox 12"/>
          <p:cNvSpPr txBox="1">
            <a:spLocks noChangeArrowheads="1"/>
          </p:cNvSpPr>
          <p:nvPr/>
        </p:nvSpPr>
        <p:spPr bwMode="auto">
          <a:xfrm>
            <a:off x="857224" y="3716728"/>
            <a:ext cx="7643866" cy="1569660"/>
          </a:xfrm>
          <a:prstGeom prst="rect">
            <a:avLst/>
          </a:prstGeom>
          <a:solidFill>
            <a:srgbClr val="FF0000">
              <a:alpha val="45999"/>
            </a:srgbClr>
          </a:solidFill>
          <a:ln w="9525">
            <a:noFill/>
            <a:miter lim="800000"/>
            <a:headEnd/>
            <a:tailEnd/>
          </a:ln>
        </p:spPr>
        <p:txBody>
          <a:bodyPr wrap="square">
            <a:spAutoFit/>
          </a:bodyPr>
          <a:lstStyle/>
          <a:p>
            <a:r>
              <a:rPr lang="en-US" altLang="zh-CN" sz="2400" b="1" dirty="0" smtClean="0">
                <a:solidFill>
                  <a:srgbClr val="00863D"/>
                </a:solidFill>
                <a:latin typeface="Palatino Linotype" pitchFamily="18" charset="0"/>
              </a:rPr>
              <a:t>Incorporates</a:t>
            </a:r>
            <a:r>
              <a:rPr lang="en-US" altLang="zh-CN" sz="2400" dirty="0" smtClean="0">
                <a:solidFill>
                  <a:srgbClr val="FFCC00"/>
                </a:solidFill>
                <a:latin typeface="Palatino Linotype" pitchFamily="18" charset="0"/>
              </a:rPr>
              <a:t> </a:t>
            </a:r>
            <a:r>
              <a:rPr lang="en-US" altLang="zh-CN" sz="2400" dirty="0" smtClean="0">
                <a:solidFill>
                  <a:schemeClr val="bg1"/>
                </a:solidFill>
                <a:latin typeface="Palatino Linotype" pitchFamily="18" charset="0"/>
              </a:rPr>
              <a:t>to build a </a:t>
            </a:r>
            <a:r>
              <a:rPr lang="en-US" altLang="zh-CN" sz="2400" b="1" dirty="0" smtClean="0">
                <a:solidFill>
                  <a:srgbClr val="00863D"/>
                </a:solidFill>
                <a:latin typeface="Palatino Linotype" pitchFamily="18" charset="0"/>
              </a:rPr>
              <a:t>balance</a:t>
            </a:r>
            <a:r>
              <a:rPr lang="en-US" altLang="zh-CN" sz="2400" dirty="0" smtClean="0">
                <a:solidFill>
                  <a:schemeClr val="bg1"/>
                </a:solidFill>
                <a:latin typeface="Palatino Linotype" pitchFamily="18" charset="0"/>
              </a:rPr>
              <a:t> between the maximum of empirical accuracy combined with the information theory, manifold structure and the minimum of sparse reconstruction of data points.</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0"/>
          <p:cNvGrpSpPr/>
          <p:nvPr/>
        </p:nvGrpSpPr>
        <p:grpSpPr>
          <a:xfrm>
            <a:off x="0" y="966788"/>
            <a:ext cx="9144000" cy="5534046"/>
            <a:chOff x="0" y="966788"/>
            <a:chExt cx="9144000" cy="5534046"/>
          </a:xfrm>
        </p:grpSpPr>
        <p:grpSp>
          <p:nvGrpSpPr>
            <p:cNvPr id="3" name="组合 10"/>
            <p:cNvGrpSpPr/>
            <p:nvPr/>
          </p:nvGrpSpPr>
          <p:grpSpPr>
            <a:xfrm>
              <a:off x="0" y="966788"/>
              <a:ext cx="9144000" cy="5534046"/>
              <a:chOff x="0" y="966788"/>
              <a:chExt cx="9144000" cy="5534046"/>
            </a:xfrm>
          </p:grpSpPr>
          <p:grpSp>
            <p:nvGrpSpPr>
              <p:cNvPr id="4" name="组合 9"/>
              <p:cNvGrpSpPr/>
              <p:nvPr/>
            </p:nvGrpSpPr>
            <p:grpSpPr>
              <a:xfrm>
                <a:off x="0" y="966788"/>
                <a:ext cx="9144000" cy="5534046"/>
                <a:chOff x="0" y="966788"/>
                <a:chExt cx="9144000" cy="5534046"/>
              </a:xfrm>
            </p:grpSpPr>
            <p:grpSp>
              <p:nvGrpSpPr>
                <p:cNvPr id="9" name="组合 8"/>
                <p:cNvGrpSpPr/>
                <p:nvPr/>
              </p:nvGrpSpPr>
              <p:grpSpPr>
                <a:xfrm>
                  <a:off x="0" y="966788"/>
                  <a:ext cx="9144000" cy="5534046"/>
                  <a:chOff x="0" y="966788"/>
                  <a:chExt cx="9144000" cy="5534046"/>
                </a:xfrm>
              </p:grpSpPr>
              <p:pic>
                <p:nvPicPr>
                  <p:cNvPr id="6" name="Picture 34" descr="ims.png"/>
                  <p:cNvPicPr>
                    <a:picLocks noChangeAspect="1"/>
                  </p:cNvPicPr>
                  <p:nvPr/>
                </p:nvPicPr>
                <p:blipFill>
                  <a:blip r:embed="rId3"/>
                  <a:srcRect l="4616" r="4616" b="41539"/>
                  <a:stretch>
                    <a:fillRect/>
                  </a:stretch>
                </p:blipFill>
                <p:spPr bwMode="auto">
                  <a:xfrm>
                    <a:off x="0" y="966788"/>
                    <a:ext cx="9144000" cy="5534046"/>
                  </a:xfrm>
                  <a:prstGeom prst="rect">
                    <a:avLst/>
                  </a:prstGeom>
                  <a:noFill/>
                  <a:ln w="9525">
                    <a:noFill/>
                    <a:miter lim="800000"/>
                    <a:headEnd/>
                    <a:tailEnd/>
                  </a:ln>
                </p:spPr>
              </p:pic>
              <p:pic>
                <p:nvPicPr>
                  <p:cNvPr id="8" name="图片 7" descr="2014-06-09 15_48_56-Minimal Loss Hashing for Compact Binary Codes.png"/>
                  <p:cNvPicPr>
                    <a:picLocks/>
                  </p:cNvPicPr>
                  <p:nvPr/>
                </p:nvPicPr>
                <p:blipFill>
                  <a:blip r:embed="rId4"/>
                  <a:stretch>
                    <a:fillRect/>
                  </a:stretch>
                </p:blipFill>
                <p:spPr>
                  <a:xfrm>
                    <a:off x="2214545" y="3500439"/>
                    <a:ext cx="640170" cy="589489"/>
                  </a:xfrm>
                  <a:prstGeom prst="rect">
                    <a:avLst/>
                  </a:prstGeom>
                </p:spPr>
              </p:pic>
            </p:grpSp>
            <p:pic>
              <p:nvPicPr>
                <p:cNvPr id="48129" name="Picture 1" descr="C:\Users\Administrator\AppData\Roaming\Tencent\Users\874422491\QQ\WinTemp\RichOle\7%Y]73}~I(_3[N0_}4J5NUR.jpg"/>
                <p:cNvPicPr>
                  <a:picLocks noChangeArrowheads="1"/>
                </p:cNvPicPr>
                <p:nvPr/>
              </p:nvPicPr>
              <p:blipFill>
                <a:blip r:embed="rId5"/>
                <a:srcRect/>
                <a:stretch>
                  <a:fillRect/>
                </a:stretch>
              </p:blipFill>
              <p:spPr bwMode="auto">
                <a:xfrm>
                  <a:off x="1566000" y="1616399"/>
                  <a:ext cx="617220" cy="582740"/>
                </a:xfrm>
                <a:prstGeom prst="rect">
                  <a:avLst/>
                </a:prstGeom>
                <a:noFill/>
                <a:ln w="0">
                  <a:solidFill>
                    <a:schemeClr val="tx1"/>
                  </a:solidFill>
                  <a:prstDash val="sysDot"/>
                </a:ln>
              </p:spPr>
            </p:pic>
          </p:grpSp>
          <p:pic>
            <p:nvPicPr>
              <p:cNvPr id="48131" name="Picture 3" descr="http://news.0937.net/upload/news/2011-9-3/2011931635179ie3j.jpg"/>
              <p:cNvPicPr>
                <a:picLocks noChangeArrowheads="1"/>
              </p:cNvPicPr>
              <p:nvPr/>
            </p:nvPicPr>
            <p:blipFill>
              <a:blip r:embed="rId6" cstate="print"/>
              <a:srcRect/>
              <a:stretch>
                <a:fillRect/>
              </a:stretch>
            </p:blipFill>
            <p:spPr bwMode="auto">
              <a:xfrm>
                <a:off x="3567600" y="5382000"/>
                <a:ext cx="626400" cy="586800"/>
              </a:xfrm>
              <a:prstGeom prst="rect">
                <a:avLst/>
              </a:prstGeom>
              <a:noFill/>
            </p:spPr>
          </p:pic>
        </p:grpSp>
        <p:pic>
          <p:nvPicPr>
            <p:cNvPr id="13" name="Picture 4" descr="C:\Users\Administrator\AppData\Roaming\Tencent\Users\874422491\QQ\WinTemp\RichOle\E%5{BN(O[2[O5AAWQHH)KTE.jpg"/>
            <p:cNvPicPr>
              <a:picLocks noChangeArrowheads="1"/>
            </p:cNvPicPr>
            <p:nvPr/>
          </p:nvPicPr>
          <p:blipFill>
            <a:blip r:embed="rId7" cstate="print"/>
            <a:srcRect/>
            <a:stretch>
              <a:fillRect/>
            </a:stretch>
          </p:blipFill>
          <p:spPr bwMode="auto">
            <a:xfrm>
              <a:off x="6242398" y="5392800"/>
              <a:ext cx="622800" cy="571504"/>
            </a:xfrm>
            <a:prstGeom prst="rect">
              <a:avLst/>
            </a:prstGeom>
            <a:noFill/>
          </p:spPr>
        </p:pic>
        <p:pic>
          <p:nvPicPr>
            <p:cNvPr id="48134" name="Picture 6" descr="https://encrypted-tbn0.gstatic.com/images?q=tbn:ANd9GcQ3IUPE-OkqzbQ8WgZVoTlHWEtluApA5fVgJfEMYyo-b62jOxmGWA"/>
            <p:cNvPicPr>
              <a:picLocks noChangeArrowheads="1"/>
            </p:cNvPicPr>
            <p:nvPr/>
          </p:nvPicPr>
          <p:blipFill>
            <a:blip r:embed="rId8"/>
            <a:srcRect/>
            <a:stretch>
              <a:fillRect/>
            </a:stretch>
          </p:blipFill>
          <p:spPr bwMode="auto">
            <a:xfrm>
              <a:off x="8243999" y="3499199"/>
              <a:ext cx="622800" cy="586800"/>
            </a:xfrm>
            <a:prstGeom prst="rect">
              <a:avLst/>
            </a:prstGeom>
            <a:noFill/>
          </p:spPr>
        </p:pic>
      </p:grpSp>
      <p:sp>
        <p:nvSpPr>
          <p:cNvPr id="12291" name="矩形 4"/>
          <p:cNvSpPr>
            <a:spLocks noChangeArrowheads="1"/>
          </p:cNvSpPr>
          <p:nvPr/>
        </p:nvSpPr>
        <p:spPr bwMode="auto">
          <a:xfrm>
            <a:off x="0" y="214313"/>
            <a:ext cx="5072066" cy="646331"/>
          </a:xfrm>
          <a:prstGeom prst="rect">
            <a:avLst/>
          </a:prstGeom>
          <a:noFill/>
          <a:ln w="9525">
            <a:noFill/>
            <a:miter lim="800000"/>
            <a:headEnd/>
            <a:tailEnd/>
          </a:ln>
        </p:spPr>
        <p:txBody>
          <a:bodyPr wrap="square">
            <a:spAutoFit/>
          </a:bodyPr>
          <a:lstStyle/>
          <a:p>
            <a:r>
              <a:rPr lang="en-US" altLang="zh-CN" sz="3600" b="1" dirty="0" smtClean="0">
                <a:latin typeface="Palatino Linotype" pitchFamily="18" charset="0"/>
                <a:cs typeface="Arial" pitchFamily="34" charset="0"/>
              </a:rPr>
              <a:t>Near Neighbor Search</a:t>
            </a:r>
            <a:endParaRPr lang="en-US" altLang="zh-CN" sz="3600" b="1" dirty="0">
              <a:latin typeface="Palatino Linotype" pitchFamily="18" charset="0"/>
            </a:endParaRPr>
          </a:p>
        </p:txBody>
      </p:sp>
      <p:pic>
        <p:nvPicPr>
          <p:cNvPr id="14" name="Picture 4"/>
          <p:cNvPicPr>
            <a:picLocks noChangeAspect="1" noChangeArrowheads="1"/>
          </p:cNvPicPr>
          <p:nvPr/>
        </p:nvPicPr>
        <p:blipFill>
          <a:blip r:embed="rId9" cstate="print"/>
          <a:srcRect l="2025" r="2025"/>
          <a:stretch>
            <a:fillRect/>
          </a:stretch>
        </p:blipFill>
        <p:spPr bwMode="auto">
          <a:xfrm>
            <a:off x="5319713" y="571480"/>
            <a:ext cx="1492798" cy="1311295"/>
          </a:xfrm>
          <a:prstGeom prst="rect">
            <a:avLst/>
          </a:prstGeom>
          <a:solidFill>
            <a:schemeClr val="tx1"/>
          </a:solidFill>
          <a:ln w="254000" algn="ctr">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1"/>
          <p:cNvSpPr>
            <a:spLocks noChangeArrowheads="1"/>
          </p:cNvSpPr>
          <p:nvPr/>
        </p:nvSpPr>
        <p:spPr bwMode="auto">
          <a:xfrm>
            <a:off x="6500826" y="4071942"/>
            <a:ext cx="2286016" cy="808037"/>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92D050">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endParaRPr lang="zh-CN" altLang="en-US"/>
          </a:p>
        </p:txBody>
      </p:sp>
      <p:sp>
        <p:nvSpPr>
          <p:cNvPr id="28" name="Freeform 21"/>
          <p:cNvSpPr>
            <a:spLocks noChangeArrowheads="1"/>
          </p:cNvSpPr>
          <p:nvPr/>
        </p:nvSpPr>
        <p:spPr bwMode="auto">
          <a:xfrm>
            <a:off x="5214942" y="2406649"/>
            <a:ext cx="2786082" cy="808037"/>
          </a:xfrm>
          <a:custGeom>
            <a:avLst/>
            <a:gdLst>
              <a:gd name="T0" fmla="*/ 2147483647 w 1071"/>
              <a:gd name="T1" fmla="*/ 0 h 307"/>
              <a:gd name="T2" fmla="*/ 2147483647 w 1071"/>
              <a:gd name="T3" fmla="*/ 0 h 307"/>
              <a:gd name="T4" fmla="*/ 2147483647 w 1071"/>
              <a:gd name="T5" fmla="*/ 2147483647 h 307"/>
              <a:gd name="T6" fmla="*/ 2147483647 w 1071"/>
              <a:gd name="T7" fmla="*/ 2147483647 h 307"/>
              <a:gd name="T8" fmla="*/ 2147483647 w 1071"/>
              <a:gd name="T9" fmla="*/ 2147483647 h 307"/>
              <a:gd name="T10" fmla="*/ 0 w 1071"/>
              <a:gd name="T11" fmla="*/ 2147483647 h 307"/>
              <a:gd name="T12" fmla="*/ 0 w 1071"/>
              <a:gd name="T13" fmla="*/ 2147483647 h 307"/>
              <a:gd name="T14" fmla="*/ 2147483647 w 1071"/>
              <a:gd name="T15" fmla="*/ 2147483647 h 307"/>
              <a:gd name="T16" fmla="*/ 2147483647 w 1071"/>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71"/>
              <a:gd name="T28" fmla="*/ 0 h 307"/>
              <a:gd name="T29" fmla="*/ 1071 w 1071"/>
              <a:gd name="T30" fmla="*/ 307 h 3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71" h="307">
                <a:moveTo>
                  <a:pt x="83" y="0"/>
                </a:moveTo>
                <a:lnTo>
                  <a:pt x="1069" y="0"/>
                </a:lnTo>
                <a:cubicBezTo>
                  <a:pt x="1069" y="0"/>
                  <a:pt x="1069" y="99"/>
                  <a:pt x="1069" y="198"/>
                </a:cubicBezTo>
                <a:cubicBezTo>
                  <a:pt x="1069" y="198"/>
                  <a:pt x="1071" y="248"/>
                  <a:pt x="1055" y="270"/>
                </a:cubicBezTo>
                <a:cubicBezTo>
                  <a:pt x="1043" y="288"/>
                  <a:pt x="1019" y="302"/>
                  <a:pt x="987" y="302"/>
                </a:cubicBezTo>
                <a:cubicBezTo>
                  <a:pt x="488" y="303"/>
                  <a:pt x="0" y="307"/>
                  <a:pt x="0" y="307"/>
                </a:cubicBezTo>
                <a:lnTo>
                  <a:pt x="0" y="89"/>
                </a:lnTo>
                <a:cubicBezTo>
                  <a:pt x="3" y="41"/>
                  <a:pt x="7" y="33"/>
                  <a:pt x="21" y="18"/>
                </a:cubicBezTo>
                <a:cubicBezTo>
                  <a:pt x="35" y="3"/>
                  <a:pt x="66" y="1"/>
                  <a:pt x="83" y="0"/>
                </a:cubicBezTo>
                <a:close/>
              </a:path>
            </a:pathLst>
          </a:custGeom>
          <a:solidFill>
            <a:srgbClr val="92D050">
              <a:alpha val="95999"/>
            </a:srgbClr>
          </a:solidFill>
          <a:ln w="9525">
            <a:noFill/>
            <a:miter lim="800000"/>
            <a:headEnd/>
            <a:tailEnd/>
          </a:ln>
          <a:effectLst>
            <a:outerShdw dist="53882" dir="2700000" algn="ctr" rotWithShape="0">
              <a:srgbClr val="000000">
                <a:alpha val="26999"/>
              </a:srgbClr>
            </a:outerShdw>
          </a:effectLst>
        </p:spPr>
        <p:txBody>
          <a:bodyPr wrap="none" anchor="ctr"/>
          <a:lstStyle/>
          <a:p>
            <a:endParaRPr lang="zh-CN" altLang="en-US"/>
          </a:p>
        </p:txBody>
      </p:sp>
      <p:sp>
        <p:nvSpPr>
          <p:cNvPr id="50" name="TextBox 49"/>
          <p:cNvSpPr txBox="1"/>
          <p:nvPr/>
        </p:nvSpPr>
        <p:spPr>
          <a:xfrm>
            <a:off x="285720" y="1763707"/>
            <a:ext cx="8143932" cy="369332"/>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smtClean="0">
                <a:solidFill>
                  <a:schemeClr val="bg1"/>
                </a:solidFill>
                <a:latin typeface="Palatino Linotype" pitchFamily="18" charset="0"/>
              </a:rPr>
              <a:t>Step 1: </a:t>
            </a:r>
            <a:r>
              <a:rPr lang="en-US" altLang="zh-CN" dirty="0" smtClean="0">
                <a:latin typeface="Palatino Linotype" pitchFamily="18" charset="0"/>
              </a:rPr>
              <a:t> </a:t>
            </a:r>
            <a:r>
              <a:rPr lang="en-US" altLang="zh-CN" dirty="0" smtClean="0">
                <a:solidFill>
                  <a:schemeClr val="bg1"/>
                </a:solidFill>
                <a:latin typeface="Palatino Linotype" pitchFamily="18" charset="0"/>
              </a:rPr>
              <a:t>Fix       and update       :</a:t>
            </a:r>
            <a:endParaRPr lang="zh-CN" altLang="en-US" dirty="0">
              <a:solidFill>
                <a:schemeClr val="bg1"/>
              </a:solidFill>
              <a:latin typeface="Palatino Linotype" pitchFamily="18" charset="0"/>
            </a:endParaRPr>
          </a:p>
        </p:txBody>
      </p:sp>
      <p:graphicFrame>
        <p:nvGraphicFramePr>
          <p:cNvPr id="82958" name="Object 14"/>
          <p:cNvGraphicFramePr>
            <a:graphicFrameLocks noChangeAspect="1"/>
          </p:cNvGraphicFramePr>
          <p:nvPr>
            <p:extLst>
              <p:ext uri="{D42A27DB-BD31-4B8C-83A1-F6EECF244321}">
                <p14:modId xmlns:p14="http://schemas.microsoft.com/office/powerpoint/2010/main" val="3205399409"/>
              </p:ext>
            </p:extLst>
          </p:nvPr>
        </p:nvGraphicFramePr>
        <p:xfrm>
          <a:off x="1763688" y="1812926"/>
          <a:ext cx="250226" cy="307971"/>
        </p:xfrm>
        <a:graphic>
          <a:graphicData uri="http://schemas.openxmlformats.org/presentationml/2006/ole">
            <mc:AlternateContent xmlns:mc="http://schemas.openxmlformats.org/markup-compatibility/2006">
              <mc:Choice xmlns:v="urn:schemas-microsoft-com:vml" Requires="v">
                <p:oleObj spid="_x0000_s146662" name="Equation" r:id="rId4" imgW="164880" imgH="203040" progId="Equation.DSMT4">
                  <p:embed/>
                </p:oleObj>
              </mc:Choice>
              <mc:Fallback>
                <p:oleObj name="Equation" r:id="rId4" imgW="164880" imgH="20304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1812926"/>
                        <a:ext cx="250226" cy="307971"/>
                      </a:xfrm>
                      <a:prstGeom prst="rect">
                        <a:avLst/>
                      </a:prstGeom>
                      <a:noFill/>
                      <a:ln>
                        <a:noFill/>
                      </a:ln>
                      <a:effectLst/>
                    </p:spPr>
                  </p:pic>
                </p:oleObj>
              </mc:Fallback>
            </mc:AlternateContent>
          </a:graphicData>
        </a:graphic>
      </p:graphicFrame>
      <p:graphicFrame>
        <p:nvGraphicFramePr>
          <p:cNvPr id="82959" name="Object 15"/>
          <p:cNvGraphicFramePr>
            <a:graphicFrameLocks noChangeAspect="1"/>
          </p:cNvGraphicFramePr>
          <p:nvPr>
            <p:extLst>
              <p:ext uri="{D42A27DB-BD31-4B8C-83A1-F6EECF244321}">
                <p14:modId xmlns:p14="http://schemas.microsoft.com/office/powerpoint/2010/main" val="4028040559"/>
              </p:ext>
            </p:extLst>
          </p:nvPr>
        </p:nvGraphicFramePr>
        <p:xfrm>
          <a:off x="3272085" y="1858218"/>
          <a:ext cx="291803" cy="274638"/>
        </p:xfrm>
        <a:graphic>
          <a:graphicData uri="http://schemas.openxmlformats.org/presentationml/2006/ole">
            <mc:AlternateContent xmlns:mc="http://schemas.openxmlformats.org/markup-compatibility/2006">
              <mc:Choice xmlns:v="urn:schemas-microsoft-com:vml" Requires="v">
                <p:oleObj spid="_x0000_s146663" name="Equation" r:id="rId6" imgW="215640" imgH="203040" progId="Equation.DSMT4">
                  <p:embed/>
                </p:oleObj>
              </mc:Choice>
              <mc:Fallback>
                <p:oleObj name="Equation" r:id="rId6" imgW="215640" imgH="203040" progId="Equation.DSMT4">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2085" y="1858218"/>
                        <a:ext cx="29180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960" name="Object 16"/>
          <p:cNvGraphicFramePr>
            <a:graphicFrameLocks noChangeAspect="1"/>
          </p:cNvGraphicFramePr>
          <p:nvPr/>
        </p:nvGraphicFramePr>
        <p:xfrm>
          <a:off x="785786" y="2406649"/>
          <a:ext cx="3690963" cy="714380"/>
        </p:xfrm>
        <a:graphic>
          <a:graphicData uri="http://schemas.openxmlformats.org/presentationml/2006/ole">
            <mc:AlternateContent xmlns:mc="http://schemas.openxmlformats.org/markup-compatibility/2006">
              <mc:Choice xmlns:v="urn:schemas-microsoft-com:vml" Requires="v">
                <p:oleObj spid="_x0000_s146664" name="Equation" r:id="rId8" imgW="2755800" imgH="533160" progId="Equation.DSMT4">
                  <p:embed/>
                </p:oleObj>
              </mc:Choice>
              <mc:Fallback>
                <p:oleObj name="Equation" r:id="rId8" imgW="2755800" imgH="53316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786" y="2406649"/>
                        <a:ext cx="3690963" cy="71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 name="矩形 53"/>
          <p:cNvSpPr/>
          <p:nvPr/>
        </p:nvSpPr>
        <p:spPr>
          <a:xfrm>
            <a:off x="1643042" y="2406649"/>
            <a:ext cx="2786082" cy="71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sp>
        <p:nvSpPr>
          <p:cNvPr id="55" name="TextBox 54"/>
          <p:cNvSpPr txBox="1"/>
          <p:nvPr/>
        </p:nvSpPr>
        <p:spPr>
          <a:xfrm>
            <a:off x="5286380" y="2478087"/>
            <a:ext cx="2643238" cy="646331"/>
          </a:xfrm>
          <a:prstGeom prst="rect">
            <a:avLst/>
          </a:prstGeom>
          <a:noFill/>
        </p:spPr>
        <p:txBody>
          <a:bodyPr wrap="square" rtlCol="0">
            <a:spAutoFit/>
          </a:bodyPr>
          <a:lstStyle/>
          <a:p>
            <a:r>
              <a:rPr lang="en-US" altLang="zh-CN" dirty="0" smtClean="0">
                <a:solidFill>
                  <a:schemeClr val="bg1"/>
                </a:solidFill>
                <a:latin typeface="Palatino Linotype" pitchFamily="18" charset="0"/>
              </a:rPr>
              <a:t>Generalized eigenvalue decomposition problem.</a:t>
            </a:r>
            <a:endParaRPr lang="zh-CN" altLang="en-US" dirty="0">
              <a:solidFill>
                <a:schemeClr val="bg1"/>
              </a:solidFill>
              <a:latin typeface="Palatino Linotype" pitchFamily="18" charset="0"/>
            </a:endParaRPr>
          </a:p>
        </p:txBody>
      </p:sp>
      <p:sp>
        <p:nvSpPr>
          <p:cNvPr id="58" name="TextBox 57"/>
          <p:cNvSpPr txBox="1"/>
          <p:nvPr/>
        </p:nvSpPr>
        <p:spPr>
          <a:xfrm>
            <a:off x="285720" y="3714752"/>
            <a:ext cx="8143932" cy="369332"/>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smtClean="0">
                <a:solidFill>
                  <a:schemeClr val="bg1"/>
                </a:solidFill>
                <a:latin typeface="Palatino Linotype" pitchFamily="18" charset="0"/>
              </a:rPr>
              <a:t>Step 2: </a:t>
            </a:r>
            <a:r>
              <a:rPr lang="en-US" altLang="zh-CN" dirty="0" smtClean="0">
                <a:latin typeface="Palatino Linotype" pitchFamily="18" charset="0"/>
              </a:rPr>
              <a:t> </a:t>
            </a:r>
            <a:r>
              <a:rPr lang="en-US" altLang="zh-CN" dirty="0" smtClean="0">
                <a:solidFill>
                  <a:schemeClr val="bg1"/>
                </a:solidFill>
                <a:latin typeface="Palatino Linotype" pitchFamily="18" charset="0"/>
              </a:rPr>
              <a:t>Fix       and update       :</a:t>
            </a:r>
            <a:endParaRPr lang="zh-CN" altLang="en-US" dirty="0">
              <a:solidFill>
                <a:schemeClr val="bg1"/>
              </a:solidFill>
              <a:latin typeface="Palatino Linotype" pitchFamily="18" charset="0"/>
            </a:endParaRPr>
          </a:p>
        </p:txBody>
      </p:sp>
      <p:graphicFrame>
        <p:nvGraphicFramePr>
          <p:cNvPr id="82964" name="Object 20"/>
          <p:cNvGraphicFramePr>
            <a:graphicFrameLocks noChangeAspect="1"/>
          </p:cNvGraphicFramePr>
          <p:nvPr/>
        </p:nvGraphicFramePr>
        <p:xfrm>
          <a:off x="777875" y="4226950"/>
          <a:ext cx="5191125" cy="428625"/>
        </p:xfrm>
        <a:graphic>
          <a:graphicData uri="http://schemas.openxmlformats.org/presentationml/2006/ole">
            <mc:AlternateContent xmlns:mc="http://schemas.openxmlformats.org/markup-compatibility/2006">
              <mc:Choice xmlns:v="urn:schemas-microsoft-com:vml" Requires="v">
                <p:oleObj spid="_x0000_s146665" name="Equation" r:id="rId10" imgW="4152600" imgH="342720" progId="Equation.DSMT4">
                  <p:embed/>
                </p:oleObj>
              </mc:Choice>
              <mc:Fallback>
                <p:oleObj name="Equation" r:id="rId10" imgW="4152600" imgH="342720" progId="Equation.DSMT4">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7875" y="4226950"/>
                        <a:ext cx="51911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 name="矩形 61"/>
          <p:cNvSpPr/>
          <p:nvPr/>
        </p:nvSpPr>
        <p:spPr>
          <a:xfrm>
            <a:off x="2143108" y="4155522"/>
            <a:ext cx="3786214" cy="5715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latin typeface="Palatino Linotype" pitchFamily="18" charset="0"/>
            </a:endParaRPr>
          </a:p>
        </p:txBody>
      </p:sp>
      <p:graphicFrame>
        <p:nvGraphicFramePr>
          <p:cNvPr id="82965" name="Object 21"/>
          <p:cNvGraphicFramePr>
            <a:graphicFrameLocks noChangeAspect="1"/>
          </p:cNvGraphicFramePr>
          <p:nvPr/>
        </p:nvGraphicFramePr>
        <p:xfrm>
          <a:off x="5929322" y="4242838"/>
          <a:ext cx="571500" cy="412750"/>
        </p:xfrm>
        <a:graphic>
          <a:graphicData uri="http://schemas.openxmlformats.org/presentationml/2006/ole">
            <mc:AlternateContent xmlns:mc="http://schemas.openxmlformats.org/markup-compatibility/2006">
              <mc:Choice xmlns:v="urn:schemas-microsoft-com:vml" Requires="v">
                <p:oleObj spid="_x0000_s146666" name="Equation" r:id="rId12" imgW="228600" imgH="164880" progId="Equation.DSMT4">
                  <p:embed/>
                </p:oleObj>
              </mc:Choice>
              <mc:Fallback>
                <p:oleObj name="Equation" r:id="rId12" imgW="228600" imgH="164880" progId="Equation.DSMT4">
                  <p:embed/>
                  <p:pic>
                    <p:nvPicPr>
                      <p:cNvPr id="0"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9322" y="4242838"/>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 name="TextBox 63"/>
          <p:cNvSpPr txBox="1"/>
          <p:nvPr/>
        </p:nvSpPr>
        <p:spPr>
          <a:xfrm>
            <a:off x="6500826" y="4155522"/>
            <a:ext cx="2286016" cy="646331"/>
          </a:xfrm>
          <a:prstGeom prst="rect">
            <a:avLst/>
          </a:prstGeom>
          <a:noFill/>
        </p:spPr>
        <p:txBody>
          <a:bodyPr wrap="square" rtlCol="0">
            <a:spAutoFit/>
          </a:bodyPr>
          <a:lstStyle/>
          <a:p>
            <a:r>
              <a:rPr lang="en-US" altLang="zh-CN" dirty="0" smtClean="0">
                <a:solidFill>
                  <a:schemeClr val="bg1"/>
                </a:solidFill>
                <a:latin typeface="Palatino Linotype" pitchFamily="18" charset="0"/>
              </a:rPr>
              <a:t>Take derivation with respect of          .</a:t>
            </a:r>
            <a:endParaRPr lang="zh-CN" altLang="en-US" dirty="0">
              <a:solidFill>
                <a:schemeClr val="bg1"/>
              </a:solidFill>
              <a:latin typeface="Palatino Linotype" pitchFamily="18" charset="0"/>
            </a:endParaRPr>
          </a:p>
        </p:txBody>
      </p:sp>
      <p:sp>
        <p:nvSpPr>
          <p:cNvPr id="23" name="标题 1"/>
          <p:cNvSpPr>
            <a:spLocks noGrp="1"/>
          </p:cNvSpPr>
          <p:nvPr>
            <p:ph type="title"/>
          </p:nvPr>
        </p:nvSpPr>
        <p:spPr>
          <a:xfrm>
            <a:off x="-32" y="260350"/>
            <a:ext cx="8208962" cy="576263"/>
          </a:xfrm>
        </p:spPr>
        <p:txBody>
          <a:bodyPr/>
          <a:lstStyle/>
          <a:p>
            <a:r>
              <a:rPr lang="en-US" dirty="0" smtClean="0"/>
              <a:t>Optimization</a:t>
            </a:r>
            <a:endParaRPr lang="zh-CN" altLang="en-US" dirty="0"/>
          </a:p>
        </p:txBody>
      </p:sp>
      <p:graphicFrame>
        <p:nvGraphicFramePr>
          <p:cNvPr id="146445" name="Object 13"/>
          <p:cNvGraphicFramePr>
            <a:graphicFrameLocks noChangeAspect="1"/>
          </p:cNvGraphicFramePr>
          <p:nvPr/>
        </p:nvGraphicFramePr>
        <p:xfrm>
          <a:off x="4572000" y="2620963"/>
          <a:ext cx="571500" cy="412750"/>
        </p:xfrm>
        <a:graphic>
          <a:graphicData uri="http://schemas.openxmlformats.org/presentationml/2006/ole">
            <mc:AlternateContent xmlns:mc="http://schemas.openxmlformats.org/markup-compatibility/2006">
              <mc:Choice xmlns:v="urn:schemas-microsoft-com:vml" Requires="v">
                <p:oleObj spid="_x0000_s146667" name="Equation" r:id="rId14" imgW="228600" imgH="164880" progId="Equation.DSMT4">
                  <p:embed/>
                </p:oleObj>
              </mc:Choice>
              <mc:Fallback>
                <p:oleObj name="Equation" r:id="rId14" imgW="228600" imgH="164880" progId="Equation.DSMT4">
                  <p:embed/>
                  <p:pic>
                    <p:nvPicPr>
                      <p:cNvPr id="0"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2620963"/>
                        <a:ext cx="5715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15"/>
          <p:cNvGraphicFramePr>
            <a:graphicFrameLocks noChangeAspect="1"/>
          </p:cNvGraphicFramePr>
          <p:nvPr>
            <p:extLst>
              <p:ext uri="{D42A27DB-BD31-4B8C-83A1-F6EECF244321}">
                <p14:modId xmlns:p14="http://schemas.microsoft.com/office/powerpoint/2010/main" val="3718803875"/>
              </p:ext>
            </p:extLst>
          </p:nvPr>
        </p:nvGraphicFramePr>
        <p:xfrm>
          <a:off x="1831925" y="3789040"/>
          <a:ext cx="291803" cy="274638"/>
        </p:xfrm>
        <a:graphic>
          <a:graphicData uri="http://schemas.openxmlformats.org/presentationml/2006/ole">
            <mc:AlternateContent xmlns:mc="http://schemas.openxmlformats.org/markup-compatibility/2006">
              <mc:Choice xmlns:v="urn:schemas-microsoft-com:vml" Requires="v">
                <p:oleObj spid="_x0000_s146668" name="Equation" r:id="rId15" imgW="215640" imgH="203040" progId="Equation.DSMT4">
                  <p:embed/>
                </p:oleObj>
              </mc:Choice>
              <mc:Fallback>
                <p:oleObj name="Equation" r:id="rId15" imgW="215640" imgH="203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1925" y="3789040"/>
                        <a:ext cx="29180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4"/>
          <p:cNvGraphicFramePr>
            <a:graphicFrameLocks noChangeAspect="1"/>
          </p:cNvGraphicFramePr>
          <p:nvPr>
            <p:extLst>
              <p:ext uri="{D42A27DB-BD31-4B8C-83A1-F6EECF244321}">
                <p14:modId xmlns:p14="http://schemas.microsoft.com/office/powerpoint/2010/main" val="999855078"/>
              </p:ext>
            </p:extLst>
          </p:nvPr>
        </p:nvGraphicFramePr>
        <p:xfrm>
          <a:off x="3203848" y="3769101"/>
          <a:ext cx="250226" cy="307971"/>
        </p:xfrm>
        <a:graphic>
          <a:graphicData uri="http://schemas.openxmlformats.org/presentationml/2006/ole">
            <mc:AlternateContent xmlns:mc="http://schemas.openxmlformats.org/markup-compatibility/2006">
              <mc:Choice xmlns:v="urn:schemas-microsoft-com:vml" Requires="v">
                <p:oleObj spid="_x0000_s146669" name="Equation" r:id="rId16" imgW="164880" imgH="203040" progId="Equation.DSMT4">
                  <p:embed/>
                </p:oleObj>
              </mc:Choice>
              <mc:Fallback>
                <p:oleObj name="Equation" r:id="rId16" imgW="16488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3769101"/>
                        <a:ext cx="250226" cy="307971"/>
                      </a:xfrm>
                      <a:prstGeom prst="rect">
                        <a:avLst/>
                      </a:prstGeom>
                      <a:noFill/>
                      <a:ln>
                        <a:noFill/>
                      </a:ln>
                      <a:effectLst/>
                    </p:spPr>
                  </p:pic>
                </p:oleObj>
              </mc:Fallback>
            </mc:AlternateContent>
          </a:graphicData>
        </a:graphic>
      </p:graphicFrame>
      <p:graphicFrame>
        <p:nvGraphicFramePr>
          <p:cNvPr id="22" name="Object 14"/>
          <p:cNvGraphicFramePr>
            <a:graphicFrameLocks noChangeAspect="1"/>
          </p:cNvGraphicFramePr>
          <p:nvPr>
            <p:extLst>
              <p:ext uri="{D42A27DB-BD31-4B8C-83A1-F6EECF244321}">
                <p14:modId xmlns:p14="http://schemas.microsoft.com/office/powerpoint/2010/main" val="3944268996"/>
              </p:ext>
            </p:extLst>
          </p:nvPr>
        </p:nvGraphicFramePr>
        <p:xfrm>
          <a:off x="7562134" y="4489181"/>
          <a:ext cx="250226" cy="307971"/>
        </p:xfrm>
        <a:graphic>
          <a:graphicData uri="http://schemas.openxmlformats.org/presentationml/2006/ole">
            <mc:AlternateContent xmlns:mc="http://schemas.openxmlformats.org/markup-compatibility/2006">
              <mc:Choice xmlns:v="urn:schemas-microsoft-com:vml" Requires="v">
                <p:oleObj spid="_x0000_s146670" name="Equation" r:id="rId17" imgW="164880" imgH="203040" progId="Equation.DSMT4">
                  <p:embed/>
                </p:oleObj>
              </mc:Choice>
              <mc:Fallback>
                <p:oleObj name="Equation" r:id="rId17" imgW="16488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2134" y="4489181"/>
                        <a:ext cx="250226" cy="307971"/>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9" name="AutoShape 17" descr="C:\Users\Administrator\AppData\Roaming\Tencent\Users\874422491\QQ\WinTemp\RichOle\$X`RD2@_}$)[4}VOUHWvA.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Palatino Linotype" pitchFamily="18" charset="0"/>
            </a:endParaRPr>
          </a:p>
        </p:txBody>
      </p:sp>
      <p:sp>
        <p:nvSpPr>
          <p:cNvPr id="64530" name="AutoShape 18" descr="C:\Users\Administrator\AppData\Roaming\Tencent\Users\874422491\QQ\WinTemp\RichOle\$X`RD2@_}$)[4}VOUHWvA.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Palatino Linotype" pitchFamily="18" charset="0"/>
            </a:endParaRPr>
          </a:p>
        </p:txBody>
      </p:sp>
      <p:sp>
        <p:nvSpPr>
          <p:cNvPr id="64531" name="AutoShape 19" descr="C:\Users\Administrator\AppData\Roaming\Tencent\Users\874422491\QQ\WinTemp\RichOle\$X`RD2@_}$)[4}VOUHWvA.jp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Palatino Linotype" pitchFamily="18" charset="0"/>
            </a:endParaRPr>
          </a:p>
        </p:txBody>
      </p:sp>
      <p:pic>
        <p:nvPicPr>
          <p:cNvPr id="32" name="图片 31" descr="2014-06-11 17_31_28-Learning Hash Functions Using Sparse Reconstruction.pdf - Adobe Acrobat Pro.png"/>
          <p:cNvPicPr>
            <a:picLocks noChangeAspect="1"/>
          </p:cNvPicPr>
          <p:nvPr/>
        </p:nvPicPr>
        <p:blipFill>
          <a:blip r:embed="rId3"/>
          <a:stretch>
            <a:fillRect/>
          </a:stretch>
        </p:blipFill>
        <p:spPr>
          <a:xfrm>
            <a:off x="0" y="1142984"/>
            <a:ext cx="9144000" cy="5127145"/>
          </a:xfrm>
          <a:prstGeom prst="rect">
            <a:avLst/>
          </a:prstGeom>
        </p:spPr>
      </p:pic>
      <p:sp>
        <p:nvSpPr>
          <p:cNvPr id="8" name="标题 1"/>
          <p:cNvSpPr>
            <a:spLocks noGrp="1"/>
          </p:cNvSpPr>
          <p:nvPr>
            <p:ph type="title"/>
          </p:nvPr>
        </p:nvSpPr>
        <p:spPr>
          <a:xfrm>
            <a:off x="-32" y="260350"/>
            <a:ext cx="8208962" cy="576263"/>
          </a:xfrm>
        </p:spPr>
        <p:txBody>
          <a:bodyPr/>
          <a:lstStyle/>
          <a:p>
            <a:r>
              <a:rPr lang="en-US" altLang="zh-CN" dirty="0" smtClean="0"/>
              <a:t>Algorithm</a:t>
            </a:r>
            <a:endParaRPr lang="zh-CN" altLang="en-US" dirty="0"/>
          </a:p>
        </p:txBody>
      </p:sp>
      <p:sp>
        <p:nvSpPr>
          <p:cNvPr id="7" name="矩形 6"/>
          <p:cNvSpPr/>
          <p:nvPr/>
        </p:nvSpPr>
        <p:spPr>
          <a:xfrm>
            <a:off x="1571604" y="2500306"/>
            <a:ext cx="7215238" cy="357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2"/>
          <p:cNvSpPr>
            <a:spLocks noGrp="1"/>
          </p:cNvSpPr>
          <p:nvPr>
            <p:ph type="title"/>
          </p:nvPr>
        </p:nvSpPr>
        <p:spPr>
          <a:xfrm>
            <a:off x="0" y="0"/>
            <a:ext cx="8058150" cy="976290"/>
          </a:xfrm>
        </p:spPr>
        <p:txBody>
          <a:bodyPr/>
          <a:lstStyle/>
          <a:p>
            <a:r>
              <a:rPr lang="en-US" altLang="zh-CN" dirty="0" smtClean="0">
                <a:ea typeface="+mj-ea"/>
                <a:cs typeface="Arial Unicode MS" pitchFamily="34" charset="-122"/>
              </a:rPr>
              <a:t>Encode Binary Codes</a:t>
            </a:r>
          </a:p>
        </p:txBody>
      </p:sp>
      <p:cxnSp>
        <p:nvCxnSpPr>
          <p:cNvPr id="104" name="直接箭头连接符 103"/>
          <p:cNvCxnSpPr/>
          <p:nvPr/>
        </p:nvCxnSpPr>
        <p:spPr>
          <a:xfrm rot="5400000">
            <a:off x="1929588"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rot="5400000">
            <a:off x="3286910"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rot="5400000">
            <a:off x="5358612"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rot="5400000">
            <a:off x="6715934" y="2499512"/>
            <a:ext cx="571504" cy="1588"/>
          </a:xfrm>
          <a:prstGeom prst="straightConnector1">
            <a:avLst/>
          </a:prstGeom>
          <a:ln w="2222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000100" y="5620424"/>
            <a:ext cx="7786742" cy="523220"/>
            <a:chOff x="1000100" y="4691730"/>
            <a:chExt cx="7786742" cy="523220"/>
          </a:xfrm>
        </p:grpSpPr>
        <p:sp>
          <p:nvSpPr>
            <p:cNvPr id="113" name="TextBox 112"/>
            <p:cNvSpPr txBox="1"/>
            <p:nvPr/>
          </p:nvSpPr>
          <p:spPr>
            <a:xfrm>
              <a:off x="1857356" y="4876396"/>
              <a:ext cx="857256" cy="338554"/>
            </a:xfrm>
            <a:prstGeom prst="rect">
              <a:avLst/>
            </a:prstGeom>
            <a:noFill/>
          </p:spPr>
          <p:txBody>
            <a:bodyPr wrap="square" rtlCol="0">
              <a:spAutoFit/>
            </a:bodyPr>
            <a:lstStyle/>
            <a:p>
              <a:r>
                <a:rPr lang="en-US" altLang="zh-CN" sz="1600" dirty="0" smtClean="0">
                  <a:solidFill>
                    <a:schemeClr val="accent6">
                      <a:lumMod val="50000"/>
                    </a:schemeClr>
                  </a:solidFill>
                  <a:latin typeface="Palatino Linotype" pitchFamily="18" charset="0"/>
                  <a:ea typeface="Arial Unicode MS" pitchFamily="34" charset="-122"/>
                  <a:cs typeface="Arial Unicode MS" pitchFamily="34" charset="-122"/>
                </a:rPr>
                <a:t>110110</a:t>
              </a:r>
              <a:endParaRPr lang="zh-CN" altLang="en-US" sz="1600" dirty="0">
                <a:solidFill>
                  <a:schemeClr val="accent6">
                    <a:lumMod val="50000"/>
                  </a:schemeClr>
                </a:solidFill>
                <a:latin typeface="Palatino Linotype" pitchFamily="18" charset="0"/>
                <a:ea typeface="Arial Unicode MS" pitchFamily="34" charset="-122"/>
                <a:cs typeface="Arial Unicode MS" pitchFamily="34" charset="-122"/>
              </a:endParaRPr>
            </a:p>
          </p:txBody>
        </p:sp>
        <p:sp>
          <p:nvSpPr>
            <p:cNvPr id="114" name="TextBox 113"/>
            <p:cNvSpPr txBox="1"/>
            <p:nvPr/>
          </p:nvSpPr>
          <p:spPr>
            <a:xfrm>
              <a:off x="3214678" y="4876396"/>
              <a:ext cx="857256" cy="338554"/>
            </a:xfrm>
            <a:prstGeom prst="rect">
              <a:avLst/>
            </a:prstGeom>
            <a:noFill/>
          </p:spPr>
          <p:txBody>
            <a:bodyPr wrap="square" rtlCol="0">
              <a:spAutoFit/>
            </a:bodyPr>
            <a:lstStyle/>
            <a:p>
              <a:r>
                <a:rPr lang="en-US" altLang="zh-CN" sz="1600" dirty="0" smtClean="0">
                  <a:solidFill>
                    <a:schemeClr val="accent6">
                      <a:lumMod val="50000"/>
                    </a:schemeClr>
                  </a:solidFill>
                  <a:latin typeface="Palatino Linotype" pitchFamily="18" charset="0"/>
                </a:rPr>
                <a:t>010110</a:t>
              </a:r>
              <a:endParaRPr lang="zh-CN" altLang="en-US" sz="1600" dirty="0">
                <a:solidFill>
                  <a:schemeClr val="accent6">
                    <a:lumMod val="50000"/>
                  </a:schemeClr>
                </a:solidFill>
                <a:latin typeface="Palatino Linotype" pitchFamily="18" charset="0"/>
              </a:endParaRPr>
            </a:p>
          </p:txBody>
        </p:sp>
        <p:sp>
          <p:nvSpPr>
            <p:cNvPr id="115" name="TextBox 114"/>
            <p:cNvSpPr txBox="1"/>
            <p:nvPr/>
          </p:nvSpPr>
          <p:spPr>
            <a:xfrm>
              <a:off x="5286380" y="4876396"/>
              <a:ext cx="1000132" cy="338554"/>
            </a:xfrm>
            <a:prstGeom prst="rect">
              <a:avLst/>
            </a:prstGeom>
            <a:noFill/>
          </p:spPr>
          <p:txBody>
            <a:bodyPr wrap="square" rtlCol="0">
              <a:spAutoFit/>
            </a:bodyPr>
            <a:lstStyle/>
            <a:p>
              <a:r>
                <a:rPr lang="en-US" altLang="zh-CN" sz="1600" dirty="0" smtClean="0">
                  <a:solidFill>
                    <a:schemeClr val="accent6">
                      <a:lumMod val="50000"/>
                    </a:schemeClr>
                  </a:solidFill>
                  <a:latin typeface="Palatino Linotype" pitchFamily="18" charset="0"/>
                </a:rPr>
                <a:t>001000</a:t>
              </a:r>
              <a:endParaRPr lang="zh-CN" altLang="en-US" sz="1600" dirty="0">
                <a:solidFill>
                  <a:schemeClr val="accent6">
                    <a:lumMod val="50000"/>
                  </a:schemeClr>
                </a:solidFill>
                <a:latin typeface="Palatino Linotype" pitchFamily="18" charset="0"/>
              </a:endParaRPr>
            </a:p>
          </p:txBody>
        </p:sp>
        <p:sp>
          <p:nvSpPr>
            <p:cNvPr id="116" name="TextBox 115"/>
            <p:cNvSpPr txBox="1"/>
            <p:nvPr/>
          </p:nvSpPr>
          <p:spPr>
            <a:xfrm>
              <a:off x="6643702" y="4876396"/>
              <a:ext cx="1000132" cy="338554"/>
            </a:xfrm>
            <a:prstGeom prst="rect">
              <a:avLst/>
            </a:prstGeom>
            <a:noFill/>
          </p:spPr>
          <p:txBody>
            <a:bodyPr wrap="square" rtlCol="0">
              <a:spAutoFit/>
            </a:bodyPr>
            <a:lstStyle/>
            <a:p>
              <a:r>
                <a:rPr lang="en-US" altLang="zh-CN" sz="1600" dirty="0" smtClean="0">
                  <a:solidFill>
                    <a:schemeClr val="accent6">
                      <a:lumMod val="50000"/>
                    </a:schemeClr>
                  </a:solidFill>
                  <a:latin typeface="Palatino Linotype" pitchFamily="18" charset="0"/>
                </a:rPr>
                <a:t>000001</a:t>
              </a:r>
              <a:endParaRPr lang="zh-CN" altLang="en-US" sz="1600" dirty="0">
                <a:solidFill>
                  <a:schemeClr val="accent6">
                    <a:lumMod val="50000"/>
                  </a:schemeClr>
                </a:solidFill>
                <a:latin typeface="Palatino Linotype" pitchFamily="18" charset="0"/>
              </a:endParaRPr>
            </a:p>
          </p:txBody>
        </p:sp>
        <p:sp>
          <p:nvSpPr>
            <p:cNvPr id="117" name="TextBox 116"/>
            <p:cNvSpPr txBox="1"/>
            <p:nvPr/>
          </p:nvSpPr>
          <p:spPr>
            <a:xfrm>
              <a:off x="1000100" y="469173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118" name="TextBox 117"/>
            <p:cNvSpPr txBox="1"/>
            <p:nvPr/>
          </p:nvSpPr>
          <p:spPr>
            <a:xfrm>
              <a:off x="4286248" y="469173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119" name="TextBox 118"/>
            <p:cNvSpPr txBox="1"/>
            <p:nvPr/>
          </p:nvSpPr>
          <p:spPr>
            <a:xfrm>
              <a:off x="7572396" y="4691730"/>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grpSp>
      <p:sp>
        <p:nvSpPr>
          <p:cNvPr id="28" name="矩形 27"/>
          <p:cNvSpPr/>
          <p:nvPr/>
        </p:nvSpPr>
        <p:spPr>
          <a:xfrm>
            <a:off x="142844" y="1214422"/>
            <a:ext cx="8846610" cy="51477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Palatino Linotype" pitchFamily="18" charset="0"/>
            </a:endParaRPr>
          </a:p>
        </p:txBody>
      </p:sp>
      <p:sp>
        <p:nvSpPr>
          <p:cNvPr id="27" name="矩形 26"/>
          <p:cNvSpPr/>
          <p:nvPr/>
        </p:nvSpPr>
        <p:spPr>
          <a:xfrm>
            <a:off x="1643042" y="2786058"/>
            <a:ext cx="6143668" cy="2500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Palatino Linotype" pitchFamily="18" charset="0"/>
            </a:endParaRPr>
          </a:p>
        </p:txBody>
      </p:sp>
      <p:graphicFrame>
        <p:nvGraphicFramePr>
          <p:cNvPr id="277508" name="Object 4"/>
          <p:cNvGraphicFramePr>
            <a:graphicFrameLocks noChangeAspect="1"/>
          </p:cNvGraphicFramePr>
          <p:nvPr/>
        </p:nvGraphicFramePr>
        <p:xfrm>
          <a:off x="1827230" y="2955925"/>
          <a:ext cx="5245100" cy="473075"/>
        </p:xfrm>
        <a:graphic>
          <a:graphicData uri="http://schemas.openxmlformats.org/presentationml/2006/ole">
            <mc:AlternateContent xmlns:mc="http://schemas.openxmlformats.org/markup-compatibility/2006">
              <mc:Choice xmlns:v="urn:schemas-microsoft-com:vml" Requires="v">
                <p:oleObj spid="_x0000_s277689" name="Equation" r:id="rId4" imgW="3098520" imgH="279360" progId="Equation.DSMT4">
                  <p:embed/>
                </p:oleObj>
              </mc:Choice>
              <mc:Fallback>
                <p:oleObj name="Equation" r:id="rId4" imgW="3098520" imgH="279360" progId="Equation.DSMT4">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7230" y="2955925"/>
                        <a:ext cx="52451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09" name="Object 5"/>
          <p:cNvGraphicFramePr>
            <a:graphicFrameLocks noChangeAspect="1"/>
          </p:cNvGraphicFramePr>
          <p:nvPr/>
        </p:nvGraphicFramePr>
        <p:xfrm>
          <a:off x="1863718" y="4786322"/>
          <a:ext cx="1708150" cy="411163"/>
        </p:xfrm>
        <a:graphic>
          <a:graphicData uri="http://schemas.openxmlformats.org/presentationml/2006/ole">
            <mc:AlternateContent xmlns:mc="http://schemas.openxmlformats.org/markup-compatibility/2006">
              <mc:Choice xmlns:v="urn:schemas-microsoft-com:vml" Requires="v">
                <p:oleObj spid="_x0000_s277690" name="Equation" r:id="rId6" imgW="1002960" imgH="241200" progId="Equation.DSMT4">
                  <p:embed/>
                </p:oleObj>
              </mc:Choice>
              <mc:Fallback>
                <p:oleObj name="Equation" r:id="rId6" imgW="1002960" imgH="241200" progId="Equation.DSMT4">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3718" y="4786322"/>
                        <a:ext cx="1708150"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7" name="组合 46"/>
          <p:cNvGrpSpPr/>
          <p:nvPr/>
        </p:nvGrpSpPr>
        <p:grpSpPr>
          <a:xfrm>
            <a:off x="3760786" y="4714884"/>
            <a:ext cx="2311412" cy="476254"/>
            <a:chOff x="3111488" y="4714884"/>
            <a:chExt cx="2311412" cy="476254"/>
          </a:xfrm>
        </p:grpSpPr>
        <p:grpSp>
          <p:nvGrpSpPr>
            <p:cNvPr id="46" name="组合 45"/>
            <p:cNvGrpSpPr/>
            <p:nvPr/>
          </p:nvGrpSpPr>
          <p:grpSpPr>
            <a:xfrm>
              <a:off x="3111488" y="4714884"/>
              <a:ext cx="1960578" cy="476254"/>
              <a:chOff x="3111488" y="4714884"/>
              <a:chExt cx="1960578" cy="476254"/>
            </a:xfrm>
          </p:grpSpPr>
          <p:graphicFrame>
            <p:nvGraphicFramePr>
              <p:cNvPr id="277510" name="Object 6"/>
              <p:cNvGraphicFramePr>
                <a:graphicFrameLocks noChangeAspect="1"/>
              </p:cNvGraphicFramePr>
              <p:nvPr/>
            </p:nvGraphicFramePr>
            <p:xfrm>
              <a:off x="3111488" y="4714884"/>
              <a:ext cx="460380" cy="460380"/>
            </p:xfrm>
            <a:graphic>
              <a:graphicData uri="http://schemas.openxmlformats.org/presentationml/2006/ole">
                <mc:AlternateContent xmlns:mc="http://schemas.openxmlformats.org/markup-compatibility/2006">
                  <mc:Choice xmlns:v="urn:schemas-microsoft-com:vml" Requires="v">
                    <p:oleObj spid="_x0000_s277691" name="Equation" r:id="rId8" imgW="253800" imgH="253800" progId="Equation.DSMT4">
                      <p:embed/>
                    </p:oleObj>
                  </mc:Choice>
                  <mc:Fallback>
                    <p:oleObj name="Equation" r:id="rId8" imgW="253800" imgH="253800" progId="Equation.DSMT4">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1488" y="4714884"/>
                            <a:ext cx="460380" cy="460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 name="TextBox 30"/>
              <p:cNvSpPr txBox="1"/>
              <p:nvPr/>
            </p:nvSpPr>
            <p:spPr>
              <a:xfrm>
                <a:off x="3500430" y="4818074"/>
                <a:ext cx="357190" cy="369332"/>
              </a:xfrm>
              <a:prstGeom prst="rect">
                <a:avLst/>
              </a:prstGeom>
              <a:noFill/>
            </p:spPr>
            <p:txBody>
              <a:bodyPr wrap="square" rtlCol="0">
                <a:spAutoFit/>
              </a:bodyPr>
              <a:lstStyle/>
              <a:p>
                <a:r>
                  <a:rPr lang="zh-CN" altLang="en-US" dirty="0" smtClean="0">
                    <a:solidFill>
                      <a:schemeClr val="accent6">
                        <a:lumMod val="50000"/>
                      </a:schemeClr>
                    </a:solidFill>
                    <a:latin typeface="Palatino Linotype" pitchFamily="18" charset="0"/>
                  </a:rPr>
                  <a:t>，</a:t>
                </a:r>
                <a:endParaRPr lang="zh-CN" altLang="en-US" dirty="0">
                  <a:solidFill>
                    <a:schemeClr val="accent6">
                      <a:lumMod val="50000"/>
                    </a:schemeClr>
                  </a:solidFill>
                  <a:latin typeface="Palatino Linotype" pitchFamily="18" charset="0"/>
                </a:endParaRPr>
              </a:p>
            </p:txBody>
          </p:sp>
          <p:graphicFrame>
            <p:nvGraphicFramePr>
              <p:cNvPr id="277511" name="Object 7"/>
              <p:cNvGraphicFramePr>
                <a:graphicFrameLocks noChangeAspect="1"/>
              </p:cNvGraphicFramePr>
              <p:nvPr/>
            </p:nvGraphicFramePr>
            <p:xfrm>
              <a:off x="3714744" y="4714885"/>
              <a:ext cx="428628" cy="476253"/>
            </p:xfrm>
            <a:graphic>
              <a:graphicData uri="http://schemas.openxmlformats.org/presentationml/2006/ole">
                <mc:AlternateContent xmlns:mc="http://schemas.openxmlformats.org/markup-compatibility/2006">
                  <mc:Choice xmlns:v="urn:schemas-microsoft-com:vml" Requires="v">
                    <p:oleObj spid="_x0000_s277692" name="Equation" r:id="rId10" imgW="228600" imgH="253800" progId="Equation.DSMT4">
                      <p:embed/>
                    </p:oleObj>
                  </mc:Choice>
                  <mc:Fallback>
                    <p:oleObj name="Equation" r:id="rId10" imgW="228600" imgH="253800" progId="Equation.DSMT4">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4744" y="4714885"/>
                            <a:ext cx="428628" cy="476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 name="TextBox 32"/>
              <p:cNvSpPr txBox="1"/>
              <p:nvPr/>
            </p:nvSpPr>
            <p:spPr>
              <a:xfrm>
                <a:off x="4071934" y="4818074"/>
                <a:ext cx="357190" cy="369332"/>
              </a:xfrm>
              <a:prstGeom prst="rect">
                <a:avLst/>
              </a:prstGeom>
              <a:noFill/>
            </p:spPr>
            <p:txBody>
              <a:bodyPr wrap="square" rtlCol="0">
                <a:spAutoFit/>
              </a:bodyPr>
              <a:lstStyle/>
              <a:p>
                <a:r>
                  <a:rPr lang="zh-CN" altLang="en-US" dirty="0" smtClean="0">
                    <a:solidFill>
                      <a:schemeClr val="accent6">
                        <a:lumMod val="50000"/>
                      </a:schemeClr>
                    </a:solidFill>
                    <a:latin typeface="Palatino Linotype" pitchFamily="18" charset="0"/>
                  </a:rPr>
                  <a:t>，</a:t>
                </a:r>
                <a:endParaRPr lang="zh-CN" altLang="en-US" dirty="0">
                  <a:solidFill>
                    <a:schemeClr val="accent6">
                      <a:lumMod val="50000"/>
                    </a:schemeClr>
                  </a:solidFill>
                  <a:latin typeface="Palatino Linotype" pitchFamily="18" charset="0"/>
                </a:endParaRPr>
              </a:p>
            </p:txBody>
          </p:sp>
          <p:graphicFrame>
            <p:nvGraphicFramePr>
              <p:cNvPr id="277513" name="Object 9"/>
              <p:cNvGraphicFramePr>
                <a:graphicFrameLocks noChangeAspect="1"/>
              </p:cNvGraphicFramePr>
              <p:nvPr/>
            </p:nvGraphicFramePr>
            <p:xfrm>
              <a:off x="4286248" y="4949308"/>
              <a:ext cx="500066" cy="225956"/>
            </p:xfrm>
            <a:graphic>
              <a:graphicData uri="http://schemas.openxmlformats.org/presentationml/2006/ole">
                <mc:AlternateContent xmlns:mc="http://schemas.openxmlformats.org/markup-compatibility/2006">
                  <mc:Choice xmlns:v="urn:schemas-microsoft-com:vml" Requires="v">
                    <p:oleObj spid="_x0000_s277693" name="Equation" r:id="rId12" imgW="164880" imgH="75960" progId="Equation.DSMT4">
                      <p:embed/>
                    </p:oleObj>
                  </mc:Choice>
                  <mc:Fallback>
                    <p:oleObj name="Equation" r:id="rId12" imgW="164880" imgH="75960" progId="Equation.DSMT4">
                      <p:embed/>
                      <p:pic>
                        <p:nvPicPr>
                          <p:cNvPr id="0"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6248" y="4949308"/>
                            <a:ext cx="500066" cy="225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TextBox 35"/>
              <p:cNvSpPr txBox="1"/>
              <p:nvPr/>
            </p:nvSpPr>
            <p:spPr>
              <a:xfrm>
                <a:off x="4714876" y="4805932"/>
                <a:ext cx="357190" cy="369332"/>
              </a:xfrm>
              <a:prstGeom prst="rect">
                <a:avLst/>
              </a:prstGeom>
              <a:noFill/>
            </p:spPr>
            <p:txBody>
              <a:bodyPr wrap="square" rtlCol="0">
                <a:spAutoFit/>
              </a:bodyPr>
              <a:lstStyle/>
              <a:p>
                <a:r>
                  <a:rPr lang="zh-CN" altLang="en-US" dirty="0" smtClean="0">
                    <a:solidFill>
                      <a:schemeClr val="accent6">
                        <a:lumMod val="50000"/>
                      </a:schemeClr>
                    </a:solidFill>
                    <a:latin typeface="Palatino Linotype" pitchFamily="18" charset="0"/>
                  </a:rPr>
                  <a:t>，</a:t>
                </a:r>
                <a:endParaRPr lang="zh-CN" altLang="en-US" dirty="0">
                  <a:solidFill>
                    <a:schemeClr val="accent6">
                      <a:lumMod val="50000"/>
                    </a:schemeClr>
                  </a:solidFill>
                  <a:latin typeface="Palatino Linotype" pitchFamily="18" charset="0"/>
                </a:endParaRPr>
              </a:p>
            </p:txBody>
          </p:sp>
        </p:grpSp>
        <p:graphicFrame>
          <p:nvGraphicFramePr>
            <p:cNvPr id="277514" name="Object 10"/>
            <p:cNvGraphicFramePr>
              <a:graphicFrameLocks noChangeAspect="1"/>
            </p:cNvGraphicFramePr>
            <p:nvPr/>
          </p:nvGraphicFramePr>
          <p:xfrm>
            <a:off x="4865688" y="4746639"/>
            <a:ext cx="557212" cy="428625"/>
          </p:xfrm>
          <a:graphic>
            <a:graphicData uri="http://schemas.openxmlformats.org/presentationml/2006/ole">
              <mc:AlternateContent xmlns:mc="http://schemas.openxmlformats.org/markup-compatibility/2006">
                <mc:Choice xmlns:v="urn:schemas-microsoft-com:vml" Requires="v">
                  <p:oleObj spid="_x0000_s277694" name="Equation" r:id="rId14" imgW="330120" imgH="253800" progId="Equation.DSMT4">
                    <p:embed/>
                  </p:oleObj>
                </mc:Choice>
                <mc:Fallback>
                  <p:oleObj name="Equation" r:id="rId14" imgW="330120" imgH="253800" progId="Equation.DSMT4">
                    <p:embed/>
                    <p:pic>
                      <p:nvPicPr>
                        <p:cNvPr id="0"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65688" y="4746639"/>
                          <a:ext cx="557212"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9" name="Object 6"/>
          <p:cNvGraphicFramePr>
            <a:graphicFrameLocks noChangeAspect="1"/>
          </p:cNvGraphicFramePr>
          <p:nvPr/>
        </p:nvGraphicFramePr>
        <p:xfrm>
          <a:off x="1785918" y="3824294"/>
          <a:ext cx="5729287" cy="461962"/>
        </p:xfrm>
        <a:graphic>
          <a:graphicData uri="http://schemas.openxmlformats.org/presentationml/2006/ole">
            <mc:AlternateContent xmlns:mc="http://schemas.openxmlformats.org/markup-compatibility/2006">
              <mc:Choice xmlns:v="urn:schemas-microsoft-com:vml" Requires="v">
                <p:oleObj spid="_x0000_s277695" name="Equation" r:id="rId16" imgW="3466800" imgH="279360" progId="Equation.DSMT4">
                  <p:embed/>
                </p:oleObj>
              </mc:Choice>
              <mc:Fallback>
                <p:oleObj name="Equation" r:id="rId16" imgW="3466800" imgH="279360" progId="Equation.DSMT4">
                  <p:embed/>
                  <p:pic>
                    <p:nvPicPr>
                      <p:cNvPr id="0"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85918" y="3824294"/>
                        <a:ext cx="57292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7520" name="Object 16"/>
          <p:cNvGraphicFramePr>
            <a:graphicFrameLocks noChangeAspect="1"/>
          </p:cNvGraphicFramePr>
          <p:nvPr/>
        </p:nvGraphicFramePr>
        <p:xfrm>
          <a:off x="4500562" y="4357694"/>
          <a:ext cx="285752" cy="452440"/>
        </p:xfrm>
        <a:graphic>
          <a:graphicData uri="http://schemas.openxmlformats.org/presentationml/2006/ole">
            <mc:AlternateContent xmlns:mc="http://schemas.openxmlformats.org/markup-compatibility/2006">
              <mc:Choice xmlns:v="urn:schemas-microsoft-com:vml" Requires="v">
                <p:oleObj spid="_x0000_s277696" name="Equation" r:id="rId18" imgW="152280" imgH="241200" progId="Equation.DSMT4">
                  <p:embed/>
                </p:oleObj>
              </mc:Choice>
              <mc:Fallback>
                <p:oleObj name="Equation" r:id="rId18" imgW="152280" imgH="241200" progId="Equation.DSMT4">
                  <p:embed/>
                  <p:pic>
                    <p:nvPicPr>
                      <p:cNvPr id="0" name="Picture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00562" y="4357694"/>
                        <a:ext cx="285752" cy="45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0" name="图片 39" descr="2014-06-09 15_48_56-Minimal Loss Hashing for Compact Binary Codes.png"/>
          <p:cNvPicPr>
            <a:picLocks noChangeAspect="1"/>
          </p:cNvPicPr>
          <p:nvPr/>
        </p:nvPicPr>
        <p:blipFill>
          <a:blip r:embed="rId20"/>
          <a:stretch>
            <a:fillRect/>
          </a:stretch>
        </p:blipFill>
        <p:spPr>
          <a:xfrm>
            <a:off x="1781014" y="1428736"/>
            <a:ext cx="966449" cy="782363"/>
          </a:xfrm>
          <a:prstGeom prst="rect">
            <a:avLst/>
          </a:prstGeom>
        </p:spPr>
      </p:pic>
      <p:pic>
        <p:nvPicPr>
          <p:cNvPr id="41" name="图片 40" descr="2014-06-09 15_50_02-Minimal Loss Hashing for Compact Binary Codes.png"/>
          <p:cNvPicPr>
            <a:picLocks noChangeAspect="1"/>
          </p:cNvPicPr>
          <p:nvPr/>
        </p:nvPicPr>
        <p:blipFill>
          <a:blip r:embed="rId21"/>
          <a:stretch>
            <a:fillRect/>
          </a:stretch>
        </p:blipFill>
        <p:spPr>
          <a:xfrm>
            <a:off x="3138336" y="1428736"/>
            <a:ext cx="977954" cy="816879"/>
          </a:xfrm>
          <a:prstGeom prst="rect">
            <a:avLst/>
          </a:prstGeom>
        </p:spPr>
      </p:pic>
      <p:pic>
        <p:nvPicPr>
          <p:cNvPr id="42" name="图片 41" descr="2014-06-09 15_50_46-Minimal Loss Hashing for Compact Binary Codes.png"/>
          <p:cNvPicPr>
            <a:picLocks noChangeAspect="1"/>
          </p:cNvPicPr>
          <p:nvPr/>
        </p:nvPicPr>
        <p:blipFill>
          <a:blip r:embed="rId22"/>
          <a:stretch>
            <a:fillRect/>
          </a:stretch>
        </p:blipFill>
        <p:spPr>
          <a:xfrm>
            <a:off x="5116422" y="1428736"/>
            <a:ext cx="977954" cy="816879"/>
          </a:xfrm>
          <a:prstGeom prst="rect">
            <a:avLst/>
          </a:prstGeom>
        </p:spPr>
      </p:pic>
      <p:pic>
        <p:nvPicPr>
          <p:cNvPr id="43" name="图片 42" descr="2014-06-09 15_51_29-Minimal Loss Hashing for Compact Binary Codes.png"/>
          <p:cNvPicPr>
            <a:picLocks noChangeAspect="1"/>
          </p:cNvPicPr>
          <p:nvPr/>
        </p:nvPicPr>
        <p:blipFill>
          <a:blip r:embed="rId23"/>
          <a:stretch>
            <a:fillRect/>
          </a:stretch>
        </p:blipFill>
        <p:spPr>
          <a:xfrm>
            <a:off x="6523004" y="1428736"/>
            <a:ext cx="977954" cy="816879"/>
          </a:xfrm>
          <a:prstGeom prst="rect">
            <a:avLst/>
          </a:prstGeom>
        </p:spPr>
      </p:pic>
      <p:sp>
        <p:nvSpPr>
          <p:cNvPr id="44" name="TextBox 43"/>
          <p:cNvSpPr txBox="1"/>
          <p:nvPr/>
        </p:nvSpPr>
        <p:spPr>
          <a:xfrm>
            <a:off x="995196" y="1500174"/>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5" name="TextBox 44"/>
          <p:cNvSpPr txBox="1"/>
          <p:nvPr/>
        </p:nvSpPr>
        <p:spPr>
          <a:xfrm>
            <a:off x="4259166" y="1428736"/>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8" name="TextBox 47"/>
          <p:cNvSpPr txBox="1"/>
          <p:nvPr/>
        </p:nvSpPr>
        <p:spPr>
          <a:xfrm>
            <a:off x="7500958" y="1428736"/>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49" name="矩形 48"/>
          <p:cNvSpPr/>
          <p:nvPr/>
        </p:nvSpPr>
        <p:spPr>
          <a:xfrm>
            <a:off x="1778400"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50" name="矩形 49"/>
          <p:cNvSpPr/>
          <p:nvPr/>
        </p:nvSpPr>
        <p:spPr>
          <a:xfrm>
            <a:off x="3143240"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51" name="矩形 50"/>
          <p:cNvSpPr/>
          <p:nvPr/>
        </p:nvSpPr>
        <p:spPr>
          <a:xfrm>
            <a:off x="5107398"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52" name="矩形 51"/>
          <p:cNvSpPr/>
          <p:nvPr/>
        </p:nvSpPr>
        <p:spPr>
          <a:xfrm>
            <a:off x="6536158"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lstStyle/>
          <a:p>
            <a:pPr eaLnBrk="1" hangingPunct="1"/>
            <a:r>
              <a:rPr lang="en-GB" altLang="en-US"/>
              <a:t>Roadmap</a:t>
            </a:r>
            <a:endParaRPr lang="zh-CN" altLang="en-US">
              <a:ea typeface="宋体" pitchFamily="2" charset="-122"/>
            </a:endParaRPr>
          </a:p>
        </p:txBody>
      </p:sp>
      <p:sp>
        <p:nvSpPr>
          <p:cNvPr id="51203" name="Rectangle 3"/>
          <p:cNvSpPr>
            <a:spLocks noGrp="1" noChangeArrowheads="1"/>
          </p:cNvSpPr>
          <p:nvPr>
            <p:ph type="body" orient="vert" idx="4294967295"/>
          </p:nvPr>
        </p:nvSpPr>
        <p:spPr>
          <a:xfrm>
            <a:off x="0" y="1123950"/>
            <a:ext cx="8928100" cy="5257800"/>
          </a:xfrm>
        </p:spPr>
        <p:txBody>
          <a:bodyPr/>
          <a:lstStyle/>
          <a:p>
            <a:pPr eaLnBrk="1" hangingPunct="1">
              <a:lnSpc>
                <a:spcPts val="1100"/>
              </a:lnSpc>
            </a:pPr>
            <a:endParaRPr lang="en-US" dirty="0">
              <a:ea typeface="宋体" pitchFamily="2" charset="-122"/>
            </a:endParaRPr>
          </a:p>
          <a:p>
            <a:pPr eaLnBrk="1" hangingPunct="1"/>
            <a:r>
              <a:rPr lang="en-US" dirty="0" smtClean="0">
                <a:solidFill>
                  <a:srgbClr val="103A84"/>
                </a:solidFill>
                <a:ea typeface="宋体" pitchFamily="2" charset="-122"/>
              </a:rPr>
              <a:t>Overview</a:t>
            </a:r>
            <a:endParaRPr lang="en-US" dirty="0" smtClean="0">
              <a:ea typeface="宋体" pitchFamily="2" charset="-122"/>
            </a:endParaRPr>
          </a:p>
          <a:p>
            <a:pPr eaLnBrk="1" hangingPunct="1">
              <a:lnSpc>
                <a:spcPts val="1100"/>
              </a:lnSpc>
              <a:buFont typeface="Wingdings" pitchFamily="2" charset="2"/>
              <a:buNone/>
            </a:pPr>
            <a:endParaRPr lang="en-US" dirty="0">
              <a:ea typeface="宋体" pitchFamily="2" charset="-122"/>
            </a:endParaRPr>
          </a:p>
          <a:p>
            <a:pPr eaLnBrk="1" hangingPunct="1"/>
            <a:r>
              <a:rPr lang="en-US" dirty="0">
                <a:ea typeface="宋体" pitchFamily="2" charset="-122"/>
              </a:rPr>
              <a:t>Method</a:t>
            </a:r>
          </a:p>
          <a:p>
            <a:pPr eaLnBrk="1" hangingPunct="1">
              <a:lnSpc>
                <a:spcPts val="1100"/>
              </a:lnSpc>
            </a:pPr>
            <a:endParaRPr lang="en-US" dirty="0">
              <a:ea typeface="宋体" pitchFamily="2" charset="-122"/>
            </a:endParaRPr>
          </a:p>
          <a:p>
            <a:pPr eaLnBrk="1" hangingPunct="1"/>
            <a:r>
              <a:rPr lang="en-US" dirty="0">
                <a:ea typeface="宋体" pitchFamily="2" charset="-122"/>
              </a:rPr>
              <a:t>Experiments</a:t>
            </a:r>
          </a:p>
          <a:p>
            <a:pPr eaLnBrk="1" hangingPunct="1">
              <a:lnSpc>
                <a:spcPts val="1100"/>
              </a:lnSpc>
            </a:pPr>
            <a:endParaRPr lang="en-US" dirty="0">
              <a:ea typeface="宋体" pitchFamily="2" charset="-122"/>
            </a:endParaRPr>
          </a:p>
          <a:p>
            <a:pPr eaLnBrk="1" hangingPunct="1"/>
            <a:r>
              <a:rPr lang="en-US" dirty="0" smtClean="0">
                <a:ea typeface="宋体" pitchFamily="2" charset="-122"/>
              </a:rPr>
              <a:t>Summary</a:t>
            </a:r>
            <a:endParaRPr lang="en-US" dirty="0">
              <a:ea typeface="宋体" pitchFamily="2" charset="-122"/>
            </a:endParaRPr>
          </a:p>
          <a:p>
            <a:pPr eaLnBrk="1" hangingPunct="1">
              <a:lnSpc>
                <a:spcPts val="1100"/>
              </a:lnSpc>
              <a:buFont typeface="Wingdings" pitchFamily="2" charset="2"/>
              <a:buNone/>
            </a:pPr>
            <a:endParaRPr lang="en-US" dirty="0">
              <a:ea typeface="宋体" pitchFamily="2" charset="-122"/>
            </a:endParaRPr>
          </a:p>
        </p:txBody>
      </p:sp>
      <p:pic>
        <p:nvPicPr>
          <p:cNvPr id="51204" name="Picture 4"/>
          <p:cNvPicPr>
            <a:picLocks noChangeAspect="1" noChangeArrowheads="1"/>
          </p:cNvPicPr>
          <p:nvPr/>
        </p:nvPicPr>
        <p:blipFill>
          <a:blip r:embed="rId4"/>
          <a:srcRect/>
          <a:stretch>
            <a:fillRect/>
          </a:stretch>
        </p:blipFill>
        <p:spPr bwMode="auto">
          <a:xfrm>
            <a:off x="2886075" y="2928938"/>
            <a:ext cx="542925" cy="647700"/>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1203">
                                            <p:txEl>
                                              <p:pRg st="1" end="1"/>
                                            </p:txEl>
                                          </p:spTgt>
                                        </p:tgtEl>
                                        <p:attrNameLst>
                                          <p:attrName>style.opacity</p:attrName>
                                        </p:attrNameLst>
                                      </p:cBhvr>
                                      <p:to>
                                        <p:strVal val="0.5"/>
                                      </p:to>
                                    </p:set>
                                    <p:animEffect filter="image" prLst="opacity: 0.5">
                                      <p:cBhvr rctx="IE">
                                        <p:cTn id="7" dur="indefinite"/>
                                        <p:tgtEl>
                                          <p:spTgt spid="51203">
                                            <p:txEl>
                                              <p:pRg st="1" end="1"/>
                                            </p:txEl>
                                          </p:spTgt>
                                        </p:tgtEl>
                                      </p:cBhvr>
                                    </p:animEffect>
                                  </p:childTnLst>
                                </p:cTn>
                              </p:par>
                              <p:par>
                                <p:cTn id="8" presetID="9" presetClass="emph" presetSubtype="0" nodeType="withEffect">
                                  <p:stCondLst>
                                    <p:cond delay="0"/>
                                  </p:stCondLst>
                                  <p:childTnLst>
                                    <p:set>
                                      <p:cBhvr rctx="PPT">
                                        <p:cTn id="9" dur="indefinite"/>
                                        <p:tgtEl>
                                          <p:spTgt spid="51203">
                                            <p:txEl>
                                              <p:pRg st="3" end="3"/>
                                            </p:txEl>
                                          </p:spTgt>
                                        </p:tgtEl>
                                        <p:attrNameLst>
                                          <p:attrName>style.opacity</p:attrName>
                                        </p:attrNameLst>
                                      </p:cBhvr>
                                      <p:to>
                                        <p:strVal val="0.5"/>
                                      </p:to>
                                    </p:set>
                                    <p:animEffect filter="image" prLst="opacity: 0.5">
                                      <p:cBhvr rctx="IE">
                                        <p:cTn id="10" dur="indefinite"/>
                                        <p:tgtEl>
                                          <p:spTgt spid="51203">
                                            <p:txEl>
                                              <p:pRg st="3" end="3"/>
                                            </p:txEl>
                                          </p:spTgt>
                                        </p:tgtEl>
                                      </p:cBhvr>
                                    </p:animEffect>
                                  </p:childTnLst>
                                </p:cTn>
                              </p:par>
                              <p:par>
                                <p:cTn id="11" presetID="9" presetClass="emph" presetSubtype="0" nodeType="withEffect">
                                  <p:stCondLst>
                                    <p:cond delay="0"/>
                                  </p:stCondLst>
                                  <p:childTnLst>
                                    <p:set>
                                      <p:cBhvr rctx="PPT">
                                        <p:cTn id="12" dur="indefinite"/>
                                        <p:tgtEl>
                                          <p:spTgt spid="51203">
                                            <p:txEl>
                                              <p:pRg st="7" end="7"/>
                                            </p:txEl>
                                          </p:spTgt>
                                        </p:tgtEl>
                                        <p:attrNameLst>
                                          <p:attrName>style.opacity</p:attrName>
                                        </p:attrNameLst>
                                      </p:cBhvr>
                                      <p:to>
                                        <p:strVal val="0.5"/>
                                      </p:to>
                                    </p:set>
                                    <p:animEffect filter="image" prLst="opacity: 0.5">
                                      <p:cBhvr rctx="IE">
                                        <p:cTn id="13" dur="indefinite"/>
                                        <p:tgtEl>
                                          <p:spTgt spid="51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3"/>
          <p:cNvSpPr>
            <a:spLocks noChangeArrowheads="1"/>
          </p:cNvSpPr>
          <p:nvPr/>
        </p:nvSpPr>
        <p:spPr bwMode="auto">
          <a:xfrm>
            <a:off x="0" y="211138"/>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sp>
        <p:nvSpPr>
          <p:cNvPr id="28677" name="TextBox 7"/>
          <p:cNvSpPr txBox="1">
            <a:spLocks noChangeArrowheads="1"/>
          </p:cNvSpPr>
          <p:nvPr/>
        </p:nvSpPr>
        <p:spPr bwMode="auto">
          <a:xfrm>
            <a:off x="1008000" y="1500174"/>
            <a:ext cx="4643470" cy="369332"/>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 Cifar-10 Dataset : 60k*320d Gist.</a:t>
            </a:r>
            <a:endParaRPr lang="zh-CN" altLang="en-US" dirty="0" smtClean="0">
              <a:latin typeface="Palatino Linotype" pitchFamily="18" charset="0"/>
            </a:endParaRPr>
          </a:p>
        </p:txBody>
      </p:sp>
      <p:sp>
        <p:nvSpPr>
          <p:cNvPr id="28682" name="TextBox 13"/>
          <p:cNvSpPr txBox="1">
            <a:spLocks noChangeArrowheads="1"/>
          </p:cNvSpPr>
          <p:nvPr/>
        </p:nvSpPr>
        <p:spPr bwMode="auto">
          <a:xfrm>
            <a:off x="1008000" y="1928802"/>
            <a:ext cx="4357718" cy="369332"/>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 Tiny100k Dataset : </a:t>
            </a:r>
            <a:r>
              <a:rPr lang="en-US" altLang="zh-CN" dirty="0">
                <a:solidFill>
                  <a:schemeClr val="bg1"/>
                </a:solidFill>
                <a:latin typeface="Palatino Linotype" pitchFamily="18" charset="0"/>
              </a:rPr>
              <a:t>100K*384d </a:t>
            </a:r>
            <a:r>
              <a:rPr lang="en-US" altLang="zh-CN" dirty="0" smtClean="0">
                <a:solidFill>
                  <a:schemeClr val="bg1"/>
                </a:solidFill>
                <a:latin typeface="Palatino Linotype" pitchFamily="18" charset="0"/>
              </a:rPr>
              <a:t>Gist.</a:t>
            </a:r>
            <a:endParaRPr lang="zh-CN" altLang="en-US" dirty="0">
              <a:solidFill>
                <a:schemeClr val="bg1"/>
              </a:solidFill>
              <a:latin typeface="Palatino Linotype" pitchFamily="18" charset="0"/>
            </a:endParaRPr>
          </a:p>
        </p:txBody>
      </p:sp>
      <p:sp>
        <p:nvSpPr>
          <p:cNvPr id="13" name="矩形 12"/>
          <p:cNvSpPr/>
          <p:nvPr/>
        </p:nvSpPr>
        <p:spPr>
          <a:xfrm>
            <a:off x="720000" y="1071546"/>
            <a:ext cx="5072034" cy="461665"/>
          </a:xfrm>
          <a:prstGeom prst="rect">
            <a:avLst/>
          </a:prstGeom>
        </p:spPr>
        <p:txBody>
          <a:bodyPr wrap="square">
            <a:spAutoFit/>
          </a:bodyPr>
          <a:lstStyle/>
          <a:p>
            <a:pPr>
              <a:buSzPct val="60000"/>
              <a:buFont typeface="Wingdings" pitchFamily="2" charset="2"/>
              <a:buChar char="l"/>
            </a:pPr>
            <a:r>
              <a:rPr lang="en-US" altLang="zh-CN" sz="2400" b="1" dirty="0" smtClean="0">
                <a:solidFill>
                  <a:schemeClr val="bg1"/>
                </a:solidFill>
                <a:latin typeface="Palatino Linotype" pitchFamily="18" charset="0"/>
              </a:rPr>
              <a:t>    Datasets:</a:t>
            </a:r>
          </a:p>
        </p:txBody>
      </p:sp>
      <p:sp>
        <p:nvSpPr>
          <p:cNvPr id="14" name="矩形 13"/>
          <p:cNvSpPr/>
          <p:nvPr/>
        </p:nvSpPr>
        <p:spPr>
          <a:xfrm>
            <a:off x="1037590" y="2767880"/>
            <a:ext cx="8136000" cy="369332"/>
          </a:xfrm>
          <a:prstGeom prst="rect">
            <a:avLst/>
          </a:prstGeom>
        </p:spPr>
        <p:txBody>
          <a:bodyPr wrap="square">
            <a:spAutoFit/>
          </a:bodyPr>
          <a:lstStyle/>
          <a:p>
            <a:r>
              <a:rPr lang="en-US" altLang="zh-CN" dirty="0" smtClean="0">
                <a:solidFill>
                  <a:schemeClr val="bg1"/>
                </a:solidFill>
                <a:latin typeface="Palatino Linotype" pitchFamily="18" charset="0"/>
              </a:rPr>
              <a:t>— For each query, find all points </a:t>
            </a:r>
            <a:r>
              <a:rPr lang="en-US" altLang="zh-CN" dirty="0" smtClean="0">
                <a:solidFill>
                  <a:srgbClr val="00B050"/>
                </a:solidFill>
                <a:latin typeface="Palatino Linotype" pitchFamily="18" charset="0"/>
              </a:rPr>
              <a:t>within a certain hamming radius </a:t>
            </a:r>
            <a:r>
              <a:rPr lang="en-US" altLang="zh-CN" dirty="0" smtClean="0">
                <a:solidFill>
                  <a:schemeClr val="bg1"/>
                </a:solidFill>
                <a:latin typeface="Palatino Linotype" pitchFamily="18" charset="0"/>
              </a:rPr>
              <a:t>or</a:t>
            </a:r>
          </a:p>
        </p:txBody>
      </p:sp>
      <p:sp>
        <p:nvSpPr>
          <p:cNvPr id="15" name="矩形 14"/>
          <p:cNvSpPr/>
          <p:nvPr/>
        </p:nvSpPr>
        <p:spPr>
          <a:xfrm>
            <a:off x="720000" y="2285992"/>
            <a:ext cx="5072034" cy="461665"/>
          </a:xfrm>
          <a:prstGeom prst="rect">
            <a:avLst/>
          </a:prstGeom>
        </p:spPr>
        <p:txBody>
          <a:bodyPr wrap="square">
            <a:spAutoFit/>
          </a:bodyPr>
          <a:lstStyle/>
          <a:p>
            <a:pPr>
              <a:buSzPct val="60000"/>
              <a:buFont typeface="Wingdings" pitchFamily="2" charset="2"/>
              <a:buChar char="l"/>
            </a:pPr>
            <a:r>
              <a:rPr lang="en-US" altLang="zh-CN" sz="2400" b="1" dirty="0" smtClean="0">
                <a:solidFill>
                  <a:schemeClr val="bg1"/>
                </a:solidFill>
                <a:latin typeface="Palatino Linotype" pitchFamily="18" charset="0"/>
              </a:rPr>
              <a:t>    Evaluation protocol:</a:t>
            </a:r>
            <a:endParaRPr lang="en-US" altLang="zh-CN" sz="2400" b="1" dirty="0">
              <a:solidFill>
                <a:schemeClr val="bg1"/>
              </a:solidFill>
              <a:latin typeface="Palatino Linotype" pitchFamily="18" charset="0"/>
            </a:endParaRPr>
          </a:p>
        </p:txBody>
      </p:sp>
      <p:sp>
        <p:nvSpPr>
          <p:cNvPr id="16" name="矩形 15"/>
          <p:cNvSpPr/>
          <p:nvPr/>
        </p:nvSpPr>
        <p:spPr>
          <a:xfrm>
            <a:off x="720000" y="3571876"/>
            <a:ext cx="4572000" cy="461665"/>
          </a:xfrm>
          <a:prstGeom prst="rect">
            <a:avLst/>
          </a:prstGeom>
        </p:spPr>
        <p:txBody>
          <a:bodyPr>
            <a:spAutoFit/>
          </a:bodyPr>
          <a:lstStyle/>
          <a:p>
            <a:pPr>
              <a:buSzPct val="60000"/>
              <a:buFont typeface="Wingdings" pitchFamily="2" charset="2"/>
              <a:buChar char="l"/>
            </a:pPr>
            <a:r>
              <a:rPr lang="en-US" altLang="zh-CN" sz="2400" b="1" dirty="0" smtClean="0">
                <a:solidFill>
                  <a:schemeClr val="bg1"/>
                </a:solidFill>
                <a:latin typeface="Palatino Linotype" pitchFamily="18" charset="0"/>
              </a:rPr>
              <a:t>    Settings:</a:t>
            </a:r>
            <a:endParaRPr lang="en-US" altLang="zh-CN" sz="2400" b="1" dirty="0">
              <a:solidFill>
                <a:schemeClr val="bg1"/>
              </a:solidFill>
              <a:latin typeface="Palatino Linotype" pitchFamily="18" charset="0"/>
            </a:endParaRPr>
          </a:p>
        </p:txBody>
      </p:sp>
      <p:sp>
        <p:nvSpPr>
          <p:cNvPr id="17" name="矩形 16"/>
          <p:cNvSpPr/>
          <p:nvPr/>
        </p:nvSpPr>
        <p:spPr>
          <a:xfrm>
            <a:off x="1008000" y="4059800"/>
            <a:ext cx="7786742" cy="369332"/>
          </a:xfrm>
          <a:prstGeom prst="rect">
            <a:avLst/>
          </a:prstGeom>
        </p:spPr>
        <p:txBody>
          <a:bodyPr wrap="square">
            <a:spAutoFit/>
          </a:bodyPr>
          <a:lstStyle/>
          <a:p>
            <a:r>
              <a:rPr lang="en-US" altLang="zh-CN" dirty="0" smtClean="0">
                <a:solidFill>
                  <a:schemeClr val="bg1"/>
                </a:solidFill>
                <a:latin typeface="Palatino Linotype" pitchFamily="18" charset="0"/>
              </a:rPr>
              <a:t>— Cifar-10 data</a:t>
            </a:r>
            <a:r>
              <a:rPr lang="en-US" altLang="zh-CN" dirty="0" smtClean="0">
                <a:latin typeface="Palatino Linotype" pitchFamily="18" charset="0"/>
              </a:rPr>
              <a:t>1K for test</a:t>
            </a:r>
            <a:endParaRPr lang="zh-CN" altLang="en-US" dirty="0">
              <a:latin typeface="Palatino Linotype" pitchFamily="18" charset="0"/>
            </a:endParaRPr>
          </a:p>
        </p:txBody>
      </p:sp>
      <p:sp>
        <p:nvSpPr>
          <p:cNvPr id="18" name="矩形 17"/>
          <p:cNvSpPr/>
          <p:nvPr/>
        </p:nvSpPr>
        <p:spPr>
          <a:xfrm>
            <a:off x="1285852" y="3214686"/>
            <a:ext cx="6858048" cy="369332"/>
          </a:xfrm>
          <a:prstGeom prst="rect">
            <a:avLst/>
          </a:prstGeom>
        </p:spPr>
        <p:txBody>
          <a:bodyPr wrap="square">
            <a:spAutoFit/>
          </a:bodyPr>
          <a:lstStyle/>
          <a:p>
            <a:r>
              <a:rPr lang="en-US" altLang="zh-CN" dirty="0" smtClean="0">
                <a:solidFill>
                  <a:schemeClr val="bg1"/>
                </a:solidFill>
                <a:latin typeface="Palatino Linotype" pitchFamily="18" charset="0"/>
              </a:rPr>
              <a:t>find M nearest neighbors by </a:t>
            </a:r>
            <a:r>
              <a:rPr lang="en-US" altLang="zh-CN" dirty="0" smtClean="0">
                <a:solidFill>
                  <a:srgbClr val="FF0000"/>
                </a:solidFill>
                <a:latin typeface="Palatino Linotype" pitchFamily="18" charset="0"/>
              </a:rPr>
              <a:t>exhaustive hamming ranking</a:t>
            </a:r>
            <a:r>
              <a:rPr lang="en-US" altLang="zh-CN" dirty="0" smtClean="0">
                <a:solidFill>
                  <a:schemeClr val="bg1"/>
                </a:solidFill>
                <a:latin typeface="Palatino Linotype" pitchFamily="18" charset="0"/>
              </a:rPr>
              <a:t>.</a:t>
            </a:r>
            <a:endParaRPr lang="zh-CN" altLang="en-US" dirty="0">
              <a:latin typeface="Palatino Linotype" pitchFamily="18" charset="0"/>
            </a:endParaRPr>
          </a:p>
        </p:txBody>
      </p:sp>
      <p:sp>
        <p:nvSpPr>
          <p:cNvPr id="19" name="矩形 18"/>
          <p:cNvSpPr/>
          <p:nvPr/>
        </p:nvSpPr>
        <p:spPr>
          <a:xfrm>
            <a:off x="1296000" y="4488428"/>
            <a:ext cx="7572428" cy="369332"/>
          </a:xfrm>
          <a:prstGeom prst="rect">
            <a:avLst/>
          </a:prstGeom>
        </p:spPr>
        <p:txBody>
          <a:bodyPr wrap="square">
            <a:spAutoFit/>
          </a:bodyPr>
          <a:lstStyle/>
          <a:p>
            <a:r>
              <a:rPr lang="en-US" altLang="zh-CN" dirty="0" smtClean="0">
                <a:solidFill>
                  <a:schemeClr val="bg1"/>
                </a:solidFill>
                <a:latin typeface="Palatino Linotype" pitchFamily="18" charset="0"/>
              </a:rPr>
              <a:t>Unsupervised: 59k for training (database), 1K for query.</a:t>
            </a:r>
            <a:endParaRPr lang="zh-CN" altLang="en-US" dirty="0">
              <a:solidFill>
                <a:schemeClr val="bg1"/>
              </a:solidFill>
              <a:latin typeface="Palatino Linotype" pitchFamily="18" charset="0"/>
            </a:endParaRPr>
          </a:p>
        </p:txBody>
      </p:sp>
      <p:sp>
        <p:nvSpPr>
          <p:cNvPr id="20" name="矩形 19"/>
          <p:cNvSpPr/>
          <p:nvPr/>
        </p:nvSpPr>
        <p:spPr>
          <a:xfrm>
            <a:off x="1008000" y="4857760"/>
            <a:ext cx="7786742" cy="369332"/>
          </a:xfrm>
          <a:prstGeom prst="rect">
            <a:avLst/>
          </a:prstGeom>
        </p:spPr>
        <p:txBody>
          <a:bodyPr wrap="square">
            <a:spAutoFit/>
          </a:bodyPr>
          <a:lstStyle/>
          <a:p>
            <a:r>
              <a:rPr lang="en-US" altLang="zh-CN" dirty="0" smtClean="0">
                <a:solidFill>
                  <a:schemeClr val="bg1"/>
                </a:solidFill>
                <a:latin typeface="Palatino Linotype" pitchFamily="18" charset="0"/>
              </a:rPr>
              <a:t>— Tiny100k images data</a:t>
            </a:r>
            <a:endParaRPr lang="zh-CN" altLang="en-US" dirty="0">
              <a:solidFill>
                <a:schemeClr val="bg1"/>
              </a:solidFill>
              <a:latin typeface="Palatino Linotype" pitchFamily="18" charset="0"/>
            </a:endParaRPr>
          </a:p>
        </p:txBody>
      </p:sp>
      <p:sp>
        <p:nvSpPr>
          <p:cNvPr id="21" name="矩形 20"/>
          <p:cNvSpPr/>
          <p:nvPr/>
        </p:nvSpPr>
        <p:spPr>
          <a:xfrm>
            <a:off x="1296000" y="5286388"/>
            <a:ext cx="7572428" cy="369332"/>
          </a:xfrm>
          <a:prstGeom prst="rect">
            <a:avLst/>
          </a:prstGeom>
        </p:spPr>
        <p:txBody>
          <a:bodyPr wrap="square">
            <a:spAutoFit/>
          </a:bodyPr>
          <a:lstStyle/>
          <a:p>
            <a:r>
              <a:rPr lang="en-US" altLang="zh-CN" dirty="0" smtClean="0">
                <a:solidFill>
                  <a:schemeClr val="bg1"/>
                </a:solidFill>
                <a:latin typeface="Palatino Linotype" pitchFamily="18" charset="0"/>
              </a:rPr>
              <a:t>Unsupervised: 96k for training (database),  4K for query.</a:t>
            </a:r>
            <a:endParaRPr lang="zh-CN" altLang="en-US" dirty="0">
              <a:solidFill>
                <a:schemeClr val="bg1"/>
              </a:solidFill>
              <a:latin typeface="Palatino Linotype" pitchFamily="18" charset="0"/>
            </a:endParaRPr>
          </a:p>
        </p:txBody>
      </p:sp>
      <p:sp>
        <p:nvSpPr>
          <p:cNvPr id="24" name="矩形 23"/>
          <p:cNvSpPr/>
          <p:nvPr/>
        </p:nvSpPr>
        <p:spPr>
          <a:xfrm>
            <a:off x="1008000" y="5702874"/>
            <a:ext cx="7786742" cy="369332"/>
          </a:xfrm>
          <a:prstGeom prst="rect">
            <a:avLst/>
          </a:prstGeom>
        </p:spPr>
        <p:txBody>
          <a:bodyPr wrap="square">
            <a:spAutoFit/>
          </a:bodyPr>
          <a:lstStyle/>
          <a:p>
            <a:r>
              <a:rPr lang="en-US" altLang="zh-CN" dirty="0" smtClean="0">
                <a:solidFill>
                  <a:schemeClr val="bg1"/>
                </a:solidFill>
                <a:latin typeface="Palatino Linotype" pitchFamily="18" charset="0"/>
              </a:rPr>
              <a:t>— Parameter selection</a:t>
            </a:r>
            <a:endParaRPr lang="zh-CN" altLang="en-US" dirty="0">
              <a:solidFill>
                <a:schemeClr val="bg1"/>
              </a:solidFill>
              <a:latin typeface="Palatino Linotype" pitchFamily="18" charset="0"/>
            </a:endParaRPr>
          </a:p>
        </p:txBody>
      </p:sp>
      <p:sp>
        <p:nvSpPr>
          <p:cNvPr id="25" name="矩形 24"/>
          <p:cNvSpPr/>
          <p:nvPr/>
        </p:nvSpPr>
        <p:spPr>
          <a:xfrm>
            <a:off x="1285852" y="6072206"/>
            <a:ext cx="7572428" cy="369332"/>
          </a:xfrm>
          <a:prstGeom prst="rect">
            <a:avLst/>
          </a:prstGeom>
        </p:spPr>
        <p:txBody>
          <a:bodyPr wrap="square">
            <a:spAutoFit/>
          </a:bodyPr>
          <a:lstStyle/>
          <a:p>
            <a:r>
              <a:rPr lang="en-US" altLang="zh-CN" dirty="0" smtClean="0">
                <a:solidFill>
                  <a:schemeClr val="bg1"/>
                </a:solidFill>
                <a:latin typeface="Palatino Linotype" pitchFamily="18" charset="0"/>
              </a:rPr>
              <a:t>Alpha: 0.5, beta: 0.1.</a:t>
            </a:r>
            <a:endParaRPr lang="zh-CN" altLang="en-US" dirty="0">
              <a:solidFill>
                <a:schemeClr val="bg1"/>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32"/>
          <p:cNvSpPr>
            <a:spLocks noChangeArrowheads="1"/>
          </p:cNvSpPr>
          <p:nvPr/>
        </p:nvSpPr>
        <p:spPr bwMode="auto">
          <a:xfrm>
            <a:off x="177800" y="1195388"/>
            <a:ext cx="8788400" cy="777875"/>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p:spPr>
        <p:txBody>
          <a:bodyPr anchor="ctr" anchorCtr="1"/>
          <a:lstStyle/>
          <a:p>
            <a:r>
              <a:rPr lang="en-US" altLang="zh-CN" sz="2400" dirty="0" smtClean="0">
                <a:solidFill>
                  <a:schemeClr val="bg1"/>
                </a:solidFill>
                <a:latin typeface="Palatino Linotype" pitchFamily="18" charset="0"/>
              </a:rPr>
              <a:t>Cifar-10 precision recall curve</a:t>
            </a:r>
            <a:endParaRPr lang="zh-CN" altLang="en-US" sz="2400" dirty="0">
              <a:solidFill>
                <a:schemeClr val="bg1"/>
              </a:solidFill>
              <a:latin typeface="Palatino Linotype" pitchFamily="18" charset="0"/>
            </a:endParaRPr>
          </a:p>
        </p:txBody>
      </p:sp>
      <p:pic>
        <p:nvPicPr>
          <p:cNvPr id="31" name="图片 30" descr="pr16.png"/>
          <p:cNvPicPr>
            <a:picLocks/>
          </p:cNvPicPr>
          <p:nvPr/>
        </p:nvPicPr>
        <p:blipFill>
          <a:blip r:embed="rId3"/>
          <a:stretch>
            <a:fillRect/>
          </a:stretch>
        </p:blipFill>
        <p:spPr>
          <a:xfrm>
            <a:off x="109752" y="2441527"/>
            <a:ext cx="4462248" cy="3492000"/>
          </a:xfrm>
          <a:prstGeom prst="rect">
            <a:avLst/>
          </a:prstGeom>
        </p:spPr>
      </p:pic>
      <p:sp>
        <p:nvSpPr>
          <p:cNvPr id="32" name="TextBox 31"/>
          <p:cNvSpPr txBox="1"/>
          <p:nvPr/>
        </p:nvSpPr>
        <p:spPr>
          <a:xfrm>
            <a:off x="1700327" y="2786058"/>
            <a:ext cx="1085723"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16 bits</a:t>
            </a:r>
            <a:endParaRPr lang="zh-CN" altLang="en-US" dirty="0">
              <a:solidFill>
                <a:schemeClr val="bg1"/>
              </a:solidFill>
              <a:latin typeface="Palatino Linotype" pitchFamily="18" charset="0"/>
            </a:endParaRPr>
          </a:p>
        </p:txBody>
      </p:sp>
      <p:pic>
        <p:nvPicPr>
          <p:cNvPr id="33" name="图片 32" descr="pr24.png"/>
          <p:cNvPicPr>
            <a:picLocks/>
          </p:cNvPicPr>
          <p:nvPr/>
        </p:nvPicPr>
        <p:blipFill>
          <a:blip r:embed="rId4"/>
          <a:stretch>
            <a:fillRect/>
          </a:stretch>
        </p:blipFill>
        <p:spPr>
          <a:xfrm>
            <a:off x="4572000" y="2428868"/>
            <a:ext cx="4464000" cy="3492000"/>
          </a:xfrm>
          <a:prstGeom prst="rect">
            <a:avLst/>
          </a:prstGeom>
        </p:spPr>
      </p:pic>
      <p:sp>
        <p:nvSpPr>
          <p:cNvPr id="34" name="TextBox 33"/>
          <p:cNvSpPr txBox="1"/>
          <p:nvPr/>
        </p:nvSpPr>
        <p:spPr>
          <a:xfrm>
            <a:off x="6226039" y="2786400"/>
            <a:ext cx="1087200"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32 bits</a:t>
            </a:r>
            <a:endParaRPr lang="zh-CN" altLang="en-US" dirty="0">
              <a:solidFill>
                <a:schemeClr val="bg1"/>
              </a:solidFill>
              <a:latin typeface="Palatino Linotype" pitchFamily="18" charset="0"/>
            </a:endParaRPr>
          </a:p>
        </p:txBody>
      </p:sp>
      <p:sp>
        <p:nvSpPr>
          <p:cNvPr id="35" name="Subtitle 6"/>
          <p:cNvSpPr>
            <a:spLocks noChangeArrowheads="1"/>
          </p:cNvSpPr>
          <p:nvPr/>
        </p:nvSpPr>
        <p:spPr bwMode="auto">
          <a:xfrm>
            <a:off x="72000" y="2133600"/>
            <a:ext cx="9000000" cy="4224358"/>
          </a:xfrm>
          <a:prstGeom prst="rect">
            <a:avLst/>
          </a:prstGeom>
          <a:noFill/>
          <a:ln w="25400">
            <a:solidFill>
              <a:schemeClr val="accent1"/>
            </a:solidFill>
            <a:miter lim="800000"/>
            <a:headEnd/>
            <a:tailEnd/>
          </a:ln>
        </p:spPr>
        <p:txBody>
          <a:bodyPr/>
          <a:lstStyle/>
          <a:p>
            <a:pPr marL="431800" indent="-254000">
              <a:lnSpc>
                <a:spcPct val="150000"/>
              </a:lnSpc>
              <a:buFont typeface="Arial" pitchFamily="34" charset="0"/>
              <a:buNone/>
            </a:pPr>
            <a:endParaRPr lang="zh-CN" altLang="zh-CN" sz="2000" smtClean="0">
              <a:solidFill>
                <a:srgbClr val="103A84"/>
              </a:solidFill>
              <a:latin typeface="Palatino Linotype" pitchFamily="18" charset="0"/>
              <a:ea typeface="黑体" pitchFamily="49" charset="-122"/>
              <a:sym typeface="Palatino Linotype" pitchFamily="18" charset="0"/>
            </a:endParaRPr>
          </a:p>
        </p:txBody>
      </p:sp>
      <p:sp>
        <p:nvSpPr>
          <p:cNvPr id="10" name="矩形 3"/>
          <p:cNvSpPr>
            <a:spLocks noChangeArrowheads="1"/>
          </p:cNvSpPr>
          <p:nvPr/>
        </p:nvSpPr>
        <p:spPr bwMode="auto">
          <a:xfrm>
            <a:off x="0" y="211138"/>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32"/>
          <p:cNvSpPr>
            <a:spLocks noChangeArrowheads="1"/>
          </p:cNvSpPr>
          <p:nvPr/>
        </p:nvSpPr>
        <p:spPr bwMode="auto">
          <a:xfrm>
            <a:off x="177800" y="1195388"/>
            <a:ext cx="8788400" cy="777875"/>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p:spPr>
        <p:txBody>
          <a:bodyPr anchor="ctr" anchorCtr="1"/>
          <a:lstStyle/>
          <a:p>
            <a:r>
              <a:rPr lang="en-US" altLang="zh-CN" sz="2400" dirty="0" smtClean="0">
                <a:solidFill>
                  <a:schemeClr val="bg1"/>
                </a:solidFill>
                <a:latin typeface="Palatino Linotype" pitchFamily="18" charset="0"/>
              </a:rPr>
              <a:t>Cifar-10 precision recall curve</a:t>
            </a:r>
            <a:endParaRPr lang="zh-CN" altLang="en-US" sz="2400" dirty="0">
              <a:solidFill>
                <a:schemeClr val="bg1"/>
              </a:solidFill>
              <a:latin typeface="Palatino Linotype" pitchFamily="18" charset="0"/>
            </a:endParaRPr>
          </a:p>
        </p:txBody>
      </p:sp>
      <p:pic>
        <p:nvPicPr>
          <p:cNvPr id="12" name="图片 11" descr="pr32.png"/>
          <p:cNvPicPr>
            <a:picLocks/>
          </p:cNvPicPr>
          <p:nvPr/>
        </p:nvPicPr>
        <p:blipFill>
          <a:blip r:embed="rId3"/>
          <a:stretch>
            <a:fillRect/>
          </a:stretch>
        </p:blipFill>
        <p:spPr>
          <a:xfrm>
            <a:off x="111600" y="2440800"/>
            <a:ext cx="4464000" cy="3492000"/>
          </a:xfrm>
          <a:prstGeom prst="rect">
            <a:avLst/>
          </a:prstGeom>
        </p:spPr>
      </p:pic>
      <p:sp>
        <p:nvSpPr>
          <p:cNvPr id="13" name="TextBox 6"/>
          <p:cNvSpPr txBox="1">
            <a:spLocks noChangeArrowheads="1"/>
          </p:cNvSpPr>
          <p:nvPr/>
        </p:nvSpPr>
        <p:spPr bwMode="auto">
          <a:xfrm>
            <a:off x="1699200" y="2786400"/>
            <a:ext cx="1087200" cy="369332"/>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64 bits</a:t>
            </a:r>
            <a:endParaRPr lang="zh-CN" altLang="en-US" dirty="0">
              <a:solidFill>
                <a:schemeClr val="bg1"/>
              </a:solidFill>
              <a:latin typeface="Palatino Linotype" pitchFamily="18" charset="0"/>
            </a:endParaRPr>
          </a:p>
        </p:txBody>
      </p:sp>
      <p:pic>
        <p:nvPicPr>
          <p:cNvPr id="14" name="图片 13" descr="pr48.png"/>
          <p:cNvPicPr>
            <a:picLocks/>
          </p:cNvPicPr>
          <p:nvPr/>
        </p:nvPicPr>
        <p:blipFill>
          <a:blip r:embed="rId4"/>
          <a:stretch>
            <a:fillRect/>
          </a:stretch>
        </p:blipFill>
        <p:spPr>
          <a:xfrm>
            <a:off x="4572000" y="2430000"/>
            <a:ext cx="4464000" cy="3492000"/>
          </a:xfrm>
          <a:prstGeom prst="rect">
            <a:avLst/>
          </a:prstGeom>
        </p:spPr>
      </p:pic>
      <p:sp>
        <p:nvSpPr>
          <p:cNvPr id="15" name="TextBox 6"/>
          <p:cNvSpPr txBox="1">
            <a:spLocks noChangeArrowheads="1"/>
          </p:cNvSpPr>
          <p:nvPr/>
        </p:nvSpPr>
        <p:spPr bwMode="auto">
          <a:xfrm>
            <a:off x="6228000" y="2786400"/>
            <a:ext cx="1087200" cy="369332"/>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128 bits</a:t>
            </a:r>
            <a:endParaRPr lang="zh-CN" altLang="en-US" dirty="0">
              <a:solidFill>
                <a:schemeClr val="bg1"/>
              </a:solidFill>
              <a:latin typeface="Palatino Linotype" pitchFamily="18" charset="0"/>
            </a:endParaRPr>
          </a:p>
        </p:txBody>
      </p:sp>
      <p:sp>
        <p:nvSpPr>
          <p:cNvPr id="16" name="Subtitle 6"/>
          <p:cNvSpPr>
            <a:spLocks noChangeArrowheads="1"/>
          </p:cNvSpPr>
          <p:nvPr/>
        </p:nvSpPr>
        <p:spPr bwMode="auto">
          <a:xfrm>
            <a:off x="72000" y="2133600"/>
            <a:ext cx="9000000" cy="4224358"/>
          </a:xfrm>
          <a:prstGeom prst="rect">
            <a:avLst/>
          </a:prstGeom>
          <a:noFill/>
          <a:ln w="25400">
            <a:solidFill>
              <a:schemeClr val="accent1"/>
            </a:solidFill>
            <a:miter lim="800000"/>
            <a:headEnd/>
            <a:tailEnd/>
          </a:ln>
        </p:spPr>
        <p:txBody>
          <a:bodyPr/>
          <a:lstStyle/>
          <a:p>
            <a:pPr marL="431800" indent="-254000">
              <a:lnSpc>
                <a:spcPct val="150000"/>
              </a:lnSpc>
              <a:buFont typeface="Arial" pitchFamily="34" charset="0"/>
              <a:buNone/>
            </a:pPr>
            <a:endParaRPr lang="zh-CN" altLang="zh-CN" sz="2000" smtClean="0">
              <a:solidFill>
                <a:srgbClr val="103A84"/>
              </a:solidFill>
              <a:latin typeface="Palatino Linotype" pitchFamily="18" charset="0"/>
              <a:ea typeface="黑体" pitchFamily="49" charset="-122"/>
              <a:sym typeface="Palatino Linotype" pitchFamily="18" charset="0"/>
            </a:endParaRPr>
          </a:p>
        </p:txBody>
      </p:sp>
      <p:sp>
        <p:nvSpPr>
          <p:cNvPr id="10" name="矩形 3"/>
          <p:cNvSpPr>
            <a:spLocks noChangeArrowheads="1"/>
          </p:cNvSpPr>
          <p:nvPr/>
        </p:nvSpPr>
        <p:spPr bwMode="auto">
          <a:xfrm>
            <a:off x="0" y="211138"/>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pr16.png"/>
          <p:cNvPicPr>
            <a:picLocks/>
          </p:cNvPicPr>
          <p:nvPr/>
        </p:nvPicPr>
        <p:blipFill>
          <a:blip r:embed="rId3"/>
          <a:stretch>
            <a:fillRect/>
          </a:stretch>
        </p:blipFill>
        <p:spPr>
          <a:xfrm>
            <a:off x="110844" y="2357430"/>
            <a:ext cx="4746908" cy="3790800"/>
          </a:xfrm>
          <a:prstGeom prst="rect">
            <a:avLst/>
          </a:prstGeom>
        </p:spPr>
      </p:pic>
      <p:sp>
        <p:nvSpPr>
          <p:cNvPr id="26" name="圆角矩形 32"/>
          <p:cNvSpPr>
            <a:spLocks noChangeArrowheads="1"/>
          </p:cNvSpPr>
          <p:nvPr/>
        </p:nvSpPr>
        <p:spPr bwMode="auto">
          <a:xfrm>
            <a:off x="177800" y="1195388"/>
            <a:ext cx="8788400" cy="777875"/>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p:spPr>
        <p:txBody>
          <a:bodyPr anchor="ctr" anchorCtr="1"/>
          <a:lstStyle/>
          <a:p>
            <a:r>
              <a:rPr lang="en-US" altLang="zh-CN" sz="2400" dirty="0" smtClean="0">
                <a:solidFill>
                  <a:schemeClr val="bg1"/>
                </a:solidFill>
                <a:latin typeface="Palatino Linotype" pitchFamily="18" charset="0"/>
              </a:rPr>
              <a:t>Cifar-10 recall-the number of return samples curve</a:t>
            </a:r>
            <a:endParaRPr lang="zh-CN" altLang="en-US" sz="2400" dirty="0">
              <a:solidFill>
                <a:schemeClr val="bg1"/>
              </a:solidFill>
              <a:latin typeface="Palatino Linotype" pitchFamily="18" charset="0"/>
            </a:endParaRPr>
          </a:p>
        </p:txBody>
      </p:sp>
      <p:sp>
        <p:nvSpPr>
          <p:cNvPr id="13" name="TextBox 12"/>
          <p:cNvSpPr txBox="1"/>
          <p:nvPr/>
        </p:nvSpPr>
        <p:spPr>
          <a:xfrm>
            <a:off x="2136878" y="3622135"/>
            <a:ext cx="1087431"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16 bits</a:t>
            </a:r>
            <a:endParaRPr lang="zh-CN" altLang="en-US" dirty="0">
              <a:solidFill>
                <a:schemeClr val="bg1"/>
              </a:solidFill>
              <a:latin typeface="Palatino Linotype" pitchFamily="18" charset="0"/>
            </a:endParaRPr>
          </a:p>
        </p:txBody>
      </p:sp>
      <p:sp>
        <p:nvSpPr>
          <p:cNvPr id="15" name="TextBox 14"/>
          <p:cNvSpPr txBox="1"/>
          <p:nvPr/>
        </p:nvSpPr>
        <p:spPr>
          <a:xfrm>
            <a:off x="6449628" y="3622135"/>
            <a:ext cx="1306766"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24 bits</a:t>
            </a:r>
            <a:endParaRPr lang="zh-CN" altLang="en-US" dirty="0">
              <a:solidFill>
                <a:schemeClr val="bg1"/>
              </a:solidFill>
              <a:latin typeface="Palatino Linotype" pitchFamily="18" charset="0"/>
            </a:endParaRPr>
          </a:p>
        </p:txBody>
      </p:sp>
      <p:pic>
        <p:nvPicPr>
          <p:cNvPr id="14" name="图片 13" descr="pr24.png"/>
          <p:cNvPicPr>
            <a:picLocks/>
          </p:cNvPicPr>
          <p:nvPr/>
        </p:nvPicPr>
        <p:blipFill>
          <a:blip r:embed="rId4"/>
          <a:stretch>
            <a:fillRect/>
          </a:stretch>
        </p:blipFill>
        <p:spPr>
          <a:xfrm>
            <a:off x="4286248" y="2357430"/>
            <a:ext cx="4746908" cy="3790800"/>
          </a:xfrm>
          <a:prstGeom prst="rect">
            <a:avLst/>
          </a:prstGeom>
        </p:spPr>
      </p:pic>
      <p:sp>
        <p:nvSpPr>
          <p:cNvPr id="17" name="Subtitle 6"/>
          <p:cNvSpPr>
            <a:spLocks noChangeArrowheads="1"/>
          </p:cNvSpPr>
          <p:nvPr/>
        </p:nvSpPr>
        <p:spPr bwMode="auto">
          <a:xfrm>
            <a:off x="72000" y="2133600"/>
            <a:ext cx="9000000" cy="4224358"/>
          </a:xfrm>
          <a:prstGeom prst="rect">
            <a:avLst/>
          </a:prstGeom>
          <a:noFill/>
          <a:ln w="25400">
            <a:solidFill>
              <a:schemeClr val="accent1"/>
            </a:solidFill>
            <a:miter lim="800000"/>
            <a:headEnd/>
            <a:tailEnd/>
          </a:ln>
        </p:spPr>
        <p:txBody>
          <a:bodyPr/>
          <a:lstStyle/>
          <a:p>
            <a:pPr marL="431800" indent="-254000">
              <a:lnSpc>
                <a:spcPct val="150000"/>
              </a:lnSpc>
              <a:buFont typeface="Arial" pitchFamily="34" charset="0"/>
              <a:buNone/>
            </a:pPr>
            <a:endParaRPr lang="zh-CN" altLang="zh-CN" sz="2000" smtClean="0">
              <a:solidFill>
                <a:srgbClr val="103A84"/>
              </a:solidFill>
              <a:latin typeface="Palatino Linotype" pitchFamily="18" charset="0"/>
              <a:ea typeface="黑体" pitchFamily="49" charset="-122"/>
              <a:sym typeface="Palatino Linotype" pitchFamily="18" charset="0"/>
            </a:endParaRPr>
          </a:p>
        </p:txBody>
      </p:sp>
      <p:sp>
        <p:nvSpPr>
          <p:cNvPr id="18" name="TextBox 17"/>
          <p:cNvSpPr txBox="1"/>
          <p:nvPr/>
        </p:nvSpPr>
        <p:spPr>
          <a:xfrm>
            <a:off x="6342089" y="3604742"/>
            <a:ext cx="1087431"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32 bits</a:t>
            </a:r>
            <a:endParaRPr lang="zh-CN" altLang="en-US" dirty="0">
              <a:solidFill>
                <a:schemeClr val="bg1"/>
              </a:solidFill>
              <a:latin typeface="Palatino Linotype" pitchFamily="18" charset="0"/>
            </a:endParaRPr>
          </a:p>
        </p:txBody>
      </p:sp>
      <p:sp>
        <p:nvSpPr>
          <p:cNvPr id="11" name="矩形 3"/>
          <p:cNvSpPr>
            <a:spLocks noChangeArrowheads="1"/>
          </p:cNvSpPr>
          <p:nvPr/>
        </p:nvSpPr>
        <p:spPr bwMode="auto">
          <a:xfrm>
            <a:off x="0" y="211138"/>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pr32.png"/>
          <p:cNvPicPr>
            <a:picLocks/>
          </p:cNvPicPr>
          <p:nvPr/>
        </p:nvPicPr>
        <p:blipFill>
          <a:blip r:embed="rId3"/>
          <a:stretch>
            <a:fillRect/>
          </a:stretch>
        </p:blipFill>
        <p:spPr>
          <a:xfrm>
            <a:off x="142844" y="2357430"/>
            <a:ext cx="4441686" cy="3547054"/>
          </a:xfrm>
          <a:prstGeom prst="rect">
            <a:avLst/>
          </a:prstGeom>
        </p:spPr>
      </p:pic>
      <p:sp>
        <p:nvSpPr>
          <p:cNvPr id="26" name="圆角矩形 32"/>
          <p:cNvSpPr>
            <a:spLocks noChangeArrowheads="1"/>
          </p:cNvSpPr>
          <p:nvPr/>
        </p:nvSpPr>
        <p:spPr bwMode="auto">
          <a:xfrm>
            <a:off x="177800" y="1195388"/>
            <a:ext cx="8788400" cy="777875"/>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p:spPr>
        <p:txBody>
          <a:bodyPr anchor="ctr" anchorCtr="1"/>
          <a:lstStyle/>
          <a:p>
            <a:r>
              <a:rPr lang="en-US" altLang="zh-CN" sz="2400" dirty="0" smtClean="0">
                <a:solidFill>
                  <a:schemeClr val="bg1"/>
                </a:solidFill>
                <a:latin typeface="Palatino Linotype" pitchFamily="18" charset="0"/>
              </a:rPr>
              <a:t>Cifar-10 recall-the number of return samples curve</a:t>
            </a:r>
            <a:endParaRPr lang="zh-CN" altLang="en-US" sz="2400" dirty="0">
              <a:solidFill>
                <a:schemeClr val="bg1"/>
              </a:solidFill>
              <a:latin typeface="Palatino Linotype" pitchFamily="18" charset="0"/>
            </a:endParaRPr>
          </a:p>
        </p:txBody>
      </p:sp>
      <p:sp>
        <p:nvSpPr>
          <p:cNvPr id="17" name="TextBox 6"/>
          <p:cNvSpPr txBox="1">
            <a:spLocks noChangeArrowheads="1"/>
          </p:cNvSpPr>
          <p:nvPr/>
        </p:nvSpPr>
        <p:spPr bwMode="auto">
          <a:xfrm>
            <a:off x="2193331" y="3523613"/>
            <a:ext cx="957433" cy="369332"/>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64 </a:t>
            </a:r>
            <a:r>
              <a:rPr lang="en-US" altLang="zh-CN" dirty="0">
                <a:solidFill>
                  <a:schemeClr val="bg1"/>
                </a:solidFill>
                <a:latin typeface="Palatino Linotype" pitchFamily="18" charset="0"/>
              </a:rPr>
              <a:t>bit</a:t>
            </a:r>
            <a:endParaRPr lang="zh-CN" altLang="en-US" dirty="0">
              <a:solidFill>
                <a:schemeClr val="bg1"/>
              </a:solidFill>
              <a:latin typeface="Palatino Linotype" pitchFamily="18" charset="0"/>
            </a:endParaRPr>
          </a:p>
        </p:txBody>
      </p:sp>
      <p:sp>
        <p:nvSpPr>
          <p:cNvPr id="19" name="TextBox 6"/>
          <p:cNvSpPr txBox="1">
            <a:spLocks noChangeArrowheads="1"/>
          </p:cNvSpPr>
          <p:nvPr/>
        </p:nvSpPr>
        <p:spPr bwMode="auto">
          <a:xfrm>
            <a:off x="6440497" y="3523613"/>
            <a:ext cx="969298" cy="369332"/>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128 </a:t>
            </a:r>
            <a:r>
              <a:rPr lang="en-US" altLang="zh-CN" dirty="0">
                <a:solidFill>
                  <a:schemeClr val="bg1"/>
                </a:solidFill>
                <a:latin typeface="Palatino Linotype" pitchFamily="18" charset="0"/>
              </a:rPr>
              <a:t>bit</a:t>
            </a:r>
            <a:endParaRPr lang="zh-CN" altLang="en-US" dirty="0">
              <a:solidFill>
                <a:schemeClr val="bg1"/>
              </a:solidFill>
              <a:latin typeface="Palatino Linotype" pitchFamily="18" charset="0"/>
            </a:endParaRPr>
          </a:p>
        </p:txBody>
      </p:sp>
      <p:sp>
        <p:nvSpPr>
          <p:cNvPr id="21" name="Subtitle 6"/>
          <p:cNvSpPr>
            <a:spLocks noChangeArrowheads="1"/>
          </p:cNvSpPr>
          <p:nvPr/>
        </p:nvSpPr>
        <p:spPr bwMode="auto">
          <a:xfrm>
            <a:off x="72000" y="2133600"/>
            <a:ext cx="9000000" cy="4224358"/>
          </a:xfrm>
          <a:prstGeom prst="rect">
            <a:avLst/>
          </a:prstGeom>
          <a:noFill/>
          <a:ln w="25400">
            <a:solidFill>
              <a:schemeClr val="accent1"/>
            </a:solidFill>
            <a:miter lim="800000"/>
            <a:headEnd/>
            <a:tailEnd/>
          </a:ln>
        </p:spPr>
        <p:txBody>
          <a:bodyPr/>
          <a:lstStyle/>
          <a:p>
            <a:pPr marL="431800" indent="-254000">
              <a:lnSpc>
                <a:spcPct val="150000"/>
              </a:lnSpc>
              <a:buFont typeface="Arial" pitchFamily="34" charset="0"/>
              <a:buNone/>
            </a:pPr>
            <a:endParaRPr lang="zh-CN" altLang="zh-CN" sz="2000" smtClean="0">
              <a:solidFill>
                <a:srgbClr val="103A84"/>
              </a:solidFill>
              <a:latin typeface="Palatino Linotype" pitchFamily="18" charset="0"/>
              <a:ea typeface="黑体" pitchFamily="49" charset="-122"/>
              <a:sym typeface="Palatino Linotype" pitchFamily="18" charset="0"/>
            </a:endParaRPr>
          </a:p>
        </p:txBody>
      </p:sp>
      <p:sp>
        <p:nvSpPr>
          <p:cNvPr id="10" name="矩形 3"/>
          <p:cNvSpPr>
            <a:spLocks noChangeArrowheads="1"/>
          </p:cNvSpPr>
          <p:nvPr/>
        </p:nvSpPr>
        <p:spPr bwMode="auto">
          <a:xfrm>
            <a:off x="0" y="211138"/>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pic>
        <p:nvPicPr>
          <p:cNvPr id="18" name="图片 17" descr="pr48.png"/>
          <p:cNvPicPr>
            <a:picLocks/>
          </p:cNvPicPr>
          <p:nvPr/>
        </p:nvPicPr>
        <p:blipFill>
          <a:blip r:embed="rId4"/>
          <a:stretch>
            <a:fillRect/>
          </a:stretch>
        </p:blipFill>
        <p:spPr>
          <a:xfrm>
            <a:off x="4644072" y="2352844"/>
            <a:ext cx="4389084" cy="3505047"/>
          </a:xfrm>
          <a:prstGeom prst="rect">
            <a:avLst/>
          </a:prstGeom>
        </p:spPr>
      </p:pic>
      <p:sp>
        <p:nvSpPr>
          <p:cNvPr id="11" name="TextBox 6"/>
          <p:cNvSpPr txBox="1">
            <a:spLocks noChangeArrowheads="1"/>
          </p:cNvSpPr>
          <p:nvPr/>
        </p:nvSpPr>
        <p:spPr bwMode="auto">
          <a:xfrm>
            <a:off x="6858016" y="3559734"/>
            <a:ext cx="957433" cy="369332"/>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128 </a:t>
            </a:r>
            <a:r>
              <a:rPr lang="en-US" altLang="zh-CN" dirty="0">
                <a:solidFill>
                  <a:schemeClr val="bg1"/>
                </a:solidFill>
                <a:latin typeface="Palatino Linotype" pitchFamily="18" charset="0"/>
              </a:rPr>
              <a:t>bit</a:t>
            </a:r>
            <a:endParaRPr lang="zh-CN" altLang="en-US" dirty="0">
              <a:solidFill>
                <a:schemeClr val="bg1"/>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32"/>
          <p:cNvSpPr>
            <a:spLocks noChangeArrowheads="1"/>
          </p:cNvSpPr>
          <p:nvPr/>
        </p:nvSpPr>
        <p:spPr bwMode="auto">
          <a:xfrm>
            <a:off x="177800" y="1195388"/>
            <a:ext cx="8788400" cy="777875"/>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p:spPr>
        <p:txBody>
          <a:bodyPr anchor="ctr" anchorCtr="1"/>
          <a:lstStyle/>
          <a:p>
            <a:r>
              <a:rPr lang="en-US" altLang="zh-CN" sz="2400" dirty="0" smtClean="0">
                <a:solidFill>
                  <a:schemeClr val="bg1"/>
                </a:solidFill>
                <a:latin typeface="Palatino Linotype" pitchFamily="18" charset="0"/>
              </a:rPr>
              <a:t>Cifar-10 precision-the number of return samples curve</a:t>
            </a:r>
            <a:endParaRPr lang="zh-CN" altLang="en-US" sz="2400" dirty="0">
              <a:solidFill>
                <a:schemeClr val="bg1"/>
              </a:solidFill>
              <a:latin typeface="Palatino Linotype" pitchFamily="18" charset="0"/>
            </a:endParaRPr>
          </a:p>
        </p:txBody>
      </p:sp>
      <p:pic>
        <p:nvPicPr>
          <p:cNvPr id="31" name="图片 30" descr="pr16.png"/>
          <p:cNvPicPr>
            <a:picLocks/>
          </p:cNvPicPr>
          <p:nvPr/>
        </p:nvPicPr>
        <p:blipFill>
          <a:blip r:embed="rId3"/>
          <a:stretch>
            <a:fillRect/>
          </a:stretch>
        </p:blipFill>
        <p:spPr>
          <a:xfrm>
            <a:off x="138480" y="2484196"/>
            <a:ext cx="4462248" cy="3406662"/>
          </a:xfrm>
          <a:prstGeom prst="rect">
            <a:avLst/>
          </a:prstGeom>
        </p:spPr>
      </p:pic>
      <p:sp>
        <p:nvSpPr>
          <p:cNvPr id="32" name="TextBox 31"/>
          <p:cNvSpPr txBox="1"/>
          <p:nvPr/>
        </p:nvSpPr>
        <p:spPr>
          <a:xfrm>
            <a:off x="1567676" y="2662400"/>
            <a:ext cx="1085723"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32 bits</a:t>
            </a:r>
            <a:endParaRPr lang="zh-CN" altLang="en-US" dirty="0">
              <a:solidFill>
                <a:schemeClr val="bg1"/>
              </a:solidFill>
              <a:latin typeface="Palatino Linotype" pitchFamily="18" charset="0"/>
            </a:endParaRPr>
          </a:p>
        </p:txBody>
      </p:sp>
      <p:pic>
        <p:nvPicPr>
          <p:cNvPr id="33" name="图片 32" descr="pr24.png"/>
          <p:cNvPicPr>
            <a:picLocks/>
          </p:cNvPicPr>
          <p:nvPr/>
        </p:nvPicPr>
        <p:blipFill>
          <a:blip r:embed="rId4"/>
          <a:stretch>
            <a:fillRect/>
          </a:stretch>
        </p:blipFill>
        <p:spPr>
          <a:xfrm>
            <a:off x="4610213" y="2458465"/>
            <a:ext cx="4462248" cy="3457357"/>
          </a:xfrm>
          <a:prstGeom prst="rect">
            <a:avLst/>
          </a:prstGeom>
        </p:spPr>
      </p:pic>
      <p:sp>
        <p:nvSpPr>
          <p:cNvPr id="34" name="TextBox 33"/>
          <p:cNvSpPr txBox="1"/>
          <p:nvPr/>
        </p:nvSpPr>
        <p:spPr>
          <a:xfrm>
            <a:off x="6226039" y="2709586"/>
            <a:ext cx="13047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64 bits</a:t>
            </a:r>
            <a:endParaRPr lang="zh-CN" altLang="en-US" dirty="0">
              <a:solidFill>
                <a:schemeClr val="bg1"/>
              </a:solidFill>
              <a:latin typeface="Palatino Linotype" pitchFamily="18" charset="0"/>
            </a:endParaRPr>
          </a:p>
        </p:txBody>
      </p:sp>
      <p:sp>
        <p:nvSpPr>
          <p:cNvPr id="35" name="Subtitle 6"/>
          <p:cNvSpPr>
            <a:spLocks noChangeArrowheads="1"/>
          </p:cNvSpPr>
          <p:nvPr/>
        </p:nvSpPr>
        <p:spPr bwMode="auto">
          <a:xfrm>
            <a:off x="72000" y="2133600"/>
            <a:ext cx="9000000" cy="4224358"/>
          </a:xfrm>
          <a:prstGeom prst="rect">
            <a:avLst/>
          </a:prstGeom>
          <a:noFill/>
          <a:ln w="25400">
            <a:solidFill>
              <a:schemeClr val="accent1"/>
            </a:solidFill>
            <a:miter lim="800000"/>
            <a:headEnd/>
            <a:tailEnd/>
          </a:ln>
        </p:spPr>
        <p:txBody>
          <a:bodyPr/>
          <a:lstStyle/>
          <a:p>
            <a:pPr marL="431800" indent="-254000">
              <a:lnSpc>
                <a:spcPct val="150000"/>
              </a:lnSpc>
              <a:buFont typeface="Arial" pitchFamily="34" charset="0"/>
              <a:buNone/>
            </a:pPr>
            <a:endParaRPr lang="zh-CN" altLang="zh-CN" sz="2000" smtClean="0">
              <a:solidFill>
                <a:srgbClr val="103A84"/>
              </a:solidFill>
              <a:latin typeface="Palatino Linotype" pitchFamily="18" charset="0"/>
              <a:ea typeface="黑体" pitchFamily="49" charset="-122"/>
              <a:sym typeface="Palatino Linotype" pitchFamily="18" charset="0"/>
            </a:endParaRPr>
          </a:p>
        </p:txBody>
      </p:sp>
      <p:sp>
        <p:nvSpPr>
          <p:cNvPr id="10" name="矩形 3"/>
          <p:cNvSpPr>
            <a:spLocks noChangeArrowheads="1"/>
          </p:cNvSpPr>
          <p:nvPr/>
        </p:nvSpPr>
        <p:spPr bwMode="auto">
          <a:xfrm>
            <a:off x="0" y="211138"/>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0"/>
          <p:cNvGrpSpPr/>
          <p:nvPr/>
        </p:nvGrpSpPr>
        <p:grpSpPr>
          <a:xfrm>
            <a:off x="0" y="966788"/>
            <a:ext cx="9144000" cy="5534046"/>
            <a:chOff x="0" y="966788"/>
            <a:chExt cx="9144000" cy="5534046"/>
          </a:xfrm>
        </p:grpSpPr>
        <p:grpSp>
          <p:nvGrpSpPr>
            <p:cNvPr id="3" name="组合 10"/>
            <p:cNvGrpSpPr/>
            <p:nvPr/>
          </p:nvGrpSpPr>
          <p:grpSpPr>
            <a:xfrm>
              <a:off x="0" y="966788"/>
              <a:ext cx="9144000" cy="5534046"/>
              <a:chOff x="0" y="966788"/>
              <a:chExt cx="9144000" cy="5534046"/>
            </a:xfrm>
          </p:grpSpPr>
          <p:grpSp>
            <p:nvGrpSpPr>
              <p:cNvPr id="4" name="组合 9"/>
              <p:cNvGrpSpPr/>
              <p:nvPr/>
            </p:nvGrpSpPr>
            <p:grpSpPr>
              <a:xfrm>
                <a:off x="0" y="966788"/>
                <a:ext cx="9144000" cy="5534046"/>
                <a:chOff x="0" y="966788"/>
                <a:chExt cx="9144000" cy="5534046"/>
              </a:xfrm>
            </p:grpSpPr>
            <p:grpSp>
              <p:nvGrpSpPr>
                <p:cNvPr id="9" name="组合 8"/>
                <p:cNvGrpSpPr/>
                <p:nvPr/>
              </p:nvGrpSpPr>
              <p:grpSpPr>
                <a:xfrm>
                  <a:off x="0" y="966788"/>
                  <a:ext cx="9144000" cy="5534046"/>
                  <a:chOff x="0" y="966788"/>
                  <a:chExt cx="9144000" cy="5534046"/>
                </a:xfrm>
              </p:grpSpPr>
              <p:pic>
                <p:nvPicPr>
                  <p:cNvPr id="6" name="Picture 34" descr="ims.png"/>
                  <p:cNvPicPr>
                    <a:picLocks noChangeAspect="1"/>
                  </p:cNvPicPr>
                  <p:nvPr/>
                </p:nvPicPr>
                <p:blipFill>
                  <a:blip r:embed="rId3"/>
                  <a:srcRect l="4616" r="4616" b="41539"/>
                  <a:stretch>
                    <a:fillRect/>
                  </a:stretch>
                </p:blipFill>
                <p:spPr bwMode="auto">
                  <a:xfrm>
                    <a:off x="0" y="966788"/>
                    <a:ext cx="9144000" cy="5534046"/>
                  </a:xfrm>
                  <a:prstGeom prst="rect">
                    <a:avLst/>
                  </a:prstGeom>
                  <a:noFill/>
                  <a:ln w="9525">
                    <a:noFill/>
                    <a:miter lim="800000"/>
                    <a:headEnd/>
                    <a:tailEnd/>
                  </a:ln>
                </p:spPr>
              </p:pic>
              <p:pic>
                <p:nvPicPr>
                  <p:cNvPr id="8" name="图片 7" descr="2014-06-09 15_48_56-Minimal Loss Hashing for Compact Binary Codes.png"/>
                  <p:cNvPicPr>
                    <a:picLocks/>
                  </p:cNvPicPr>
                  <p:nvPr/>
                </p:nvPicPr>
                <p:blipFill>
                  <a:blip r:embed="rId4"/>
                  <a:stretch>
                    <a:fillRect/>
                  </a:stretch>
                </p:blipFill>
                <p:spPr>
                  <a:xfrm>
                    <a:off x="2214545" y="3500439"/>
                    <a:ext cx="640170" cy="589489"/>
                  </a:xfrm>
                  <a:prstGeom prst="rect">
                    <a:avLst/>
                  </a:prstGeom>
                </p:spPr>
              </p:pic>
            </p:grpSp>
            <p:pic>
              <p:nvPicPr>
                <p:cNvPr id="48129" name="Picture 1" descr="C:\Users\Administrator\AppData\Roaming\Tencent\Users\874422491\QQ\WinTemp\RichOle\7%Y]73}~I(_3[N0_}4J5NUR.jpg"/>
                <p:cNvPicPr>
                  <a:picLocks noChangeArrowheads="1"/>
                </p:cNvPicPr>
                <p:nvPr/>
              </p:nvPicPr>
              <p:blipFill>
                <a:blip r:embed="rId5"/>
                <a:srcRect/>
                <a:stretch>
                  <a:fillRect/>
                </a:stretch>
              </p:blipFill>
              <p:spPr bwMode="auto">
                <a:xfrm>
                  <a:off x="1566000" y="1616399"/>
                  <a:ext cx="617220" cy="582740"/>
                </a:xfrm>
                <a:prstGeom prst="rect">
                  <a:avLst/>
                </a:prstGeom>
                <a:noFill/>
                <a:ln w="0">
                  <a:solidFill>
                    <a:schemeClr val="tx1"/>
                  </a:solidFill>
                  <a:prstDash val="sysDot"/>
                </a:ln>
              </p:spPr>
            </p:pic>
          </p:grpSp>
          <p:pic>
            <p:nvPicPr>
              <p:cNvPr id="48131" name="Picture 3" descr="http://news.0937.net/upload/news/2011-9-3/2011931635179ie3j.jpg"/>
              <p:cNvPicPr>
                <a:picLocks noChangeArrowheads="1"/>
              </p:cNvPicPr>
              <p:nvPr/>
            </p:nvPicPr>
            <p:blipFill>
              <a:blip r:embed="rId6" cstate="print"/>
              <a:srcRect/>
              <a:stretch>
                <a:fillRect/>
              </a:stretch>
            </p:blipFill>
            <p:spPr bwMode="auto">
              <a:xfrm>
                <a:off x="3567600" y="5382000"/>
                <a:ext cx="626400" cy="586800"/>
              </a:xfrm>
              <a:prstGeom prst="rect">
                <a:avLst/>
              </a:prstGeom>
              <a:noFill/>
            </p:spPr>
          </p:pic>
        </p:grpSp>
        <p:pic>
          <p:nvPicPr>
            <p:cNvPr id="13" name="Picture 4" descr="C:\Users\Administrator\AppData\Roaming\Tencent\Users\874422491\QQ\WinTemp\RichOle\E%5{BN(O[2[O5AAWQHH)KTE.jpg"/>
            <p:cNvPicPr>
              <a:picLocks noChangeArrowheads="1"/>
            </p:cNvPicPr>
            <p:nvPr/>
          </p:nvPicPr>
          <p:blipFill>
            <a:blip r:embed="rId7" cstate="print"/>
            <a:srcRect/>
            <a:stretch>
              <a:fillRect/>
            </a:stretch>
          </p:blipFill>
          <p:spPr bwMode="auto">
            <a:xfrm>
              <a:off x="6242398" y="5392800"/>
              <a:ext cx="622800" cy="571504"/>
            </a:xfrm>
            <a:prstGeom prst="rect">
              <a:avLst/>
            </a:prstGeom>
            <a:noFill/>
          </p:spPr>
        </p:pic>
        <p:pic>
          <p:nvPicPr>
            <p:cNvPr id="48134" name="Picture 6" descr="https://encrypted-tbn0.gstatic.com/images?q=tbn:ANd9GcQ3IUPE-OkqzbQ8WgZVoTlHWEtluApA5fVgJfEMYyo-b62jOxmGWA"/>
            <p:cNvPicPr>
              <a:picLocks noChangeArrowheads="1"/>
            </p:cNvPicPr>
            <p:nvPr/>
          </p:nvPicPr>
          <p:blipFill>
            <a:blip r:embed="rId8"/>
            <a:srcRect/>
            <a:stretch>
              <a:fillRect/>
            </a:stretch>
          </p:blipFill>
          <p:spPr bwMode="auto">
            <a:xfrm>
              <a:off x="8243999" y="3499199"/>
              <a:ext cx="622800" cy="586800"/>
            </a:xfrm>
            <a:prstGeom prst="rect">
              <a:avLst/>
            </a:prstGeom>
            <a:noFill/>
          </p:spPr>
        </p:pic>
      </p:grpSp>
      <p:sp>
        <p:nvSpPr>
          <p:cNvPr id="41" name="矩形 40"/>
          <p:cNvSpPr/>
          <p:nvPr/>
        </p:nvSpPr>
        <p:spPr>
          <a:xfrm>
            <a:off x="1571604" y="1620000"/>
            <a:ext cx="626400" cy="57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44" name="矩形 43"/>
          <p:cNvSpPr/>
          <p:nvPr/>
        </p:nvSpPr>
        <p:spPr>
          <a:xfrm>
            <a:off x="2231088" y="3500438"/>
            <a:ext cx="626400" cy="57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46" name="矩形 45"/>
          <p:cNvSpPr/>
          <p:nvPr/>
        </p:nvSpPr>
        <p:spPr>
          <a:xfrm>
            <a:off x="3571868" y="5371200"/>
            <a:ext cx="626400" cy="57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47" name="矩形 46"/>
          <p:cNvSpPr/>
          <p:nvPr/>
        </p:nvSpPr>
        <p:spPr>
          <a:xfrm>
            <a:off x="6231616" y="5378400"/>
            <a:ext cx="626400" cy="57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48" name="矩形 47"/>
          <p:cNvSpPr/>
          <p:nvPr/>
        </p:nvSpPr>
        <p:spPr>
          <a:xfrm>
            <a:off x="8236800" y="3500438"/>
            <a:ext cx="626400" cy="57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2291" name="矩形 4"/>
          <p:cNvSpPr>
            <a:spLocks noChangeArrowheads="1"/>
          </p:cNvSpPr>
          <p:nvPr/>
        </p:nvSpPr>
        <p:spPr bwMode="auto">
          <a:xfrm>
            <a:off x="0" y="214313"/>
            <a:ext cx="5072066" cy="646331"/>
          </a:xfrm>
          <a:prstGeom prst="rect">
            <a:avLst/>
          </a:prstGeom>
          <a:noFill/>
          <a:ln w="9525">
            <a:noFill/>
            <a:miter lim="800000"/>
            <a:headEnd/>
            <a:tailEnd/>
          </a:ln>
        </p:spPr>
        <p:txBody>
          <a:bodyPr wrap="square">
            <a:spAutoFit/>
          </a:bodyPr>
          <a:lstStyle/>
          <a:p>
            <a:r>
              <a:rPr lang="en-US" altLang="zh-CN" sz="3600" b="1" dirty="0" smtClean="0">
                <a:latin typeface="Palatino Linotype" pitchFamily="18" charset="0"/>
                <a:cs typeface="Arial" pitchFamily="34" charset="0"/>
              </a:rPr>
              <a:t>Near Neighbor Search</a:t>
            </a:r>
            <a:endParaRPr lang="en-US" altLang="zh-CN" sz="3600" b="1" dirty="0">
              <a:latin typeface="Palatino Linotype" pitchFamily="18" charset="0"/>
            </a:endParaRPr>
          </a:p>
        </p:txBody>
      </p:sp>
      <p:sp>
        <p:nvSpPr>
          <p:cNvPr id="16" name="Line 30"/>
          <p:cNvSpPr>
            <a:spLocks noChangeShapeType="1"/>
          </p:cNvSpPr>
          <p:nvPr/>
        </p:nvSpPr>
        <p:spPr bwMode="auto">
          <a:xfrm flipH="1">
            <a:off x="2214546" y="1214422"/>
            <a:ext cx="3000396" cy="642942"/>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36" name="Line 30"/>
          <p:cNvSpPr>
            <a:spLocks noChangeShapeType="1"/>
          </p:cNvSpPr>
          <p:nvPr/>
        </p:nvSpPr>
        <p:spPr bwMode="auto">
          <a:xfrm flipH="1">
            <a:off x="2857488" y="1928802"/>
            <a:ext cx="2428892" cy="1571636"/>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37" name="Line 30"/>
          <p:cNvSpPr>
            <a:spLocks noChangeShapeType="1"/>
          </p:cNvSpPr>
          <p:nvPr/>
        </p:nvSpPr>
        <p:spPr bwMode="auto">
          <a:xfrm flipH="1">
            <a:off x="4214810" y="2000240"/>
            <a:ext cx="1643074" cy="3357586"/>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38" name="Line 30"/>
          <p:cNvSpPr>
            <a:spLocks noChangeShapeType="1"/>
          </p:cNvSpPr>
          <p:nvPr/>
        </p:nvSpPr>
        <p:spPr bwMode="auto">
          <a:xfrm>
            <a:off x="6500827" y="2000240"/>
            <a:ext cx="71438" cy="3357586"/>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sp>
        <p:nvSpPr>
          <p:cNvPr id="39" name="Line 30"/>
          <p:cNvSpPr>
            <a:spLocks noChangeShapeType="1"/>
          </p:cNvSpPr>
          <p:nvPr/>
        </p:nvSpPr>
        <p:spPr bwMode="auto">
          <a:xfrm>
            <a:off x="7072330" y="2143116"/>
            <a:ext cx="1143008" cy="1357322"/>
          </a:xfrm>
          <a:prstGeom prst="line">
            <a:avLst/>
          </a:prstGeom>
          <a:noFill/>
          <a:ln w="38100">
            <a:solidFill>
              <a:srgbClr val="FF0000"/>
            </a:solidFill>
            <a:round/>
            <a:headEnd/>
            <a:tailEnd type="triangle" w="med" len="med"/>
          </a:ln>
        </p:spPr>
        <p:txBody>
          <a:bodyPr wrap="none" anchor="ctr"/>
          <a:lstStyle/>
          <a:p>
            <a:pPr fontAlgn="auto">
              <a:spcBef>
                <a:spcPts val="0"/>
              </a:spcBef>
              <a:spcAft>
                <a:spcPts val="0"/>
              </a:spcAft>
              <a:defRPr/>
            </a:pPr>
            <a:endParaRPr lang="zh-CN" altLang="en-US" kern="0">
              <a:solidFill>
                <a:schemeClr val="bg1"/>
              </a:solidFill>
              <a:latin typeface="Arial" charset="0"/>
              <a:ea typeface="黑体" pitchFamily="2" charset="-122"/>
            </a:endParaRPr>
          </a:p>
        </p:txBody>
      </p:sp>
      <p:pic>
        <p:nvPicPr>
          <p:cNvPr id="7" name="Picture 4"/>
          <p:cNvPicPr>
            <a:picLocks noChangeAspect="1" noChangeArrowheads="1"/>
          </p:cNvPicPr>
          <p:nvPr/>
        </p:nvPicPr>
        <p:blipFill>
          <a:blip r:embed="rId9" cstate="print"/>
          <a:srcRect l="2025" r="2025"/>
          <a:stretch>
            <a:fillRect/>
          </a:stretch>
        </p:blipFill>
        <p:spPr bwMode="auto">
          <a:xfrm>
            <a:off x="5319713" y="571480"/>
            <a:ext cx="1492798" cy="1311295"/>
          </a:xfrm>
          <a:prstGeom prst="rect">
            <a:avLst/>
          </a:prstGeom>
          <a:solidFill>
            <a:schemeClr val="tx1"/>
          </a:solidFill>
          <a:ln w="254000" algn="ctr">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32"/>
          <p:cNvSpPr>
            <a:spLocks noChangeArrowheads="1"/>
          </p:cNvSpPr>
          <p:nvPr/>
        </p:nvSpPr>
        <p:spPr bwMode="auto">
          <a:xfrm>
            <a:off x="177800" y="1195388"/>
            <a:ext cx="8788400" cy="777875"/>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p:spPr>
        <p:txBody>
          <a:bodyPr anchor="ctr" anchorCtr="1"/>
          <a:lstStyle/>
          <a:p>
            <a:r>
              <a:rPr lang="en-US" altLang="zh-CN" sz="2400" dirty="0" smtClean="0">
                <a:solidFill>
                  <a:schemeClr val="bg1"/>
                </a:solidFill>
                <a:latin typeface="Palatino Linotype" pitchFamily="18" charset="0"/>
              </a:rPr>
              <a:t>Tiny100k  precision recall curve</a:t>
            </a:r>
            <a:endParaRPr lang="zh-CN" altLang="en-US" sz="2400" dirty="0">
              <a:solidFill>
                <a:schemeClr val="bg1"/>
              </a:solidFill>
              <a:latin typeface="Palatino Linotype" pitchFamily="18" charset="0"/>
            </a:endParaRPr>
          </a:p>
        </p:txBody>
      </p:sp>
      <p:pic>
        <p:nvPicPr>
          <p:cNvPr id="31" name="图片 30" descr="pr16.png"/>
          <p:cNvPicPr>
            <a:picLocks/>
          </p:cNvPicPr>
          <p:nvPr/>
        </p:nvPicPr>
        <p:blipFill>
          <a:blip r:embed="rId3"/>
          <a:stretch>
            <a:fillRect/>
          </a:stretch>
        </p:blipFill>
        <p:spPr>
          <a:xfrm>
            <a:off x="140176" y="2442854"/>
            <a:ext cx="4458856" cy="3489346"/>
          </a:xfrm>
          <a:prstGeom prst="rect">
            <a:avLst/>
          </a:prstGeom>
        </p:spPr>
      </p:pic>
      <p:sp>
        <p:nvSpPr>
          <p:cNvPr id="32" name="TextBox 31"/>
          <p:cNvSpPr txBox="1"/>
          <p:nvPr/>
        </p:nvSpPr>
        <p:spPr>
          <a:xfrm>
            <a:off x="1567676" y="2662400"/>
            <a:ext cx="1085723"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16 bits</a:t>
            </a:r>
            <a:endParaRPr lang="zh-CN" altLang="en-US" dirty="0">
              <a:solidFill>
                <a:schemeClr val="bg1"/>
              </a:solidFill>
              <a:latin typeface="Palatino Linotype" pitchFamily="18" charset="0"/>
            </a:endParaRPr>
          </a:p>
        </p:txBody>
      </p:sp>
      <p:pic>
        <p:nvPicPr>
          <p:cNvPr id="33" name="图片 32" descr="pr24.png"/>
          <p:cNvPicPr>
            <a:picLocks/>
          </p:cNvPicPr>
          <p:nvPr/>
        </p:nvPicPr>
        <p:blipFill>
          <a:blip r:embed="rId4"/>
          <a:stretch>
            <a:fillRect/>
          </a:stretch>
        </p:blipFill>
        <p:spPr>
          <a:xfrm>
            <a:off x="4616855" y="2446342"/>
            <a:ext cx="4448963" cy="3481604"/>
          </a:xfrm>
          <a:prstGeom prst="rect">
            <a:avLst/>
          </a:prstGeom>
        </p:spPr>
      </p:pic>
      <p:sp>
        <p:nvSpPr>
          <p:cNvPr id="34" name="TextBox 33"/>
          <p:cNvSpPr txBox="1"/>
          <p:nvPr/>
        </p:nvSpPr>
        <p:spPr>
          <a:xfrm>
            <a:off x="6226039" y="2709586"/>
            <a:ext cx="13047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32 bits</a:t>
            </a:r>
            <a:endParaRPr lang="zh-CN" altLang="en-US" dirty="0">
              <a:solidFill>
                <a:schemeClr val="bg1"/>
              </a:solidFill>
              <a:latin typeface="Palatino Linotype" pitchFamily="18" charset="0"/>
            </a:endParaRPr>
          </a:p>
        </p:txBody>
      </p:sp>
      <p:sp>
        <p:nvSpPr>
          <p:cNvPr id="35" name="Subtitle 6"/>
          <p:cNvSpPr>
            <a:spLocks noChangeArrowheads="1"/>
          </p:cNvSpPr>
          <p:nvPr/>
        </p:nvSpPr>
        <p:spPr bwMode="auto">
          <a:xfrm>
            <a:off x="72000" y="2133600"/>
            <a:ext cx="9000000" cy="4224358"/>
          </a:xfrm>
          <a:prstGeom prst="rect">
            <a:avLst/>
          </a:prstGeom>
          <a:noFill/>
          <a:ln w="25400">
            <a:solidFill>
              <a:schemeClr val="accent1"/>
            </a:solidFill>
            <a:miter lim="800000"/>
            <a:headEnd/>
            <a:tailEnd/>
          </a:ln>
        </p:spPr>
        <p:txBody>
          <a:bodyPr/>
          <a:lstStyle/>
          <a:p>
            <a:pPr marL="431800" indent="-254000">
              <a:lnSpc>
                <a:spcPct val="150000"/>
              </a:lnSpc>
              <a:buFont typeface="Arial" pitchFamily="34" charset="0"/>
              <a:buNone/>
            </a:pPr>
            <a:endParaRPr lang="zh-CN" altLang="zh-CN" sz="2000" smtClean="0">
              <a:solidFill>
                <a:srgbClr val="103A84"/>
              </a:solidFill>
              <a:latin typeface="Palatino Linotype" pitchFamily="18" charset="0"/>
              <a:ea typeface="黑体" pitchFamily="49" charset="-122"/>
              <a:sym typeface="Palatino Linotype" pitchFamily="18" charset="0"/>
            </a:endParaRPr>
          </a:p>
        </p:txBody>
      </p:sp>
      <p:sp>
        <p:nvSpPr>
          <p:cNvPr id="10" name="矩形 3"/>
          <p:cNvSpPr>
            <a:spLocks noChangeArrowheads="1"/>
          </p:cNvSpPr>
          <p:nvPr/>
        </p:nvSpPr>
        <p:spPr bwMode="auto">
          <a:xfrm>
            <a:off x="0" y="211138"/>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32"/>
          <p:cNvSpPr>
            <a:spLocks noChangeArrowheads="1"/>
          </p:cNvSpPr>
          <p:nvPr/>
        </p:nvSpPr>
        <p:spPr bwMode="auto">
          <a:xfrm>
            <a:off x="177800" y="1195388"/>
            <a:ext cx="8788400" cy="777875"/>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p:spPr>
        <p:txBody>
          <a:bodyPr anchor="ctr" anchorCtr="1"/>
          <a:lstStyle/>
          <a:p>
            <a:r>
              <a:rPr lang="en-US" altLang="zh-CN" sz="2400" dirty="0" smtClean="0">
                <a:solidFill>
                  <a:schemeClr val="bg1"/>
                </a:solidFill>
                <a:latin typeface="Palatino Linotype" pitchFamily="18" charset="0"/>
              </a:rPr>
              <a:t>Tiny100k  precision recall curve</a:t>
            </a:r>
            <a:endParaRPr lang="zh-CN" altLang="en-US" sz="2400" dirty="0">
              <a:solidFill>
                <a:schemeClr val="bg1"/>
              </a:solidFill>
              <a:latin typeface="Palatino Linotype" pitchFamily="18" charset="0"/>
            </a:endParaRPr>
          </a:p>
        </p:txBody>
      </p:sp>
      <p:grpSp>
        <p:nvGrpSpPr>
          <p:cNvPr id="11" name="组合 18"/>
          <p:cNvGrpSpPr>
            <a:grpSpLocks noChangeAspect="1"/>
          </p:cNvGrpSpPr>
          <p:nvPr/>
        </p:nvGrpSpPr>
        <p:grpSpPr>
          <a:xfrm>
            <a:off x="71406" y="2478431"/>
            <a:ext cx="9072594" cy="3562683"/>
            <a:chOff x="863119" y="3826754"/>
            <a:chExt cx="7991947" cy="3124297"/>
          </a:xfrm>
        </p:grpSpPr>
        <p:pic>
          <p:nvPicPr>
            <p:cNvPr id="16" name="图片 15" descr="pr32.png"/>
            <p:cNvPicPr>
              <a:picLocks noChangeAspect="1"/>
            </p:cNvPicPr>
            <p:nvPr/>
          </p:nvPicPr>
          <p:blipFill>
            <a:blip r:embed="rId3"/>
            <a:stretch>
              <a:fillRect/>
            </a:stretch>
          </p:blipFill>
          <p:spPr>
            <a:xfrm>
              <a:off x="863119" y="3833043"/>
              <a:ext cx="3956821" cy="3082626"/>
            </a:xfrm>
            <a:prstGeom prst="rect">
              <a:avLst/>
            </a:prstGeom>
          </p:spPr>
        </p:pic>
        <p:sp>
          <p:nvSpPr>
            <p:cNvPr id="17" name="TextBox 6"/>
            <p:cNvSpPr txBox="1">
              <a:spLocks noChangeArrowheads="1"/>
            </p:cNvSpPr>
            <p:nvPr/>
          </p:nvSpPr>
          <p:spPr bwMode="auto">
            <a:xfrm>
              <a:off x="2063236" y="4061589"/>
              <a:ext cx="863398" cy="323886"/>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48 </a:t>
              </a:r>
              <a:r>
                <a:rPr lang="en-US" altLang="zh-CN" dirty="0">
                  <a:solidFill>
                    <a:schemeClr val="bg1"/>
                  </a:solidFill>
                  <a:latin typeface="Palatino Linotype" pitchFamily="18" charset="0"/>
                </a:rPr>
                <a:t>bit</a:t>
              </a:r>
              <a:endParaRPr lang="zh-CN" altLang="en-US" dirty="0">
                <a:solidFill>
                  <a:schemeClr val="bg1"/>
                </a:solidFill>
                <a:latin typeface="Palatino Linotype" pitchFamily="18" charset="0"/>
              </a:endParaRPr>
            </a:p>
          </p:txBody>
        </p:sp>
        <p:pic>
          <p:nvPicPr>
            <p:cNvPr id="18" name="图片 17" descr="pr48.png"/>
            <p:cNvPicPr>
              <a:picLocks noChangeAspect="1"/>
            </p:cNvPicPr>
            <p:nvPr/>
          </p:nvPicPr>
          <p:blipFill>
            <a:blip r:embed="rId4"/>
            <a:stretch>
              <a:fillRect/>
            </a:stretch>
          </p:blipFill>
          <p:spPr>
            <a:xfrm>
              <a:off x="4844758" y="3826754"/>
              <a:ext cx="4010308" cy="3124297"/>
            </a:xfrm>
            <a:prstGeom prst="rect">
              <a:avLst/>
            </a:prstGeom>
          </p:spPr>
        </p:pic>
        <p:sp>
          <p:nvSpPr>
            <p:cNvPr id="19" name="TextBox 6"/>
            <p:cNvSpPr txBox="1">
              <a:spLocks noChangeArrowheads="1"/>
            </p:cNvSpPr>
            <p:nvPr/>
          </p:nvSpPr>
          <p:spPr bwMode="auto">
            <a:xfrm>
              <a:off x="6204682" y="4061589"/>
              <a:ext cx="874098" cy="323886"/>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64 </a:t>
              </a:r>
              <a:r>
                <a:rPr lang="en-US" altLang="zh-CN" dirty="0">
                  <a:solidFill>
                    <a:schemeClr val="bg1"/>
                  </a:solidFill>
                  <a:latin typeface="Palatino Linotype" pitchFamily="18" charset="0"/>
                </a:rPr>
                <a:t>bit</a:t>
              </a:r>
              <a:endParaRPr lang="zh-CN" altLang="en-US" dirty="0">
                <a:solidFill>
                  <a:schemeClr val="bg1"/>
                </a:solidFill>
                <a:latin typeface="Palatino Linotype" pitchFamily="18" charset="0"/>
              </a:endParaRPr>
            </a:p>
          </p:txBody>
        </p:sp>
      </p:grpSp>
      <p:sp>
        <p:nvSpPr>
          <p:cNvPr id="21" name="Subtitle 6"/>
          <p:cNvSpPr>
            <a:spLocks noChangeArrowheads="1"/>
          </p:cNvSpPr>
          <p:nvPr/>
        </p:nvSpPr>
        <p:spPr bwMode="auto">
          <a:xfrm>
            <a:off x="72000" y="2133600"/>
            <a:ext cx="9000000" cy="4224358"/>
          </a:xfrm>
          <a:prstGeom prst="rect">
            <a:avLst/>
          </a:prstGeom>
          <a:noFill/>
          <a:ln w="25400">
            <a:solidFill>
              <a:schemeClr val="accent1"/>
            </a:solidFill>
            <a:miter lim="800000"/>
            <a:headEnd/>
            <a:tailEnd/>
          </a:ln>
        </p:spPr>
        <p:txBody>
          <a:bodyPr/>
          <a:lstStyle/>
          <a:p>
            <a:pPr marL="431800" indent="-254000">
              <a:lnSpc>
                <a:spcPct val="150000"/>
              </a:lnSpc>
              <a:buFont typeface="Arial" pitchFamily="34" charset="0"/>
              <a:buNone/>
            </a:pPr>
            <a:endParaRPr lang="zh-CN" altLang="zh-CN" sz="2000" smtClean="0">
              <a:solidFill>
                <a:srgbClr val="103A84"/>
              </a:solidFill>
              <a:latin typeface="Palatino Linotype" pitchFamily="18" charset="0"/>
              <a:ea typeface="黑体" pitchFamily="49" charset="-122"/>
              <a:sym typeface="Palatino Linotype" pitchFamily="18" charset="0"/>
            </a:endParaRPr>
          </a:p>
        </p:txBody>
      </p:sp>
      <p:sp>
        <p:nvSpPr>
          <p:cNvPr id="12" name="矩形 3"/>
          <p:cNvSpPr>
            <a:spLocks noChangeArrowheads="1"/>
          </p:cNvSpPr>
          <p:nvPr/>
        </p:nvSpPr>
        <p:spPr bwMode="auto">
          <a:xfrm>
            <a:off x="0" y="211138"/>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32"/>
          <p:cNvSpPr>
            <a:spLocks noChangeArrowheads="1"/>
          </p:cNvSpPr>
          <p:nvPr/>
        </p:nvSpPr>
        <p:spPr bwMode="auto">
          <a:xfrm>
            <a:off x="177800" y="1195388"/>
            <a:ext cx="8788400" cy="777875"/>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p:spPr>
        <p:txBody>
          <a:bodyPr anchor="ctr" anchorCtr="1"/>
          <a:lstStyle/>
          <a:p>
            <a:r>
              <a:rPr lang="en-US" altLang="zh-CN" sz="2400" dirty="0" smtClean="0">
                <a:solidFill>
                  <a:schemeClr val="bg1"/>
                </a:solidFill>
                <a:latin typeface="Palatino Linotype" pitchFamily="18" charset="0"/>
              </a:rPr>
              <a:t>Tiny100k recall-the number of return samples curve</a:t>
            </a:r>
            <a:endParaRPr lang="zh-CN" altLang="en-US" sz="2400" dirty="0">
              <a:solidFill>
                <a:schemeClr val="bg1"/>
              </a:solidFill>
              <a:latin typeface="Palatino Linotype" pitchFamily="18" charset="0"/>
            </a:endParaRPr>
          </a:p>
        </p:txBody>
      </p:sp>
      <p:grpSp>
        <p:nvGrpSpPr>
          <p:cNvPr id="11" name="组合 18"/>
          <p:cNvGrpSpPr>
            <a:grpSpLocks noChangeAspect="1"/>
          </p:cNvGrpSpPr>
          <p:nvPr/>
        </p:nvGrpSpPr>
        <p:grpSpPr>
          <a:xfrm>
            <a:off x="110613" y="2441537"/>
            <a:ext cx="8807233" cy="3289762"/>
            <a:chOff x="635925" y="839829"/>
            <a:chExt cx="7869137" cy="2926214"/>
          </a:xfrm>
        </p:grpSpPr>
        <p:pic>
          <p:nvPicPr>
            <p:cNvPr id="16" name="图片 15" descr="pr16.png"/>
            <p:cNvPicPr>
              <a:picLocks noChangeAspect="1"/>
            </p:cNvPicPr>
            <p:nvPr/>
          </p:nvPicPr>
          <p:blipFill>
            <a:blip r:embed="rId3"/>
            <a:stretch>
              <a:fillRect/>
            </a:stretch>
          </p:blipFill>
          <p:spPr>
            <a:xfrm>
              <a:off x="635925" y="839829"/>
              <a:ext cx="3706792" cy="2926214"/>
            </a:xfrm>
            <a:prstGeom prst="rect">
              <a:avLst/>
            </a:prstGeom>
          </p:spPr>
        </p:pic>
        <p:sp>
          <p:nvSpPr>
            <p:cNvPr id="17" name="TextBox 16"/>
            <p:cNvSpPr txBox="1"/>
            <p:nvPr/>
          </p:nvSpPr>
          <p:spPr>
            <a:xfrm>
              <a:off x="2564739" y="1842087"/>
              <a:ext cx="965751" cy="328518"/>
            </a:xfrm>
            <a:prstGeom prst="rect">
              <a:avLst/>
            </a:prstGeom>
            <a:noFill/>
          </p:spPr>
          <p:txBody>
            <a:bodyPr wrap="square" rtlCol="0">
              <a:spAutoFit/>
            </a:bodyPr>
            <a:lstStyle/>
            <a:p>
              <a:r>
                <a:rPr lang="en-US" altLang="zh-CN" dirty="0" smtClean="0">
                  <a:solidFill>
                    <a:schemeClr val="bg1"/>
                  </a:solidFill>
                  <a:latin typeface="Palatino Linotype" pitchFamily="18" charset="0"/>
                </a:rPr>
                <a:t>16 bits</a:t>
              </a:r>
              <a:endParaRPr lang="zh-CN" altLang="en-US" dirty="0">
                <a:solidFill>
                  <a:schemeClr val="bg1"/>
                </a:solidFill>
                <a:latin typeface="Palatino Linotype" pitchFamily="18" charset="0"/>
              </a:endParaRPr>
            </a:p>
          </p:txBody>
        </p:sp>
        <p:pic>
          <p:nvPicPr>
            <p:cNvPr id="18" name="图片 17" descr="pr24.png"/>
            <p:cNvPicPr>
              <a:picLocks noChangeAspect="1"/>
            </p:cNvPicPr>
            <p:nvPr/>
          </p:nvPicPr>
          <p:blipFill>
            <a:blip r:embed="rId4"/>
            <a:stretch>
              <a:fillRect/>
            </a:stretch>
          </p:blipFill>
          <p:spPr>
            <a:xfrm>
              <a:off x="4807290" y="840351"/>
              <a:ext cx="3697772" cy="2919094"/>
            </a:xfrm>
            <a:prstGeom prst="rect">
              <a:avLst/>
            </a:prstGeom>
          </p:spPr>
        </p:pic>
        <p:sp>
          <p:nvSpPr>
            <p:cNvPr id="19" name="TextBox 18"/>
            <p:cNvSpPr txBox="1"/>
            <p:nvPr/>
          </p:nvSpPr>
          <p:spPr>
            <a:xfrm>
              <a:off x="6394905" y="1842087"/>
              <a:ext cx="1160543" cy="328518"/>
            </a:xfrm>
            <a:prstGeom prst="rect">
              <a:avLst/>
            </a:prstGeom>
            <a:noFill/>
          </p:spPr>
          <p:txBody>
            <a:bodyPr wrap="square" rtlCol="0">
              <a:spAutoFit/>
            </a:bodyPr>
            <a:lstStyle/>
            <a:p>
              <a:r>
                <a:rPr lang="en-US" altLang="zh-CN" dirty="0" smtClean="0">
                  <a:solidFill>
                    <a:schemeClr val="bg1"/>
                  </a:solidFill>
                  <a:latin typeface="Palatino Linotype" pitchFamily="18" charset="0"/>
                </a:rPr>
                <a:t>32 bits</a:t>
              </a:r>
              <a:endParaRPr lang="zh-CN" altLang="en-US" dirty="0">
                <a:solidFill>
                  <a:schemeClr val="bg1"/>
                </a:solidFill>
                <a:latin typeface="Palatino Linotype" pitchFamily="18" charset="0"/>
              </a:endParaRPr>
            </a:p>
          </p:txBody>
        </p:sp>
      </p:grpSp>
      <p:sp>
        <p:nvSpPr>
          <p:cNvPr id="21" name="Subtitle 6"/>
          <p:cNvSpPr>
            <a:spLocks noChangeArrowheads="1"/>
          </p:cNvSpPr>
          <p:nvPr/>
        </p:nvSpPr>
        <p:spPr bwMode="auto">
          <a:xfrm>
            <a:off x="72000" y="2133600"/>
            <a:ext cx="9000000" cy="4224358"/>
          </a:xfrm>
          <a:prstGeom prst="rect">
            <a:avLst/>
          </a:prstGeom>
          <a:noFill/>
          <a:ln w="25400">
            <a:solidFill>
              <a:schemeClr val="accent1"/>
            </a:solidFill>
            <a:miter lim="800000"/>
            <a:headEnd/>
            <a:tailEnd/>
          </a:ln>
        </p:spPr>
        <p:txBody>
          <a:bodyPr/>
          <a:lstStyle/>
          <a:p>
            <a:pPr marL="431800" indent="-254000">
              <a:lnSpc>
                <a:spcPct val="150000"/>
              </a:lnSpc>
              <a:buFont typeface="Arial" pitchFamily="34" charset="0"/>
              <a:buNone/>
            </a:pPr>
            <a:endParaRPr lang="zh-CN" altLang="zh-CN" sz="2000" smtClean="0">
              <a:solidFill>
                <a:srgbClr val="103A84"/>
              </a:solidFill>
              <a:latin typeface="Palatino Linotype" pitchFamily="18" charset="0"/>
              <a:ea typeface="黑体" pitchFamily="49" charset="-122"/>
              <a:sym typeface="Palatino Linotype" pitchFamily="18" charset="0"/>
            </a:endParaRPr>
          </a:p>
        </p:txBody>
      </p:sp>
      <p:sp>
        <p:nvSpPr>
          <p:cNvPr id="12" name="矩形 3"/>
          <p:cNvSpPr>
            <a:spLocks noChangeArrowheads="1"/>
          </p:cNvSpPr>
          <p:nvPr/>
        </p:nvSpPr>
        <p:spPr bwMode="auto">
          <a:xfrm>
            <a:off x="0" y="211138"/>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32"/>
          <p:cNvSpPr>
            <a:spLocks noChangeArrowheads="1"/>
          </p:cNvSpPr>
          <p:nvPr/>
        </p:nvSpPr>
        <p:spPr bwMode="auto">
          <a:xfrm>
            <a:off x="177800" y="1195388"/>
            <a:ext cx="8788400" cy="777875"/>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p:spPr>
        <p:txBody>
          <a:bodyPr anchor="ctr" anchorCtr="1"/>
          <a:lstStyle/>
          <a:p>
            <a:r>
              <a:rPr lang="en-US" altLang="zh-CN" sz="2400" dirty="0" smtClean="0">
                <a:solidFill>
                  <a:schemeClr val="bg1"/>
                </a:solidFill>
                <a:latin typeface="Palatino Linotype" pitchFamily="18" charset="0"/>
              </a:rPr>
              <a:t>Tiny100k recall-the number of return samples curve</a:t>
            </a:r>
            <a:endParaRPr lang="zh-CN" altLang="en-US" sz="2400" dirty="0">
              <a:solidFill>
                <a:schemeClr val="bg1"/>
              </a:solidFill>
              <a:latin typeface="Palatino Linotype" pitchFamily="18" charset="0"/>
            </a:endParaRPr>
          </a:p>
        </p:txBody>
      </p:sp>
      <p:grpSp>
        <p:nvGrpSpPr>
          <p:cNvPr id="11" name="组合 18"/>
          <p:cNvGrpSpPr>
            <a:grpSpLocks noChangeAspect="1"/>
          </p:cNvGrpSpPr>
          <p:nvPr/>
        </p:nvGrpSpPr>
        <p:grpSpPr>
          <a:xfrm>
            <a:off x="314075" y="2357430"/>
            <a:ext cx="8632396" cy="3450898"/>
            <a:chOff x="945131" y="3824938"/>
            <a:chExt cx="7604180" cy="3026267"/>
          </a:xfrm>
        </p:grpSpPr>
        <p:pic>
          <p:nvPicPr>
            <p:cNvPr id="12" name="图片 11" descr="pr32.png"/>
            <p:cNvPicPr>
              <a:picLocks noChangeAspect="1"/>
            </p:cNvPicPr>
            <p:nvPr/>
          </p:nvPicPr>
          <p:blipFill>
            <a:blip r:embed="rId3"/>
            <a:stretch>
              <a:fillRect/>
            </a:stretch>
          </p:blipFill>
          <p:spPr>
            <a:xfrm>
              <a:off x="945131" y="3877748"/>
              <a:ext cx="3706790" cy="2926213"/>
            </a:xfrm>
            <a:prstGeom prst="rect">
              <a:avLst/>
            </a:prstGeom>
          </p:spPr>
        </p:pic>
        <p:sp>
          <p:nvSpPr>
            <p:cNvPr id="13" name="TextBox 6"/>
            <p:cNvSpPr txBox="1">
              <a:spLocks noChangeArrowheads="1"/>
            </p:cNvSpPr>
            <p:nvPr/>
          </p:nvSpPr>
          <p:spPr bwMode="auto">
            <a:xfrm>
              <a:off x="2564739" y="4821549"/>
              <a:ext cx="863398" cy="323886"/>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48 </a:t>
              </a:r>
              <a:r>
                <a:rPr lang="en-US" altLang="zh-CN" dirty="0">
                  <a:solidFill>
                    <a:schemeClr val="bg1"/>
                  </a:solidFill>
                  <a:latin typeface="Palatino Linotype" pitchFamily="18" charset="0"/>
                </a:rPr>
                <a:t>bit</a:t>
              </a:r>
              <a:endParaRPr lang="zh-CN" altLang="en-US" dirty="0">
                <a:solidFill>
                  <a:schemeClr val="bg1"/>
                </a:solidFill>
                <a:latin typeface="Palatino Linotype" pitchFamily="18" charset="0"/>
              </a:endParaRPr>
            </a:p>
          </p:txBody>
        </p:sp>
        <p:pic>
          <p:nvPicPr>
            <p:cNvPr id="14" name="图片 13" descr="pr48.png"/>
            <p:cNvPicPr>
              <a:picLocks noChangeAspect="1"/>
            </p:cNvPicPr>
            <p:nvPr/>
          </p:nvPicPr>
          <p:blipFill>
            <a:blip r:embed="rId4"/>
            <a:stretch>
              <a:fillRect/>
            </a:stretch>
          </p:blipFill>
          <p:spPr>
            <a:xfrm>
              <a:off x="4715778" y="3824938"/>
              <a:ext cx="3833533" cy="3026267"/>
            </a:xfrm>
            <a:prstGeom prst="rect">
              <a:avLst/>
            </a:prstGeom>
          </p:spPr>
        </p:pic>
        <p:sp>
          <p:nvSpPr>
            <p:cNvPr id="15" name="TextBox 6"/>
            <p:cNvSpPr txBox="1">
              <a:spLocks noChangeArrowheads="1"/>
            </p:cNvSpPr>
            <p:nvPr/>
          </p:nvSpPr>
          <p:spPr bwMode="auto">
            <a:xfrm>
              <a:off x="6394768" y="4821549"/>
              <a:ext cx="874098" cy="323886"/>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64 </a:t>
              </a:r>
              <a:r>
                <a:rPr lang="en-US" altLang="zh-CN" dirty="0">
                  <a:solidFill>
                    <a:schemeClr val="bg1"/>
                  </a:solidFill>
                  <a:latin typeface="Palatino Linotype" pitchFamily="18" charset="0"/>
                </a:rPr>
                <a:t>bit</a:t>
              </a:r>
              <a:endParaRPr lang="zh-CN" altLang="en-US" dirty="0">
                <a:solidFill>
                  <a:schemeClr val="bg1"/>
                </a:solidFill>
                <a:latin typeface="Palatino Linotype" pitchFamily="18" charset="0"/>
              </a:endParaRPr>
            </a:p>
          </p:txBody>
        </p:sp>
      </p:grpSp>
      <p:sp>
        <p:nvSpPr>
          <p:cNvPr id="21" name="Subtitle 6"/>
          <p:cNvSpPr>
            <a:spLocks noChangeArrowheads="1"/>
          </p:cNvSpPr>
          <p:nvPr/>
        </p:nvSpPr>
        <p:spPr bwMode="auto">
          <a:xfrm>
            <a:off x="72000" y="2133600"/>
            <a:ext cx="9000000" cy="4224358"/>
          </a:xfrm>
          <a:prstGeom prst="rect">
            <a:avLst/>
          </a:prstGeom>
          <a:noFill/>
          <a:ln w="25400">
            <a:solidFill>
              <a:schemeClr val="accent1"/>
            </a:solidFill>
            <a:miter lim="800000"/>
            <a:headEnd/>
            <a:tailEnd/>
          </a:ln>
        </p:spPr>
        <p:txBody>
          <a:bodyPr/>
          <a:lstStyle/>
          <a:p>
            <a:pPr marL="431800" indent="-254000">
              <a:lnSpc>
                <a:spcPct val="150000"/>
              </a:lnSpc>
              <a:buFont typeface="Arial" pitchFamily="34" charset="0"/>
              <a:buNone/>
            </a:pPr>
            <a:endParaRPr lang="zh-CN" altLang="zh-CN" sz="2000" smtClean="0">
              <a:solidFill>
                <a:srgbClr val="103A84"/>
              </a:solidFill>
              <a:latin typeface="Palatino Linotype" pitchFamily="18" charset="0"/>
              <a:ea typeface="黑体" pitchFamily="49" charset="-122"/>
              <a:sym typeface="Palatino Linotype" pitchFamily="18" charset="0"/>
            </a:endParaRPr>
          </a:p>
        </p:txBody>
      </p:sp>
      <p:sp>
        <p:nvSpPr>
          <p:cNvPr id="16" name="矩形 3"/>
          <p:cNvSpPr>
            <a:spLocks noChangeArrowheads="1"/>
          </p:cNvSpPr>
          <p:nvPr/>
        </p:nvSpPr>
        <p:spPr bwMode="auto">
          <a:xfrm>
            <a:off x="0" y="211138"/>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32"/>
          <p:cNvSpPr>
            <a:spLocks noChangeArrowheads="1"/>
          </p:cNvSpPr>
          <p:nvPr/>
        </p:nvSpPr>
        <p:spPr bwMode="auto">
          <a:xfrm>
            <a:off x="177800" y="1195388"/>
            <a:ext cx="8788400" cy="777875"/>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p:spPr>
        <p:txBody>
          <a:bodyPr anchor="ctr" anchorCtr="1"/>
          <a:lstStyle/>
          <a:p>
            <a:r>
              <a:rPr lang="en-US" altLang="zh-CN" sz="2400" dirty="0" smtClean="0">
                <a:solidFill>
                  <a:schemeClr val="bg1"/>
                </a:solidFill>
                <a:latin typeface="Palatino Linotype" pitchFamily="18" charset="0"/>
              </a:rPr>
              <a:t>Tiny100k precision-the number of return samples curve</a:t>
            </a:r>
            <a:endParaRPr lang="zh-CN" altLang="en-US" sz="2400" dirty="0">
              <a:solidFill>
                <a:schemeClr val="bg1"/>
              </a:solidFill>
              <a:latin typeface="Palatino Linotype" pitchFamily="18" charset="0"/>
            </a:endParaRPr>
          </a:p>
        </p:txBody>
      </p:sp>
      <p:pic>
        <p:nvPicPr>
          <p:cNvPr id="31" name="图片 30" descr="pr16.png"/>
          <p:cNvPicPr>
            <a:picLocks/>
          </p:cNvPicPr>
          <p:nvPr/>
        </p:nvPicPr>
        <p:blipFill>
          <a:blip r:embed="rId3"/>
          <a:stretch>
            <a:fillRect/>
          </a:stretch>
        </p:blipFill>
        <p:spPr>
          <a:xfrm>
            <a:off x="138480" y="2484196"/>
            <a:ext cx="4462247" cy="3406662"/>
          </a:xfrm>
          <a:prstGeom prst="rect">
            <a:avLst/>
          </a:prstGeom>
        </p:spPr>
      </p:pic>
      <p:sp>
        <p:nvSpPr>
          <p:cNvPr id="32" name="TextBox 31"/>
          <p:cNvSpPr txBox="1"/>
          <p:nvPr/>
        </p:nvSpPr>
        <p:spPr>
          <a:xfrm>
            <a:off x="1567676" y="2662400"/>
            <a:ext cx="1085723"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32 bits</a:t>
            </a:r>
            <a:endParaRPr lang="zh-CN" altLang="en-US" dirty="0">
              <a:solidFill>
                <a:schemeClr val="bg1"/>
              </a:solidFill>
              <a:latin typeface="Palatino Linotype" pitchFamily="18" charset="0"/>
            </a:endParaRPr>
          </a:p>
        </p:txBody>
      </p:sp>
      <p:pic>
        <p:nvPicPr>
          <p:cNvPr id="33" name="图片 32" descr="pr24.png"/>
          <p:cNvPicPr>
            <a:picLocks/>
          </p:cNvPicPr>
          <p:nvPr/>
        </p:nvPicPr>
        <p:blipFill>
          <a:blip r:embed="rId4"/>
          <a:stretch>
            <a:fillRect/>
          </a:stretch>
        </p:blipFill>
        <p:spPr>
          <a:xfrm>
            <a:off x="4610213" y="2483812"/>
            <a:ext cx="4462248" cy="3406662"/>
          </a:xfrm>
          <a:prstGeom prst="rect">
            <a:avLst/>
          </a:prstGeom>
        </p:spPr>
      </p:pic>
      <p:sp>
        <p:nvSpPr>
          <p:cNvPr id="34" name="TextBox 33"/>
          <p:cNvSpPr txBox="1"/>
          <p:nvPr/>
        </p:nvSpPr>
        <p:spPr>
          <a:xfrm>
            <a:off x="6226039" y="2709586"/>
            <a:ext cx="13047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64 bits</a:t>
            </a:r>
            <a:endParaRPr lang="zh-CN" altLang="en-US" dirty="0">
              <a:solidFill>
                <a:schemeClr val="bg1"/>
              </a:solidFill>
              <a:latin typeface="Palatino Linotype" pitchFamily="18" charset="0"/>
            </a:endParaRPr>
          </a:p>
        </p:txBody>
      </p:sp>
      <p:sp>
        <p:nvSpPr>
          <p:cNvPr id="35" name="Subtitle 6"/>
          <p:cNvSpPr>
            <a:spLocks noChangeArrowheads="1"/>
          </p:cNvSpPr>
          <p:nvPr/>
        </p:nvSpPr>
        <p:spPr bwMode="auto">
          <a:xfrm>
            <a:off x="72000" y="2133600"/>
            <a:ext cx="9000000" cy="4224358"/>
          </a:xfrm>
          <a:prstGeom prst="rect">
            <a:avLst/>
          </a:prstGeom>
          <a:noFill/>
          <a:ln w="25400">
            <a:solidFill>
              <a:schemeClr val="accent1"/>
            </a:solidFill>
            <a:miter lim="800000"/>
            <a:headEnd/>
            <a:tailEnd/>
          </a:ln>
        </p:spPr>
        <p:txBody>
          <a:bodyPr/>
          <a:lstStyle/>
          <a:p>
            <a:pPr marL="431800" indent="-254000">
              <a:lnSpc>
                <a:spcPct val="150000"/>
              </a:lnSpc>
              <a:buFont typeface="Arial" pitchFamily="34" charset="0"/>
              <a:buNone/>
            </a:pPr>
            <a:endParaRPr lang="zh-CN" altLang="zh-CN" sz="2000" smtClean="0">
              <a:solidFill>
                <a:srgbClr val="103A84"/>
              </a:solidFill>
              <a:latin typeface="Palatino Linotype" pitchFamily="18" charset="0"/>
              <a:ea typeface="黑体" pitchFamily="49" charset="-122"/>
              <a:sym typeface="Palatino Linotype" pitchFamily="18" charset="0"/>
            </a:endParaRPr>
          </a:p>
        </p:txBody>
      </p:sp>
      <p:sp>
        <p:nvSpPr>
          <p:cNvPr id="10" name="矩形 3"/>
          <p:cNvSpPr>
            <a:spLocks noChangeArrowheads="1"/>
          </p:cNvSpPr>
          <p:nvPr/>
        </p:nvSpPr>
        <p:spPr bwMode="auto">
          <a:xfrm>
            <a:off x="0" y="211138"/>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1"/>
          <p:cNvSpPr>
            <a:spLocks noChangeArrowheads="1"/>
          </p:cNvSpPr>
          <p:nvPr/>
        </p:nvSpPr>
        <p:spPr bwMode="auto">
          <a:xfrm>
            <a:off x="0" y="214313"/>
            <a:ext cx="2824812"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ea typeface="Arial Unicode MS" pitchFamily="34" charset="-122"/>
                <a:cs typeface="Arial Unicode MS" pitchFamily="34" charset="-122"/>
              </a:rPr>
              <a:t>Experiments</a:t>
            </a:r>
            <a:endParaRPr lang="zh-CN" altLang="en-US" sz="3600" b="1" dirty="0">
              <a:latin typeface="Palatino Linotype" pitchFamily="18" charset="0"/>
            </a:endParaRPr>
          </a:p>
        </p:txBody>
      </p:sp>
      <p:pic>
        <p:nvPicPr>
          <p:cNvPr id="20" name="图片 19" descr="RSH50046.png"/>
          <p:cNvPicPr>
            <a:picLocks noChangeAspect="1"/>
          </p:cNvPicPr>
          <p:nvPr/>
        </p:nvPicPr>
        <p:blipFill>
          <a:blip r:embed="rId3"/>
          <a:stretch>
            <a:fillRect/>
          </a:stretch>
        </p:blipFill>
        <p:spPr>
          <a:xfrm>
            <a:off x="1624496" y="1498258"/>
            <a:ext cx="2376000" cy="2211241"/>
          </a:xfrm>
          <a:prstGeom prst="rect">
            <a:avLst/>
          </a:prstGeom>
        </p:spPr>
      </p:pic>
      <p:pic>
        <p:nvPicPr>
          <p:cNvPr id="21" name="图片 20" descr="SH50046.png"/>
          <p:cNvPicPr>
            <a:picLocks noChangeAspect="1"/>
          </p:cNvPicPr>
          <p:nvPr/>
        </p:nvPicPr>
        <p:blipFill>
          <a:blip r:embed="rId4"/>
          <a:stretch>
            <a:fillRect/>
          </a:stretch>
        </p:blipFill>
        <p:spPr>
          <a:xfrm>
            <a:off x="4114122" y="1493007"/>
            <a:ext cx="2387939" cy="2221745"/>
          </a:xfrm>
          <a:prstGeom prst="rect">
            <a:avLst/>
          </a:prstGeom>
        </p:spPr>
      </p:pic>
      <p:sp>
        <p:nvSpPr>
          <p:cNvPr id="22" name="TextBox 21"/>
          <p:cNvSpPr txBox="1"/>
          <p:nvPr/>
        </p:nvSpPr>
        <p:spPr>
          <a:xfrm>
            <a:off x="2071670" y="1130842"/>
            <a:ext cx="1571636"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Our method</a:t>
            </a:r>
            <a:endParaRPr lang="zh-CN" altLang="en-US" dirty="0">
              <a:solidFill>
                <a:schemeClr val="bg1"/>
              </a:solidFill>
              <a:latin typeface="Palatino Linotype" pitchFamily="18" charset="0"/>
            </a:endParaRPr>
          </a:p>
        </p:txBody>
      </p:sp>
      <p:sp>
        <p:nvSpPr>
          <p:cNvPr id="23" name="TextBox 22"/>
          <p:cNvSpPr txBox="1"/>
          <p:nvPr/>
        </p:nvSpPr>
        <p:spPr>
          <a:xfrm>
            <a:off x="4775610" y="1130842"/>
            <a:ext cx="714380"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SH</a:t>
            </a:r>
            <a:endParaRPr lang="zh-CN" altLang="en-US" dirty="0">
              <a:solidFill>
                <a:schemeClr val="bg1"/>
              </a:solidFill>
              <a:latin typeface="Palatino Linotype" pitchFamily="18" charset="0"/>
            </a:endParaRPr>
          </a:p>
        </p:txBody>
      </p:sp>
      <p:pic>
        <p:nvPicPr>
          <p:cNvPr id="24" name="图片 23" descr="MDSH50046.png"/>
          <p:cNvPicPr>
            <a:picLocks noChangeAspect="1"/>
          </p:cNvPicPr>
          <p:nvPr/>
        </p:nvPicPr>
        <p:blipFill>
          <a:blip r:embed="rId5"/>
          <a:stretch>
            <a:fillRect/>
          </a:stretch>
        </p:blipFill>
        <p:spPr>
          <a:xfrm>
            <a:off x="6625156" y="1515239"/>
            <a:ext cx="2376000" cy="2177279"/>
          </a:xfrm>
          <a:prstGeom prst="rect">
            <a:avLst/>
          </a:prstGeom>
        </p:spPr>
      </p:pic>
      <p:sp>
        <p:nvSpPr>
          <p:cNvPr id="25" name="TextBox 24"/>
          <p:cNvSpPr txBox="1"/>
          <p:nvPr/>
        </p:nvSpPr>
        <p:spPr>
          <a:xfrm>
            <a:off x="7358082" y="1130842"/>
            <a:ext cx="92869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MDSH</a:t>
            </a:r>
            <a:endParaRPr lang="zh-CN" altLang="en-US" dirty="0">
              <a:solidFill>
                <a:schemeClr val="bg1"/>
              </a:solidFill>
              <a:latin typeface="Palatino Linotype" pitchFamily="18" charset="0"/>
            </a:endParaRPr>
          </a:p>
        </p:txBody>
      </p:sp>
      <p:pic>
        <p:nvPicPr>
          <p:cNvPr id="28" name="图片 27" descr="LSH50046.png"/>
          <p:cNvPicPr>
            <a:picLocks noChangeAspect="1"/>
          </p:cNvPicPr>
          <p:nvPr/>
        </p:nvPicPr>
        <p:blipFill>
          <a:blip r:embed="rId6"/>
          <a:stretch>
            <a:fillRect/>
          </a:stretch>
        </p:blipFill>
        <p:spPr>
          <a:xfrm>
            <a:off x="1600854" y="3869299"/>
            <a:ext cx="2399642" cy="2251300"/>
          </a:xfrm>
          <a:prstGeom prst="rect">
            <a:avLst/>
          </a:prstGeom>
        </p:spPr>
      </p:pic>
      <p:sp>
        <p:nvSpPr>
          <p:cNvPr id="29" name="TextBox 28"/>
          <p:cNvSpPr txBox="1"/>
          <p:nvPr/>
        </p:nvSpPr>
        <p:spPr>
          <a:xfrm>
            <a:off x="2428860" y="6143644"/>
            <a:ext cx="714380"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LSH</a:t>
            </a:r>
            <a:endParaRPr lang="zh-CN" altLang="en-US" dirty="0">
              <a:solidFill>
                <a:schemeClr val="bg1"/>
              </a:solidFill>
              <a:latin typeface="Palatino Linotype" pitchFamily="18" charset="0"/>
            </a:endParaRPr>
          </a:p>
        </p:txBody>
      </p:sp>
      <p:pic>
        <p:nvPicPr>
          <p:cNvPr id="30" name="图片 29" descr="CH50046.png"/>
          <p:cNvPicPr>
            <a:picLocks noChangeAspect="1"/>
          </p:cNvPicPr>
          <p:nvPr/>
        </p:nvPicPr>
        <p:blipFill>
          <a:blip r:embed="rId7"/>
          <a:stretch>
            <a:fillRect/>
          </a:stretch>
        </p:blipFill>
        <p:spPr>
          <a:xfrm>
            <a:off x="4112887" y="3857628"/>
            <a:ext cx="2387939" cy="2274642"/>
          </a:xfrm>
          <a:prstGeom prst="rect">
            <a:avLst/>
          </a:prstGeom>
        </p:spPr>
      </p:pic>
      <p:sp>
        <p:nvSpPr>
          <p:cNvPr id="31" name="TextBox 30"/>
          <p:cNvSpPr txBox="1"/>
          <p:nvPr/>
        </p:nvSpPr>
        <p:spPr>
          <a:xfrm>
            <a:off x="4847048" y="6143644"/>
            <a:ext cx="714380"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CH</a:t>
            </a:r>
            <a:endParaRPr lang="zh-CN" altLang="en-US" dirty="0">
              <a:solidFill>
                <a:schemeClr val="bg1"/>
              </a:solidFill>
              <a:latin typeface="Palatino Linotype" pitchFamily="18" charset="0"/>
            </a:endParaRPr>
          </a:p>
        </p:txBody>
      </p:sp>
      <p:pic>
        <p:nvPicPr>
          <p:cNvPr id="32" name="图片 31" descr="USPLH50046.png"/>
          <p:cNvPicPr>
            <a:picLocks noChangeAspect="1"/>
          </p:cNvPicPr>
          <p:nvPr/>
        </p:nvPicPr>
        <p:blipFill>
          <a:blip r:embed="rId8"/>
          <a:stretch>
            <a:fillRect/>
          </a:stretch>
        </p:blipFill>
        <p:spPr>
          <a:xfrm>
            <a:off x="6625156" y="3857628"/>
            <a:ext cx="2376000" cy="2193898"/>
          </a:xfrm>
          <a:prstGeom prst="rect">
            <a:avLst/>
          </a:prstGeom>
        </p:spPr>
      </p:pic>
      <p:sp>
        <p:nvSpPr>
          <p:cNvPr id="33" name="TextBox 32"/>
          <p:cNvSpPr txBox="1"/>
          <p:nvPr/>
        </p:nvSpPr>
        <p:spPr>
          <a:xfrm>
            <a:off x="7286644" y="6143644"/>
            <a:ext cx="1000100"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USPLH</a:t>
            </a:r>
            <a:endParaRPr lang="zh-CN" altLang="en-US" dirty="0">
              <a:solidFill>
                <a:schemeClr val="bg1"/>
              </a:solidFill>
              <a:latin typeface="Palatino Linotype" pitchFamily="18" charset="0"/>
            </a:endParaRPr>
          </a:p>
        </p:txBody>
      </p:sp>
      <p:pic>
        <p:nvPicPr>
          <p:cNvPr id="34" name="图片 33" descr="query.png"/>
          <p:cNvPicPr>
            <a:picLocks noChangeAspect="1"/>
          </p:cNvPicPr>
          <p:nvPr/>
        </p:nvPicPr>
        <p:blipFill>
          <a:blip r:embed="rId9"/>
          <a:stretch>
            <a:fillRect/>
          </a:stretch>
        </p:blipFill>
        <p:spPr>
          <a:xfrm>
            <a:off x="285720" y="3286124"/>
            <a:ext cx="790742" cy="790742"/>
          </a:xfrm>
          <a:prstGeom prst="rect">
            <a:avLst/>
          </a:prstGeom>
        </p:spPr>
      </p:pic>
      <p:sp>
        <p:nvSpPr>
          <p:cNvPr id="41" name="TextBox 40"/>
          <p:cNvSpPr txBox="1"/>
          <p:nvPr/>
        </p:nvSpPr>
        <p:spPr>
          <a:xfrm>
            <a:off x="0" y="2786058"/>
            <a:ext cx="157160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Query image</a:t>
            </a:r>
            <a:endParaRPr lang="zh-CN" altLang="en-US" dirty="0">
              <a:solidFill>
                <a:schemeClr val="bg1"/>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3"/>
          <p:cNvSpPr>
            <a:spLocks noChangeArrowheads="1"/>
          </p:cNvSpPr>
          <p:nvPr/>
        </p:nvSpPr>
        <p:spPr bwMode="auto">
          <a:xfrm>
            <a:off x="0" y="282558"/>
            <a:ext cx="3281668" cy="646331"/>
          </a:xfrm>
          <a:prstGeom prst="rect">
            <a:avLst/>
          </a:prstGeom>
          <a:noFill/>
          <a:ln w="9525">
            <a:noFill/>
            <a:miter lim="800000"/>
            <a:headEnd/>
            <a:tailEnd/>
          </a:ln>
        </p:spPr>
        <p:txBody>
          <a:bodyPr wrap="none">
            <a:spAutoFit/>
          </a:bodyPr>
          <a:lstStyle/>
          <a:p>
            <a:r>
              <a:rPr lang="en-US" altLang="zh-CN" sz="3000" b="1" dirty="0" smtClean="0">
                <a:latin typeface="Palatino Linotype" pitchFamily="18" charset="0"/>
                <a:ea typeface="Arial Unicode MS" pitchFamily="34" charset="-122"/>
                <a:cs typeface="Arial Unicode MS" pitchFamily="34" charset="-122"/>
              </a:rPr>
              <a:t>L21 </a:t>
            </a:r>
            <a:r>
              <a:rPr lang="en-US" altLang="zh-CN" sz="3600" b="1" dirty="0" smtClean="0">
                <a:latin typeface="Palatino Linotype" pitchFamily="18" charset="0"/>
                <a:ea typeface="Arial Unicode MS" pitchFamily="34" charset="-122"/>
                <a:cs typeface="Arial Unicode MS" pitchFamily="34" charset="-122"/>
              </a:rPr>
              <a:t>Norm</a:t>
            </a:r>
            <a:r>
              <a:rPr lang="en-US" altLang="zh-CN" sz="3000" b="1" dirty="0" smtClean="0">
                <a:latin typeface="Palatino Linotype" pitchFamily="18" charset="0"/>
                <a:ea typeface="Arial Unicode MS" pitchFamily="34" charset="-122"/>
                <a:cs typeface="Arial Unicode MS" pitchFamily="34" charset="-122"/>
              </a:rPr>
              <a:t> VS L2</a:t>
            </a:r>
            <a:endParaRPr lang="zh-CN" altLang="en-US" sz="3000" b="1" dirty="0">
              <a:latin typeface="Palatino Linotype" pitchFamily="18" charset="0"/>
            </a:endParaRPr>
          </a:p>
        </p:txBody>
      </p:sp>
      <p:sp>
        <p:nvSpPr>
          <p:cNvPr id="26" name="圆角矩形 32"/>
          <p:cNvSpPr>
            <a:spLocks noChangeArrowheads="1"/>
          </p:cNvSpPr>
          <p:nvPr/>
        </p:nvSpPr>
        <p:spPr bwMode="auto">
          <a:xfrm>
            <a:off x="177800" y="1195388"/>
            <a:ext cx="8788400" cy="777875"/>
          </a:xfrm>
          <a:prstGeom prst="roundRect">
            <a:avLst>
              <a:gd name="adj" fmla="val 16667"/>
            </a:avLst>
          </a:prstGeom>
          <a:gradFill rotWithShape="1">
            <a:gsLst>
              <a:gs pos="0">
                <a:srgbClr val="C8E6FF"/>
              </a:gs>
              <a:gs pos="35001">
                <a:srgbClr val="D7EDFF"/>
              </a:gs>
              <a:gs pos="100000">
                <a:srgbClr val="EEF8FF"/>
              </a:gs>
            </a:gsLst>
            <a:lin ang="5400000" scaled="1"/>
          </a:gradFill>
          <a:ln w="9525">
            <a:solidFill>
              <a:srgbClr val="AEC7E2"/>
            </a:solidFill>
            <a:round/>
            <a:headEnd/>
            <a:tailEnd/>
          </a:ln>
        </p:spPr>
        <p:txBody>
          <a:bodyPr anchor="ctr" anchorCtr="1"/>
          <a:lstStyle/>
          <a:p>
            <a:r>
              <a:rPr lang="en-US" altLang="zh-CN" sz="2400" dirty="0" smtClean="0">
                <a:solidFill>
                  <a:schemeClr val="bg1"/>
                </a:solidFill>
                <a:latin typeface="Palatino Linotype" pitchFamily="18" charset="0"/>
              </a:rPr>
              <a:t>Cifar-10 precision recall curve</a:t>
            </a:r>
            <a:endParaRPr lang="zh-CN" altLang="en-US" sz="2400" dirty="0">
              <a:solidFill>
                <a:schemeClr val="bg1"/>
              </a:solidFill>
              <a:latin typeface="Palatino Linotype" pitchFamily="18" charset="0"/>
            </a:endParaRPr>
          </a:p>
        </p:txBody>
      </p:sp>
      <p:pic>
        <p:nvPicPr>
          <p:cNvPr id="31" name="图片 30" descr="pr16.png"/>
          <p:cNvPicPr>
            <a:picLocks/>
          </p:cNvPicPr>
          <p:nvPr/>
        </p:nvPicPr>
        <p:blipFill>
          <a:blip r:embed="rId3"/>
          <a:stretch>
            <a:fillRect/>
          </a:stretch>
        </p:blipFill>
        <p:spPr>
          <a:xfrm>
            <a:off x="206850" y="2484196"/>
            <a:ext cx="4325507" cy="3406662"/>
          </a:xfrm>
          <a:prstGeom prst="rect">
            <a:avLst/>
          </a:prstGeom>
        </p:spPr>
      </p:pic>
      <p:sp>
        <p:nvSpPr>
          <p:cNvPr id="32" name="TextBox 31"/>
          <p:cNvSpPr txBox="1"/>
          <p:nvPr/>
        </p:nvSpPr>
        <p:spPr>
          <a:xfrm>
            <a:off x="1567676" y="2662400"/>
            <a:ext cx="1085723"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32 bits</a:t>
            </a:r>
            <a:endParaRPr lang="zh-CN" altLang="en-US" dirty="0">
              <a:solidFill>
                <a:schemeClr val="bg1"/>
              </a:solidFill>
              <a:latin typeface="Palatino Linotype" pitchFamily="18" charset="0"/>
            </a:endParaRPr>
          </a:p>
        </p:txBody>
      </p:sp>
      <p:pic>
        <p:nvPicPr>
          <p:cNvPr id="33" name="图片 32" descr="pr24.png"/>
          <p:cNvPicPr>
            <a:picLocks/>
          </p:cNvPicPr>
          <p:nvPr/>
        </p:nvPicPr>
        <p:blipFill>
          <a:blip r:embed="rId4"/>
          <a:stretch>
            <a:fillRect/>
          </a:stretch>
        </p:blipFill>
        <p:spPr>
          <a:xfrm>
            <a:off x="4664737" y="2483812"/>
            <a:ext cx="4353199" cy="3406662"/>
          </a:xfrm>
          <a:prstGeom prst="rect">
            <a:avLst/>
          </a:prstGeom>
        </p:spPr>
      </p:pic>
      <p:sp>
        <p:nvSpPr>
          <p:cNvPr id="34" name="TextBox 33"/>
          <p:cNvSpPr txBox="1"/>
          <p:nvPr/>
        </p:nvSpPr>
        <p:spPr>
          <a:xfrm>
            <a:off x="6226039" y="2709586"/>
            <a:ext cx="1304714" cy="369332"/>
          </a:xfrm>
          <a:prstGeom prst="rect">
            <a:avLst/>
          </a:prstGeom>
          <a:noFill/>
        </p:spPr>
        <p:txBody>
          <a:bodyPr wrap="square" rtlCol="0">
            <a:spAutoFit/>
          </a:bodyPr>
          <a:lstStyle/>
          <a:p>
            <a:r>
              <a:rPr lang="en-US" altLang="zh-CN" dirty="0" smtClean="0">
                <a:solidFill>
                  <a:schemeClr val="bg1"/>
                </a:solidFill>
                <a:latin typeface="Palatino Linotype" pitchFamily="18" charset="0"/>
              </a:rPr>
              <a:t>64 bits</a:t>
            </a:r>
            <a:endParaRPr lang="zh-CN" altLang="en-US" dirty="0">
              <a:solidFill>
                <a:schemeClr val="bg1"/>
              </a:solidFill>
              <a:latin typeface="Palatino Linotype" pitchFamily="18" charset="0"/>
            </a:endParaRPr>
          </a:p>
        </p:txBody>
      </p:sp>
      <p:sp>
        <p:nvSpPr>
          <p:cNvPr id="35" name="Subtitle 6"/>
          <p:cNvSpPr>
            <a:spLocks noChangeArrowheads="1"/>
          </p:cNvSpPr>
          <p:nvPr/>
        </p:nvSpPr>
        <p:spPr bwMode="auto">
          <a:xfrm>
            <a:off x="72000" y="2133600"/>
            <a:ext cx="9000000" cy="4224358"/>
          </a:xfrm>
          <a:prstGeom prst="rect">
            <a:avLst/>
          </a:prstGeom>
          <a:noFill/>
          <a:ln w="25400">
            <a:solidFill>
              <a:schemeClr val="accent1"/>
            </a:solidFill>
            <a:miter lim="800000"/>
            <a:headEnd/>
            <a:tailEnd/>
          </a:ln>
        </p:spPr>
        <p:txBody>
          <a:bodyPr/>
          <a:lstStyle/>
          <a:p>
            <a:pPr marL="431800" indent="-254000">
              <a:lnSpc>
                <a:spcPct val="150000"/>
              </a:lnSpc>
              <a:buFont typeface="Arial" pitchFamily="34" charset="0"/>
              <a:buNone/>
            </a:pPr>
            <a:endParaRPr lang="zh-CN" altLang="zh-CN" sz="2000" smtClean="0">
              <a:solidFill>
                <a:srgbClr val="103A84"/>
              </a:solidFill>
              <a:latin typeface="Palatino Linotype" pitchFamily="18" charset="0"/>
              <a:ea typeface="黑体" pitchFamily="49" charset="-122"/>
              <a:sym typeface="Palatino Linotype" pitchFamily="18" charset="0"/>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p:txBody>
          <a:bodyPr/>
          <a:lstStyle/>
          <a:p>
            <a:pPr eaLnBrk="1" hangingPunct="1"/>
            <a:r>
              <a:rPr lang="en-GB" altLang="en-US"/>
              <a:t>Roadmap</a:t>
            </a:r>
            <a:endParaRPr lang="zh-CN" altLang="en-US">
              <a:ea typeface="宋体" pitchFamily="2" charset="-122"/>
            </a:endParaRPr>
          </a:p>
        </p:txBody>
      </p:sp>
      <p:sp>
        <p:nvSpPr>
          <p:cNvPr id="61443" name="Rectangle 3"/>
          <p:cNvSpPr>
            <a:spLocks noGrp="1" noChangeArrowheads="1"/>
          </p:cNvSpPr>
          <p:nvPr>
            <p:ph type="body" orient="vert" idx="4294967295"/>
          </p:nvPr>
        </p:nvSpPr>
        <p:spPr>
          <a:xfrm>
            <a:off x="0" y="1123950"/>
            <a:ext cx="8928100" cy="5257800"/>
          </a:xfrm>
        </p:spPr>
        <p:txBody>
          <a:bodyPr/>
          <a:lstStyle/>
          <a:p>
            <a:pPr eaLnBrk="1" hangingPunct="1">
              <a:lnSpc>
                <a:spcPts val="1100"/>
              </a:lnSpc>
            </a:pPr>
            <a:endParaRPr lang="en-US" dirty="0">
              <a:ea typeface="宋体" pitchFamily="2" charset="-122"/>
            </a:endParaRPr>
          </a:p>
          <a:p>
            <a:pPr eaLnBrk="1" hangingPunct="1"/>
            <a:r>
              <a:rPr lang="en-US" dirty="0" smtClean="0">
                <a:solidFill>
                  <a:srgbClr val="103A84"/>
                </a:solidFill>
                <a:ea typeface="宋体" pitchFamily="2" charset="-122"/>
              </a:rPr>
              <a:t>Overview</a:t>
            </a:r>
            <a:endParaRPr lang="en-US" dirty="0">
              <a:ea typeface="宋体" pitchFamily="2" charset="-122"/>
            </a:endParaRPr>
          </a:p>
          <a:p>
            <a:pPr eaLnBrk="1" hangingPunct="1">
              <a:lnSpc>
                <a:spcPts val="1100"/>
              </a:lnSpc>
              <a:buFont typeface="Wingdings" pitchFamily="2" charset="2"/>
              <a:buNone/>
            </a:pPr>
            <a:endParaRPr lang="en-US" dirty="0">
              <a:ea typeface="宋体" pitchFamily="2" charset="-122"/>
            </a:endParaRPr>
          </a:p>
          <a:p>
            <a:pPr eaLnBrk="1" hangingPunct="1"/>
            <a:r>
              <a:rPr lang="en-US" dirty="0">
                <a:ea typeface="宋体" pitchFamily="2" charset="-122"/>
              </a:rPr>
              <a:t>Method</a:t>
            </a:r>
          </a:p>
          <a:p>
            <a:pPr eaLnBrk="1" hangingPunct="1">
              <a:lnSpc>
                <a:spcPts val="1100"/>
              </a:lnSpc>
            </a:pPr>
            <a:endParaRPr lang="en-US" dirty="0">
              <a:ea typeface="宋体" pitchFamily="2" charset="-122"/>
            </a:endParaRPr>
          </a:p>
          <a:p>
            <a:pPr eaLnBrk="1" hangingPunct="1"/>
            <a:r>
              <a:rPr lang="en-US" dirty="0">
                <a:ea typeface="宋体" pitchFamily="2" charset="-122"/>
              </a:rPr>
              <a:t>Experiments</a:t>
            </a:r>
          </a:p>
          <a:p>
            <a:pPr eaLnBrk="1" hangingPunct="1">
              <a:lnSpc>
                <a:spcPts val="1100"/>
              </a:lnSpc>
            </a:pPr>
            <a:endParaRPr lang="en-US" dirty="0">
              <a:ea typeface="宋体" pitchFamily="2" charset="-122"/>
            </a:endParaRPr>
          </a:p>
          <a:p>
            <a:pPr eaLnBrk="1" hangingPunct="1"/>
            <a:r>
              <a:rPr lang="en-US" dirty="0" smtClean="0">
                <a:ea typeface="宋体" pitchFamily="2" charset="-122"/>
              </a:rPr>
              <a:t>Summary</a:t>
            </a:r>
          </a:p>
          <a:p>
            <a:pPr eaLnBrk="1" hangingPunct="1">
              <a:lnSpc>
                <a:spcPts val="1100"/>
              </a:lnSpc>
              <a:buFont typeface="Wingdings" pitchFamily="2" charset="2"/>
              <a:buNone/>
            </a:pPr>
            <a:endParaRPr lang="en-US" dirty="0">
              <a:ea typeface="宋体" pitchFamily="2" charset="-122"/>
            </a:endParaRPr>
          </a:p>
        </p:txBody>
      </p:sp>
      <p:pic>
        <p:nvPicPr>
          <p:cNvPr id="61444" name="Picture 4"/>
          <p:cNvPicPr>
            <a:picLocks noChangeAspect="1" noChangeArrowheads="1"/>
          </p:cNvPicPr>
          <p:nvPr/>
        </p:nvPicPr>
        <p:blipFill>
          <a:blip r:embed="rId4"/>
          <a:srcRect/>
          <a:stretch>
            <a:fillRect/>
          </a:stretch>
        </p:blipFill>
        <p:spPr bwMode="auto">
          <a:xfrm>
            <a:off x="2786063" y="3714750"/>
            <a:ext cx="542925" cy="647700"/>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61443">
                                            <p:txEl>
                                              <p:pRg st="3" end="3"/>
                                            </p:txEl>
                                          </p:spTgt>
                                        </p:tgtEl>
                                        <p:attrNameLst>
                                          <p:attrName>style.opacity</p:attrName>
                                        </p:attrNameLst>
                                      </p:cBhvr>
                                      <p:to>
                                        <p:strVal val="0.5"/>
                                      </p:to>
                                    </p:set>
                                    <p:animEffect filter="image" prLst="opacity: 0.5">
                                      <p:cBhvr rctx="IE">
                                        <p:cTn id="7" dur="indefinite"/>
                                        <p:tgtEl>
                                          <p:spTgt spid="61443">
                                            <p:txEl>
                                              <p:pRg st="3" end="3"/>
                                            </p:txEl>
                                          </p:spTgt>
                                        </p:tgtEl>
                                      </p:cBhvr>
                                    </p:animEffect>
                                  </p:childTnLst>
                                </p:cTn>
                              </p:par>
                              <p:par>
                                <p:cTn id="8" presetID="9" presetClass="emph" presetSubtype="0" nodeType="withEffect">
                                  <p:stCondLst>
                                    <p:cond delay="0"/>
                                  </p:stCondLst>
                                  <p:childTnLst>
                                    <p:set>
                                      <p:cBhvr rctx="PPT">
                                        <p:cTn id="9" dur="indefinite"/>
                                        <p:tgtEl>
                                          <p:spTgt spid="61443">
                                            <p:txEl>
                                              <p:pRg st="1" end="1"/>
                                            </p:txEl>
                                          </p:spTgt>
                                        </p:tgtEl>
                                        <p:attrNameLst>
                                          <p:attrName>style.opacity</p:attrName>
                                        </p:attrNameLst>
                                      </p:cBhvr>
                                      <p:to>
                                        <p:strVal val="0.5"/>
                                      </p:to>
                                    </p:set>
                                    <p:animEffect filter="image" prLst="opacity: 0.5">
                                      <p:cBhvr rctx="IE">
                                        <p:cTn id="10" dur="indefinite"/>
                                        <p:tgtEl>
                                          <p:spTgt spid="61443">
                                            <p:txEl>
                                              <p:pRg st="1" end="1"/>
                                            </p:txEl>
                                          </p:spTgt>
                                        </p:tgtEl>
                                      </p:cBhvr>
                                    </p:animEffect>
                                  </p:childTnLst>
                                </p:cTn>
                              </p:par>
                              <p:par>
                                <p:cTn id="11" presetID="9" presetClass="emph" presetSubtype="0" nodeType="withEffect">
                                  <p:stCondLst>
                                    <p:cond delay="0"/>
                                  </p:stCondLst>
                                  <p:childTnLst>
                                    <p:set>
                                      <p:cBhvr rctx="PPT">
                                        <p:cTn id="12" dur="indefinite"/>
                                        <p:tgtEl>
                                          <p:spTgt spid="61443">
                                            <p:txEl>
                                              <p:pRg st="5" end="5"/>
                                            </p:txEl>
                                          </p:spTgt>
                                        </p:tgtEl>
                                        <p:attrNameLst>
                                          <p:attrName>style.opacity</p:attrName>
                                        </p:attrNameLst>
                                      </p:cBhvr>
                                      <p:to>
                                        <p:strVal val="0.5"/>
                                      </p:to>
                                    </p:set>
                                    <p:animEffect filter="image" prLst="opacity: 0.5">
                                      <p:cBhvr rctx="IE">
                                        <p:cTn id="13" dur="indefinite"/>
                                        <p:tgtEl>
                                          <p:spTgt spid="614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 y="260350"/>
            <a:ext cx="8208962" cy="576263"/>
          </a:xfrm>
        </p:spPr>
        <p:txBody>
          <a:bodyPr/>
          <a:lstStyle/>
          <a:p>
            <a:r>
              <a:rPr lang="en-US" altLang="zh-CN" dirty="0" smtClean="0"/>
              <a:t>Summary</a:t>
            </a:r>
            <a:endParaRPr lang="zh-CN" altLang="en-US" dirty="0"/>
          </a:p>
        </p:txBody>
      </p:sp>
      <p:grpSp>
        <p:nvGrpSpPr>
          <p:cNvPr id="9" name="Group 2"/>
          <p:cNvGrpSpPr>
            <a:grpSpLocks/>
          </p:cNvGrpSpPr>
          <p:nvPr/>
        </p:nvGrpSpPr>
        <p:grpSpPr bwMode="auto">
          <a:xfrm>
            <a:off x="144493" y="4143380"/>
            <a:ext cx="8938800" cy="2205904"/>
            <a:chOff x="0" y="0"/>
            <a:chExt cx="14173" cy="2664"/>
          </a:xfrm>
        </p:grpSpPr>
        <p:sp>
          <p:nvSpPr>
            <p:cNvPr id="12" name="Subtitle 6"/>
            <p:cNvSpPr>
              <a:spLocks noChangeArrowheads="1"/>
            </p:cNvSpPr>
            <p:nvPr/>
          </p:nvSpPr>
          <p:spPr bwMode="auto">
            <a:xfrm>
              <a:off x="0" y="0"/>
              <a:ext cx="14060" cy="2664"/>
            </a:xfrm>
            <a:prstGeom prst="rect">
              <a:avLst/>
            </a:prstGeom>
            <a:gradFill rotWithShape="1">
              <a:gsLst>
                <a:gs pos="0">
                  <a:srgbClr val="D1E5FF"/>
                </a:gs>
                <a:gs pos="34998">
                  <a:srgbClr val="DDEEFF"/>
                </a:gs>
                <a:gs pos="100000">
                  <a:srgbClr val="F1F8FF"/>
                </a:gs>
              </a:gsLst>
              <a:lin ang="5400000" scaled="1"/>
            </a:gradFill>
            <a:ln w="9525" cmpd="sng">
              <a:noFill/>
              <a:bevel/>
              <a:headEnd/>
              <a:tailEnd/>
            </a:ln>
          </p:spPr>
          <p:txBody>
            <a:bodyPr/>
            <a:lstStyle/>
            <a:p>
              <a:pPr>
                <a:lnSpc>
                  <a:spcPct val="150000"/>
                </a:lnSpc>
                <a:spcBef>
                  <a:spcPct val="20000"/>
                </a:spcBef>
                <a:buFont typeface="Wingdings" pitchFamily="2" charset="2"/>
                <a:buChar char="Ø"/>
              </a:pPr>
              <a:endParaRPr lang="zh-CN" altLang="zh-CN" sz="2000">
                <a:solidFill>
                  <a:srgbClr val="FF0000"/>
                </a:solidFill>
                <a:latin typeface="Palatino Linotype" pitchFamily="18" charset="0"/>
                <a:ea typeface="微软雅黑" pitchFamily="34" charset="-122"/>
                <a:sym typeface="黑体" pitchFamily="2" charset="-122"/>
              </a:endParaRPr>
            </a:p>
          </p:txBody>
        </p:sp>
        <p:sp>
          <p:nvSpPr>
            <p:cNvPr id="17" name="Subtitle 6"/>
            <p:cNvSpPr>
              <a:spLocks noChangeArrowheads="1"/>
            </p:cNvSpPr>
            <p:nvPr/>
          </p:nvSpPr>
          <p:spPr bwMode="auto">
            <a:xfrm>
              <a:off x="0" y="0"/>
              <a:ext cx="14173" cy="2664"/>
            </a:xfrm>
            <a:prstGeom prst="rect">
              <a:avLst/>
            </a:prstGeom>
            <a:solidFill>
              <a:srgbClr val="FFFFFF">
                <a:alpha val="0"/>
              </a:srgbClr>
            </a:solidFill>
            <a:ln w="25400" cmpd="sng">
              <a:noFill/>
              <a:bevel/>
              <a:headEnd/>
              <a:tailEnd/>
            </a:ln>
          </p:spPr>
          <p:txBody>
            <a:bodyPr/>
            <a:lstStyle/>
            <a:p>
              <a:pPr>
                <a:lnSpc>
                  <a:spcPct val="150000"/>
                </a:lnSpc>
                <a:spcBef>
                  <a:spcPct val="20000"/>
                </a:spcBef>
                <a:buFont typeface="Wingdings" pitchFamily="2" charset="2"/>
                <a:buChar char="Ø"/>
              </a:pPr>
              <a:r>
                <a:rPr lang="zh-CN" altLang="en-US" sz="2000" dirty="0">
                  <a:solidFill>
                    <a:schemeClr val="bg1"/>
                  </a:solidFill>
                  <a:latin typeface="Palatino Linotype" pitchFamily="18" charset="0"/>
                  <a:ea typeface="微软雅黑" pitchFamily="34" charset="-122"/>
                  <a:sym typeface="黑体" pitchFamily="2" charset="-122"/>
                </a:rPr>
                <a:t> </a:t>
              </a:r>
              <a:r>
                <a:rPr lang="en-US" altLang="zh-CN" sz="2000" b="1" dirty="0" smtClean="0">
                  <a:solidFill>
                    <a:schemeClr val="bg1"/>
                  </a:solidFill>
                  <a:latin typeface="Palatino Linotype" pitchFamily="18" charset="0"/>
                </a:rPr>
                <a:t>Future work </a:t>
              </a:r>
              <a:endParaRPr lang="en-US" sz="2000" i="1" dirty="0">
                <a:solidFill>
                  <a:schemeClr val="bg1"/>
                </a:solidFill>
                <a:latin typeface="Palatino Linotype" pitchFamily="18" charset="0"/>
                <a:ea typeface="黑体" pitchFamily="49" charset="-122"/>
                <a:sym typeface="黑体" pitchFamily="2" charset="-122"/>
              </a:endParaRPr>
            </a:p>
            <a:p>
              <a:pPr>
                <a:lnSpc>
                  <a:spcPct val="150000"/>
                </a:lnSpc>
                <a:spcBef>
                  <a:spcPct val="20000"/>
                </a:spcBef>
              </a:pPr>
              <a:r>
                <a:rPr lang="zh-CN" altLang="en-US" sz="2000" dirty="0">
                  <a:solidFill>
                    <a:srgbClr val="103A84"/>
                  </a:solidFill>
                  <a:latin typeface="Palatino Linotype" pitchFamily="18" charset="0"/>
                  <a:ea typeface="黑体" pitchFamily="49" charset="-122"/>
                  <a:sym typeface="黑体" pitchFamily="2" charset="-122"/>
                </a:rPr>
                <a:t>       </a:t>
              </a:r>
              <a:endParaRPr lang="zh-CN" altLang="en-US" sz="2000" dirty="0">
                <a:solidFill>
                  <a:srgbClr val="FF0000"/>
                </a:solidFill>
                <a:latin typeface="Palatino Linotype" pitchFamily="18" charset="0"/>
                <a:ea typeface="黑体" pitchFamily="49" charset="-122"/>
                <a:sym typeface="宋体" pitchFamily="2" charset="-122"/>
              </a:endParaRPr>
            </a:p>
          </p:txBody>
        </p:sp>
      </p:grpSp>
      <p:grpSp>
        <p:nvGrpSpPr>
          <p:cNvPr id="19" name="Group 7"/>
          <p:cNvGrpSpPr>
            <a:grpSpLocks/>
          </p:cNvGrpSpPr>
          <p:nvPr/>
        </p:nvGrpSpPr>
        <p:grpSpPr bwMode="auto">
          <a:xfrm>
            <a:off x="133381" y="1196974"/>
            <a:ext cx="8892000" cy="3017844"/>
            <a:chOff x="0" y="0"/>
            <a:chExt cx="14080" cy="2744"/>
          </a:xfrm>
        </p:grpSpPr>
        <p:sp>
          <p:nvSpPr>
            <p:cNvPr id="20" name="Subtitle 6"/>
            <p:cNvSpPr>
              <a:spLocks noChangeArrowheads="1"/>
            </p:cNvSpPr>
            <p:nvPr/>
          </p:nvSpPr>
          <p:spPr bwMode="auto">
            <a:xfrm>
              <a:off x="0" y="20"/>
              <a:ext cx="14060" cy="2724"/>
            </a:xfrm>
            <a:prstGeom prst="rect">
              <a:avLst/>
            </a:prstGeom>
            <a:gradFill rotWithShape="1">
              <a:gsLst>
                <a:gs pos="0">
                  <a:srgbClr val="D1E5FF"/>
                </a:gs>
                <a:gs pos="34998">
                  <a:srgbClr val="DDEEFF"/>
                </a:gs>
                <a:gs pos="100000">
                  <a:srgbClr val="F1F8FF"/>
                </a:gs>
              </a:gsLst>
              <a:lin ang="5400000" scaled="1"/>
            </a:gradFill>
            <a:ln w="9525" cmpd="sng">
              <a:noFill/>
              <a:bevel/>
              <a:headEnd/>
              <a:tailEnd/>
            </a:ln>
          </p:spPr>
          <p:txBody>
            <a:bodyPr/>
            <a:lstStyle/>
            <a:p>
              <a:pPr>
                <a:lnSpc>
                  <a:spcPct val="150000"/>
                </a:lnSpc>
                <a:spcBef>
                  <a:spcPct val="20000"/>
                </a:spcBef>
                <a:buFont typeface="Wingdings" pitchFamily="2" charset="2"/>
                <a:buChar char="Ø"/>
              </a:pPr>
              <a:endParaRPr lang="zh-CN" altLang="zh-CN" sz="2000">
                <a:solidFill>
                  <a:srgbClr val="FF0000"/>
                </a:solidFill>
                <a:latin typeface="Palatino Linotype" pitchFamily="18" charset="0"/>
                <a:ea typeface="微软雅黑" pitchFamily="34" charset="-122"/>
                <a:sym typeface="黑体" pitchFamily="2" charset="-122"/>
              </a:endParaRPr>
            </a:p>
          </p:txBody>
        </p:sp>
        <p:grpSp>
          <p:nvGrpSpPr>
            <p:cNvPr id="21" name="Group 9"/>
            <p:cNvGrpSpPr>
              <a:grpSpLocks/>
            </p:cNvGrpSpPr>
            <p:nvPr/>
          </p:nvGrpSpPr>
          <p:grpSpPr bwMode="auto">
            <a:xfrm>
              <a:off x="20" y="0"/>
              <a:ext cx="14060" cy="2744"/>
              <a:chOff x="0" y="0"/>
              <a:chExt cx="14060" cy="2744"/>
            </a:xfrm>
          </p:grpSpPr>
          <p:sp>
            <p:nvSpPr>
              <p:cNvPr id="22" name="Subtitle 6"/>
              <p:cNvSpPr>
                <a:spLocks noChangeArrowheads="1"/>
              </p:cNvSpPr>
              <p:nvPr/>
            </p:nvSpPr>
            <p:spPr bwMode="auto">
              <a:xfrm>
                <a:off x="0" y="0"/>
                <a:ext cx="14060" cy="2744"/>
              </a:xfrm>
              <a:prstGeom prst="rect">
                <a:avLst/>
              </a:prstGeom>
              <a:solidFill>
                <a:srgbClr val="FFFFFF">
                  <a:alpha val="0"/>
                </a:srgbClr>
              </a:solidFill>
              <a:ln w="25400" cmpd="sng">
                <a:noFill/>
                <a:bevel/>
                <a:headEnd/>
                <a:tailEnd/>
              </a:ln>
            </p:spPr>
            <p:txBody>
              <a:bodyPr/>
              <a:lstStyle/>
              <a:p>
                <a:pPr>
                  <a:lnSpc>
                    <a:spcPct val="150000"/>
                  </a:lnSpc>
                  <a:spcBef>
                    <a:spcPct val="20000"/>
                  </a:spcBef>
                  <a:buFont typeface="Wingdings" pitchFamily="2" charset="2"/>
                  <a:buChar char="Ø"/>
                </a:pPr>
                <a:r>
                  <a:rPr lang="zh-CN" altLang="en-US" sz="2000" dirty="0">
                    <a:solidFill>
                      <a:srgbClr val="103A84"/>
                    </a:solidFill>
                    <a:latin typeface="Palatino Linotype" pitchFamily="18" charset="0"/>
                    <a:ea typeface="黑体" pitchFamily="49" charset="-122"/>
                    <a:sym typeface="黑体" pitchFamily="2" charset="-122"/>
                  </a:rPr>
                  <a:t> </a:t>
                </a:r>
                <a:r>
                  <a:rPr lang="en-US" altLang="zh-CN" sz="2000" b="1" dirty="0" smtClean="0">
                    <a:solidFill>
                      <a:srgbClr val="103A84"/>
                    </a:solidFill>
                    <a:latin typeface="Palatino Linotype" pitchFamily="18" charset="0"/>
                    <a:ea typeface="黑体"/>
                    <a:sym typeface="黑体" pitchFamily="49" charset="-122"/>
                  </a:rPr>
                  <a:t>Contributions</a:t>
                </a:r>
                <a:endParaRPr lang="zh-CN" altLang="en-US" b="1" i="1" dirty="0">
                  <a:solidFill>
                    <a:srgbClr val="000000"/>
                  </a:solidFill>
                  <a:latin typeface="Palatino Linotype" pitchFamily="18" charset="0"/>
                  <a:ea typeface="黑体" pitchFamily="49" charset="-122"/>
                  <a:sym typeface="Calibri" pitchFamily="34" charset="0"/>
                </a:endParaRPr>
              </a:p>
              <a:p>
                <a:pPr>
                  <a:spcBef>
                    <a:spcPct val="20000"/>
                  </a:spcBef>
                </a:pPr>
                <a:r>
                  <a:rPr lang="en-US" altLang="zh-CN" sz="2000" dirty="0" smtClean="0">
                    <a:solidFill>
                      <a:schemeClr val="bg1"/>
                    </a:solidFill>
                    <a:latin typeface="Palatino Linotype" pitchFamily="18" charset="0"/>
                  </a:rPr>
                  <a:t>               </a:t>
                </a:r>
                <a:endParaRPr lang="en-US" altLang="zh-CN" sz="2000" dirty="0" smtClean="0">
                  <a:solidFill>
                    <a:srgbClr val="103A84"/>
                  </a:solidFill>
                  <a:latin typeface="Palatino Linotype" pitchFamily="18" charset="0"/>
                  <a:ea typeface="黑体"/>
                  <a:sym typeface="黑体" pitchFamily="49" charset="-122"/>
                </a:endParaRPr>
              </a:p>
            </p:txBody>
          </p:sp>
          <p:sp>
            <p:nvSpPr>
              <p:cNvPr id="23" name="右箭头 32"/>
              <p:cNvSpPr>
                <a:spLocks noChangeArrowheads="1"/>
              </p:cNvSpPr>
              <p:nvPr/>
            </p:nvSpPr>
            <p:spPr bwMode="auto">
              <a:xfrm>
                <a:off x="485" y="1318"/>
                <a:ext cx="568" cy="444"/>
              </a:xfrm>
              <a:prstGeom prst="rightArrow">
                <a:avLst>
                  <a:gd name="adj1" fmla="val 50000"/>
                  <a:gd name="adj2" fmla="val 38248"/>
                </a:avLst>
              </a:prstGeom>
              <a:solidFill>
                <a:srgbClr val="FF0000"/>
              </a:solidFill>
              <a:ln w="25400" cmpd="sng">
                <a:noFill/>
                <a:bevel/>
                <a:headEnd/>
                <a:tailEnd/>
              </a:ln>
            </p:spPr>
            <p:txBody>
              <a:bodyPr anchor="ctr"/>
              <a:lstStyle/>
              <a:p>
                <a:pPr algn="just"/>
                <a:r>
                  <a:rPr lang="en-US">
                    <a:solidFill>
                      <a:srgbClr val="FFFFFF"/>
                    </a:solidFill>
                    <a:latin typeface="Palatino Linotype" pitchFamily="18" charset="0"/>
                    <a:ea typeface="微软雅黑" pitchFamily="34" charset="-122"/>
                    <a:sym typeface="Arial" pitchFamily="34" charset="0"/>
                  </a:rPr>
                  <a:t>   </a:t>
                </a:r>
                <a:endParaRPr lang="zh-CN" altLang="en-US">
                  <a:solidFill>
                    <a:srgbClr val="FFFFFF"/>
                  </a:solidFill>
                  <a:latin typeface="Palatino Linotype" pitchFamily="18" charset="0"/>
                  <a:ea typeface="微软雅黑" pitchFamily="34" charset="-122"/>
                  <a:sym typeface="Arial" pitchFamily="34" charset="0"/>
                </a:endParaRPr>
              </a:p>
            </p:txBody>
          </p:sp>
        </p:grpSp>
      </p:grpSp>
      <p:sp>
        <p:nvSpPr>
          <p:cNvPr id="24" name="Rectangle 15"/>
          <p:cNvSpPr>
            <a:spLocks noChangeArrowheads="1"/>
          </p:cNvSpPr>
          <p:nvPr/>
        </p:nvSpPr>
        <p:spPr bwMode="auto">
          <a:xfrm>
            <a:off x="6429388" y="1643050"/>
            <a:ext cx="2447925" cy="2500330"/>
          </a:xfrm>
          <a:prstGeom prst="rect">
            <a:avLst/>
          </a:prstGeom>
          <a:solidFill>
            <a:srgbClr val="000080">
              <a:alpha val="32999"/>
            </a:srgbClr>
          </a:solidFill>
          <a:ln w="9525" cmpd="sng">
            <a:solidFill>
              <a:schemeClr val="tx1"/>
            </a:solidFill>
            <a:miter lim="800000"/>
            <a:headEnd/>
            <a:tailEnd/>
          </a:ln>
          <a:effectLst/>
        </p:spPr>
        <p:txBody>
          <a:bodyPr anchor="ctr"/>
          <a:lstStyle/>
          <a:p>
            <a:endParaRPr lang="zh-CN" altLang="en-US">
              <a:solidFill>
                <a:srgbClr val="FFFFFF"/>
              </a:solidFill>
              <a:latin typeface="Palatino Linotype" pitchFamily="18" charset="0"/>
              <a:ea typeface="微软雅黑" pitchFamily="34" charset="-122"/>
            </a:endParaRPr>
          </a:p>
        </p:txBody>
      </p:sp>
      <p:sp>
        <p:nvSpPr>
          <p:cNvPr id="46" name="矩形 45"/>
          <p:cNvSpPr/>
          <p:nvPr/>
        </p:nvSpPr>
        <p:spPr>
          <a:xfrm>
            <a:off x="142844" y="1214422"/>
            <a:ext cx="8846610" cy="51477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Palatino Linotype" pitchFamily="18" charset="0"/>
            </a:endParaRPr>
          </a:p>
        </p:txBody>
      </p:sp>
      <p:sp>
        <p:nvSpPr>
          <p:cNvPr id="47" name="Text Box 33"/>
          <p:cNvSpPr txBox="1">
            <a:spLocks noChangeArrowheads="1"/>
          </p:cNvSpPr>
          <p:nvPr/>
        </p:nvSpPr>
        <p:spPr bwMode="auto">
          <a:xfrm>
            <a:off x="928662" y="1714488"/>
            <a:ext cx="5286412" cy="1200329"/>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A </a:t>
            </a:r>
            <a:r>
              <a:rPr lang="en-US" altLang="zh-CN" b="1" dirty="0" smtClean="0">
                <a:solidFill>
                  <a:srgbClr val="FF0000"/>
                </a:solidFill>
                <a:latin typeface="Palatino Linotype" pitchFamily="18" charset="0"/>
              </a:rPr>
              <a:t>novel sparse reconstruction </a:t>
            </a:r>
            <a:r>
              <a:rPr lang="en-US" altLang="zh-CN" dirty="0" smtClean="0">
                <a:solidFill>
                  <a:schemeClr val="bg1"/>
                </a:solidFill>
                <a:latin typeface="Palatino Linotype" pitchFamily="18" charset="0"/>
              </a:rPr>
              <a:t>is proposed by introducing the     -norm into SSP framework to preserve </a:t>
            </a:r>
            <a:r>
              <a:rPr lang="en-US" altLang="zh-CN" b="1" dirty="0" smtClean="0">
                <a:solidFill>
                  <a:srgbClr val="FF0000"/>
                </a:solidFill>
                <a:latin typeface="Palatino Linotype" pitchFamily="18" charset="0"/>
              </a:rPr>
              <a:t>potential discrimination information</a:t>
            </a:r>
            <a:r>
              <a:rPr lang="en-US" altLang="zh-CN" dirty="0" smtClean="0">
                <a:solidFill>
                  <a:schemeClr val="bg1"/>
                </a:solidFill>
                <a:latin typeface="Palatino Linotype" pitchFamily="18" charset="0"/>
              </a:rPr>
              <a:t> of hash functions</a:t>
            </a:r>
            <a:r>
              <a:rPr lang="en-US" altLang="zh-CN" b="1" dirty="0" smtClean="0">
                <a:solidFill>
                  <a:schemeClr val="bg1"/>
                </a:solidFill>
                <a:latin typeface="Palatino Linotype" pitchFamily="18" charset="0"/>
              </a:rPr>
              <a:t>.</a:t>
            </a:r>
            <a:endParaRPr lang="zh-CN" altLang="en-US" i="1" dirty="0">
              <a:solidFill>
                <a:srgbClr val="000000"/>
              </a:solidFill>
              <a:latin typeface="Palatino Linotype" pitchFamily="18" charset="0"/>
              <a:sym typeface="MoolBoran" pitchFamily="2" charset="0"/>
            </a:endParaRPr>
          </a:p>
        </p:txBody>
      </p:sp>
      <p:graphicFrame>
        <p:nvGraphicFramePr>
          <p:cNvPr id="110595" name="Object 3"/>
          <p:cNvGraphicFramePr>
            <a:graphicFrameLocks noChangeAspect="1"/>
          </p:cNvGraphicFramePr>
          <p:nvPr>
            <p:extLst>
              <p:ext uri="{D42A27DB-BD31-4B8C-83A1-F6EECF244321}">
                <p14:modId xmlns:p14="http://schemas.microsoft.com/office/powerpoint/2010/main" val="2200976230"/>
              </p:ext>
            </p:extLst>
          </p:nvPr>
        </p:nvGraphicFramePr>
        <p:xfrm>
          <a:off x="2557484" y="2071678"/>
          <a:ext cx="214316" cy="277182"/>
        </p:xfrm>
        <a:graphic>
          <a:graphicData uri="http://schemas.openxmlformats.org/presentationml/2006/ole">
            <mc:AlternateContent xmlns:mc="http://schemas.openxmlformats.org/markup-compatibility/2006">
              <mc:Choice xmlns:v="urn:schemas-microsoft-com:vml" Requires="v">
                <p:oleObj spid="_x0000_s110643" name="Equation" r:id="rId4" imgW="215640" imgH="279360" progId="Equation.DSMT4">
                  <p:embed/>
                </p:oleObj>
              </mc:Choice>
              <mc:Fallback>
                <p:oleObj name="Equation" r:id="rId4" imgW="215640" imgH="279360" progId="Equation.DSMT4">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484" y="2071678"/>
                        <a:ext cx="214316" cy="277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 name="Text Box 33"/>
          <p:cNvSpPr txBox="1">
            <a:spLocks noChangeArrowheads="1"/>
          </p:cNvSpPr>
          <p:nvPr/>
        </p:nvSpPr>
        <p:spPr bwMode="auto">
          <a:xfrm>
            <a:off x="928662" y="3000372"/>
            <a:ext cx="5357850" cy="1200329"/>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Build a </a:t>
            </a:r>
            <a:r>
              <a:rPr lang="en-US" altLang="zh-CN" b="1" dirty="0">
                <a:solidFill>
                  <a:srgbClr val="FF0000"/>
                </a:solidFill>
                <a:latin typeface="Palatino Linotype" pitchFamily="18" charset="0"/>
              </a:rPr>
              <a:t>balance</a:t>
            </a:r>
            <a:r>
              <a:rPr lang="en-US" altLang="zh-CN" dirty="0">
                <a:solidFill>
                  <a:schemeClr val="bg1"/>
                </a:solidFill>
                <a:latin typeface="Palatino Linotype" pitchFamily="18" charset="0"/>
              </a:rPr>
              <a:t> between the maximum of empirical accuracy combined with the </a:t>
            </a:r>
            <a:r>
              <a:rPr lang="en-US" altLang="zh-CN" b="1" dirty="0">
                <a:solidFill>
                  <a:srgbClr val="FF0000"/>
                </a:solidFill>
                <a:latin typeface="Palatino Linotype" pitchFamily="18" charset="0"/>
              </a:rPr>
              <a:t>information theory</a:t>
            </a:r>
            <a:r>
              <a:rPr lang="en-US" altLang="zh-CN" dirty="0">
                <a:solidFill>
                  <a:schemeClr val="bg1"/>
                </a:solidFill>
                <a:latin typeface="Palatino Linotype" pitchFamily="18" charset="0"/>
              </a:rPr>
              <a:t>, </a:t>
            </a:r>
            <a:r>
              <a:rPr lang="en-US" altLang="zh-CN" b="1" dirty="0">
                <a:solidFill>
                  <a:srgbClr val="FF0000"/>
                </a:solidFill>
                <a:latin typeface="Palatino Linotype" pitchFamily="18" charset="0"/>
              </a:rPr>
              <a:t>manifold structure </a:t>
            </a:r>
            <a:r>
              <a:rPr lang="en-US" altLang="zh-CN" dirty="0">
                <a:solidFill>
                  <a:schemeClr val="bg1"/>
                </a:solidFill>
                <a:latin typeface="Palatino Linotype" pitchFamily="18" charset="0"/>
              </a:rPr>
              <a:t>and the minimum of </a:t>
            </a:r>
            <a:r>
              <a:rPr lang="en-US" altLang="zh-CN" b="1" dirty="0">
                <a:solidFill>
                  <a:srgbClr val="FF0000"/>
                </a:solidFill>
                <a:latin typeface="Palatino Linotype" pitchFamily="18" charset="0"/>
              </a:rPr>
              <a:t>sparse reconstruction</a:t>
            </a:r>
            <a:r>
              <a:rPr lang="en-US" altLang="zh-CN" dirty="0">
                <a:solidFill>
                  <a:schemeClr val="bg1"/>
                </a:solidFill>
                <a:latin typeface="Palatino Linotype" pitchFamily="18" charset="0"/>
              </a:rPr>
              <a:t> of data points.</a:t>
            </a:r>
            <a:endParaRPr lang="en-US" altLang="zh-CN" dirty="0" smtClean="0">
              <a:solidFill>
                <a:srgbClr val="103A84"/>
              </a:solidFill>
              <a:latin typeface="Palatino Linotype" pitchFamily="18" charset="0"/>
              <a:ea typeface="黑体"/>
              <a:sym typeface="黑体" pitchFamily="49" charset="-122"/>
            </a:endParaRPr>
          </a:p>
        </p:txBody>
      </p:sp>
      <p:sp>
        <p:nvSpPr>
          <p:cNvPr id="49" name="Text Box 33"/>
          <p:cNvSpPr txBox="1">
            <a:spLocks noChangeArrowheads="1"/>
          </p:cNvSpPr>
          <p:nvPr/>
        </p:nvSpPr>
        <p:spPr bwMode="auto">
          <a:xfrm>
            <a:off x="928662" y="4857760"/>
            <a:ext cx="5286412" cy="923330"/>
          </a:xfrm>
          <a:prstGeom prst="rect">
            <a:avLst/>
          </a:prstGeom>
          <a:noFill/>
          <a:ln w="9525">
            <a:noFill/>
            <a:miter lim="800000"/>
            <a:headEnd/>
            <a:tailEnd/>
          </a:ln>
        </p:spPr>
        <p:txBody>
          <a:bodyPr wrap="square">
            <a:spAutoFit/>
          </a:bodyPr>
          <a:lstStyle/>
          <a:p>
            <a:r>
              <a:rPr lang="en-US" altLang="zh-CN" dirty="0" smtClean="0">
                <a:solidFill>
                  <a:schemeClr val="bg1"/>
                </a:solidFill>
                <a:latin typeface="Palatino Linotype" pitchFamily="18" charset="0"/>
              </a:rPr>
              <a:t>More efficient structure models and </a:t>
            </a:r>
            <a:r>
              <a:rPr lang="en-US" altLang="zh-CN" b="1" dirty="0" smtClean="0">
                <a:solidFill>
                  <a:srgbClr val="FF0000"/>
                </a:solidFill>
                <a:latin typeface="Palatino Linotype" pitchFamily="18" charset="0"/>
              </a:rPr>
              <a:t>labels information </a:t>
            </a:r>
            <a:r>
              <a:rPr lang="en-US" altLang="zh-CN" dirty="0" smtClean="0">
                <a:solidFill>
                  <a:schemeClr val="bg1"/>
                </a:solidFill>
                <a:latin typeface="Palatino Linotype" pitchFamily="18" charset="0"/>
              </a:rPr>
              <a:t>will be explored to solve ANN search problem.</a:t>
            </a:r>
            <a:endParaRPr lang="en-US" altLang="zh-CN" dirty="0" smtClean="0">
              <a:solidFill>
                <a:srgbClr val="103A84"/>
              </a:solidFill>
              <a:latin typeface="Palatino Linotype" pitchFamily="18" charset="0"/>
              <a:ea typeface="黑体"/>
              <a:sym typeface="黑体" pitchFamily="49" charset="-122"/>
            </a:endParaRPr>
          </a:p>
        </p:txBody>
      </p:sp>
      <p:sp>
        <p:nvSpPr>
          <p:cNvPr id="50" name="右箭头 32"/>
          <p:cNvSpPr>
            <a:spLocks noChangeArrowheads="1"/>
          </p:cNvSpPr>
          <p:nvPr/>
        </p:nvSpPr>
        <p:spPr bwMode="auto">
          <a:xfrm>
            <a:off x="428596" y="5072074"/>
            <a:ext cx="360616" cy="442073"/>
          </a:xfrm>
          <a:prstGeom prst="rightArrow">
            <a:avLst>
              <a:gd name="adj1" fmla="val 50000"/>
              <a:gd name="adj2" fmla="val 38248"/>
            </a:avLst>
          </a:prstGeom>
          <a:solidFill>
            <a:srgbClr val="FF0000"/>
          </a:solidFill>
          <a:ln w="25400" cmpd="sng">
            <a:noFill/>
            <a:bevel/>
            <a:headEnd/>
            <a:tailEnd/>
          </a:ln>
        </p:spPr>
        <p:txBody>
          <a:bodyPr anchor="ctr"/>
          <a:lstStyle/>
          <a:p>
            <a:pPr algn="just"/>
            <a:r>
              <a:rPr lang="en-US">
                <a:solidFill>
                  <a:srgbClr val="FFFFFF"/>
                </a:solidFill>
                <a:latin typeface="Palatino Linotype" pitchFamily="18" charset="0"/>
                <a:ea typeface="微软雅黑" pitchFamily="34" charset="-122"/>
                <a:sym typeface="Arial" pitchFamily="34" charset="0"/>
              </a:rPr>
              <a:t>   </a:t>
            </a:r>
            <a:endParaRPr lang="zh-CN" altLang="en-US">
              <a:solidFill>
                <a:srgbClr val="FFFFFF"/>
              </a:solidFill>
              <a:latin typeface="Palatino Linotype" pitchFamily="18" charset="0"/>
              <a:ea typeface="微软雅黑" pitchFamily="34" charset="-122"/>
              <a:sym typeface="Arial" pitchFamily="34" charset="0"/>
            </a:endParaRPr>
          </a:p>
        </p:txBody>
      </p:sp>
      <p:grpSp>
        <p:nvGrpSpPr>
          <p:cNvPr id="51" name="组合 44"/>
          <p:cNvGrpSpPr/>
          <p:nvPr/>
        </p:nvGrpSpPr>
        <p:grpSpPr>
          <a:xfrm>
            <a:off x="6929454" y="1659496"/>
            <a:ext cx="1357322" cy="1269438"/>
            <a:chOff x="542893" y="1071546"/>
            <a:chExt cx="2957537" cy="2786082"/>
          </a:xfrm>
        </p:grpSpPr>
        <p:grpSp>
          <p:nvGrpSpPr>
            <p:cNvPr id="52" name="组合 233"/>
            <p:cNvGrpSpPr/>
            <p:nvPr/>
          </p:nvGrpSpPr>
          <p:grpSpPr>
            <a:xfrm>
              <a:off x="542891" y="1500178"/>
              <a:ext cx="2957529" cy="2357454"/>
              <a:chOff x="714348" y="1857364"/>
              <a:chExt cx="3314727" cy="2571768"/>
            </a:xfrm>
          </p:grpSpPr>
          <p:sp>
            <p:nvSpPr>
              <p:cNvPr id="54" name="Oval 15"/>
              <p:cNvSpPr>
                <a:spLocks noChangeAspect="1" noChangeArrowheads="1"/>
              </p:cNvSpPr>
              <p:nvPr/>
            </p:nvSpPr>
            <p:spPr bwMode="auto">
              <a:xfrm>
                <a:off x="1285852" y="350043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5" name="Oval 15"/>
              <p:cNvSpPr>
                <a:spLocks noChangeAspect="1" noChangeArrowheads="1"/>
              </p:cNvSpPr>
              <p:nvPr/>
            </p:nvSpPr>
            <p:spPr bwMode="auto">
              <a:xfrm>
                <a:off x="1928794" y="278605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6" name="Oval 15"/>
              <p:cNvSpPr>
                <a:spLocks noChangeAspect="1" noChangeArrowheads="1"/>
              </p:cNvSpPr>
              <p:nvPr/>
            </p:nvSpPr>
            <p:spPr bwMode="auto">
              <a:xfrm>
                <a:off x="928662" y="357187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7" name="Oval 15"/>
              <p:cNvSpPr>
                <a:spLocks noChangeAspect="1" noChangeArrowheads="1"/>
              </p:cNvSpPr>
              <p:nvPr/>
            </p:nvSpPr>
            <p:spPr bwMode="auto">
              <a:xfrm>
                <a:off x="1643042" y="3714752"/>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8" name="Oval 15"/>
              <p:cNvSpPr>
                <a:spLocks noChangeAspect="1" noChangeArrowheads="1"/>
              </p:cNvSpPr>
              <p:nvPr/>
            </p:nvSpPr>
            <p:spPr bwMode="auto">
              <a:xfrm>
                <a:off x="1428728" y="285749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59" name="Oval 15"/>
              <p:cNvSpPr>
                <a:spLocks noChangeAspect="1" noChangeArrowheads="1"/>
              </p:cNvSpPr>
              <p:nvPr/>
            </p:nvSpPr>
            <p:spPr bwMode="auto">
              <a:xfrm>
                <a:off x="3357554" y="307181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0" name="Oval 15"/>
              <p:cNvSpPr>
                <a:spLocks noChangeAspect="1" noChangeArrowheads="1"/>
              </p:cNvSpPr>
              <p:nvPr/>
            </p:nvSpPr>
            <p:spPr bwMode="auto">
              <a:xfrm>
                <a:off x="3714744"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1" name="Oval 15"/>
              <p:cNvSpPr>
                <a:spLocks noChangeAspect="1" noChangeArrowheads="1"/>
              </p:cNvSpPr>
              <p:nvPr/>
            </p:nvSpPr>
            <p:spPr bwMode="auto">
              <a:xfrm>
                <a:off x="1785918"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2" name="Oval 15"/>
              <p:cNvSpPr>
                <a:spLocks noChangeAspect="1" noChangeArrowheads="1"/>
              </p:cNvSpPr>
              <p:nvPr/>
            </p:nvSpPr>
            <p:spPr bwMode="auto">
              <a:xfrm>
                <a:off x="1142976" y="314324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3" name="Oval 15"/>
              <p:cNvSpPr>
                <a:spLocks noChangeAspect="1" noChangeArrowheads="1"/>
              </p:cNvSpPr>
              <p:nvPr/>
            </p:nvSpPr>
            <p:spPr bwMode="auto">
              <a:xfrm>
                <a:off x="1146707" y="3883605"/>
                <a:ext cx="179999"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4" name="Oval 15"/>
              <p:cNvSpPr>
                <a:spLocks noChangeAspect="1" noChangeArrowheads="1"/>
              </p:cNvSpPr>
              <p:nvPr/>
            </p:nvSpPr>
            <p:spPr bwMode="auto">
              <a:xfrm>
                <a:off x="3643306" y="221455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5" name="Oval 15"/>
              <p:cNvSpPr>
                <a:spLocks noChangeAspect="1" noChangeArrowheads="1"/>
              </p:cNvSpPr>
              <p:nvPr/>
            </p:nvSpPr>
            <p:spPr bwMode="auto">
              <a:xfrm>
                <a:off x="2857488" y="3214686"/>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6" name="Oval 15"/>
              <p:cNvSpPr>
                <a:spLocks noChangeAspect="1" noChangeArrowheads="1"/>
              </p:cNvSpPr>
              <p:nvPr/>
            </p:nvSpPr>
            <p:spPr bwMode="auto">
              <a:xfrm>
                <a:off x="2500298" y="2714620"/>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7" name="Oval 15"/>
              <p:cNvSpPr>
                <a:spLocks noChangeAspect="1" noChangeArrowheads="1"/>
              </p:cNvSpPr>
              <p:nvPr/>
            </p:nvSpPr>
            <p:spPr bwMode="auto">
              <a:xfrm>
                <a:off x="3214678" y="242886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68" name="任意多边形 67"/>
              <p:cNvSpPr/>
              <p:nvPr/>
            </p:nvSpPr>
            <p:spPr>
              <a:xfrm>
                <a:off x="714348" y="1857364"/>
                <a:ext cx="2643174" cy="1428760"/>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sp>
            <p:nvSpPr>
              <p:cNvPr id="69" name="任意多边形 68"/>
              <p:cNvSpPr/>
              <p:nvPr/>
            </p:nvSpPr>
            <p:spPr>
              <a:xfrm>
                <a:off x="1142977" y="2857496"/>
                <a:ext cx="2886098" cy="1571636"/>
              </a:xfrm>
              <a:custGeom>
                <a:avLst/>
                <a:gdLst>
                  <a:gd name="connsiteX0" fmla="*/ 3085606 w 3085606"/>
                  <a:gd name="connsiteY0" fmla="*/ 0 h 2966852"/>
                  <a:gd name="connsiteX1" fmla="*/ 2456214 w 3085606"/>
                  <a:gd name="connsiteY1" fmla="*/ 1021278 h 2966852"/>
                  <a:gd name="connsiteX2" fmla="*/ 1244931 w 3085606"/>
                  <a:gd name="connsiteY2" fmla="*/ 1294411 h 2966852"/>
                  <a:gd name="connsiteX3" fmla="*/ 211777 w 3085606"/>
                  <a:gd name="connsiteY3" fmla="*/ 2683824 h 2966852"/>
                  <a:gd name="connsiteX4" fmla="*/ 33647 w 3085606"/>
                  <a:gd name="connsiteY4" fmla="*/ 2921330 h 2966852"/>
                  <a:gd name="connsiteX5" fmla="*/ 9897 w 3085606"/>
                  <a:gd name="connsiteY5" fmla="*/ 2956956 h 296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606" h="2966852">
                    <a:moveTo>
                      <a:pt x="3085606" y="0"/>
                    </a:moveTo>
                    <a:cubicBezTo>
                      <a:pt x="2924299" y="402771"/>
                      <a:pt x="2762993" y="805543"/>
                      <a:pt x="2456214" y="1021278"/>
                    </a:cubicBezTo>
                    <a:cubicBezTo>
                      <a:pt x="2149435" y="1237013"/>
                      <a:pt x="1619004" y="1017320"/>
                      <a:pt x="1244931" y="1294411"/>
                    </a:cubicBezTo>
                    <a:cubicBezTo>
                      <a:pt x="870858" y="1571502"/>
                      <a:pt x="211777" y="2683824"/>
                      <a:pt x="211777" y="2683824"/>
                    </a:cubicBezTo>
                    <a:lnTo>
                      <a:pt x="33647" y="2921330"/>
                    </a:lnTo>
                    <a:cubicBezTo>
                      <a:pt x="0" y="2966852"/>
                      <a:pt x="4948" y="2961904"/>
                      <a:pt x="9897" y="2956956"/>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Palatino Linotype" pitchFamily="18" charset="0"/>
                </a:endParaRPr>
              </a:p>
            </p:txBody>
          </p:sp>
          <p:cxnSp>
            <p:nvCxnSpPr>
              <p:cNvPr id="70" name="直接连接符 69"/>
              <p:cNvCxnSpPr>
                <a:endCxn id="67" idx="2"/>
              </p:cNvCxnSpPr>
              <p:nvPr/>
            </p:nvCxnSpPr>
            <p:spPr>
              <a:xfrm rot="16200000" flipH="1">
                <a:off x="2233186" y="1537376"/>
                <a:ext cx="544988" cy="14179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1" name="组合 208"/>
              <p:cNvGrpSpPr/>
              <p:nvPr/>
            </p:nvGrpSpPr>
            <p:grpSpPr>
              <a:xfrm>
                <a:off x="1278054" y="1891678"/>
                <a:ext cx="1605794" cy="1823074"/>
                <a:chOff x="1278054" y="1891678"/>
                <a:chExt cx="1605794" cy="1823074"/>
              </a:xfrm>
            </p:grpSpPr>
            <p:cxnSp>
              <p:nvCxnSpPr>
                <p:cNvPr id="74" name="直接连接符 73"/>
                <p:cNvCxnSpPr>
                  <a:stCxn id="72" idx="0"/>
                </p:cNvCxnSpPr>
                <p:nvPr/>
              </p:nvCxnSpPr>
              <p:spPr>
                <a:xfrm rot="16200000" flipH="1" flipV="1">
                  <a:off x="885145" y="2284587"/>
                  <a:ext cx="1275120" cy="489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16200000" flipH="1">
                  <a:off x="1301526" y="2373104"/>
                  <a:ext cx="1399472" cy="4893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65" idx="1"/>
                </p:cNvCxnSpPr>
                <p:nvPr/>
              </p:nvCxnSpPr>
              <p:spPr>
                <a:xfrm rot="16200000" flipH="1">
                  <a:off x="1706682" y="2063880"/>
                  <a:ext cx="1267166" cy="10871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2" idx="4"/>
                  <a:endCxn id="57" idx="0"/>
                </p:cNvCxnSpPr>
                <p:nvPr/>
              </p:nvCxnSpPr>
              <p:spPr>
                <a:xfrm rot="5400000">
                  <a:off x="928662" y="2876058"/>
                  <a:ext cx="1643074" cy="343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2" name="Oval 15"/>
              <p:cNvSpPr>
                <a:spLocks noChangeAspect="1" noChangeArrowheads="1"/>
              </p:cNvSpPr>
              <p:nvPr/>
            </p:nvSpPr>
            <p:spPr bwMode="auto">
              <a:xfrm>
                <a:off x="1677356" y="1891678"/>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sp>
            <p:nvSpPr>
              <p:cNvPr id="73" name="Oval 15"/>
              <p:cNvSpPr>
                <a:spLocks noChangeAspect="1" noChangeArrowheads="1"/>
              </p:cNvSpPr>
              <p:nvPr/>
            </p:nvSpPr>
            <p:spPr bwMode="auto">
              <a:xfrm>
                <a:off x="2143108" y="3286124"/>
                <a:ext cx="180000" cy="180000"/>
              </a:xfrm>
              <a:prstGeom prst="ellipse">
                <a:avLst/>
              </a:prstGeom>
              <a:solidFill>
                <a:sysClr val="windowText" lastClr="000000"/>
              </a:solidFill>
              <a:ln w="9525">
                <a:solidFill>
                  <a:sysClr val="windowText" lastClr="000000"/>
                </a:solidFill>
                <a:round/>
                <a:headEnd/>
                <a:tailEnd/>
              </a:ln>
            </p:spPr>
            <p:txBody>
              <a:bodyPr wrap="none" anchor="ctr"/>
              <a:lstStyle/>
              <a:p>
                <a:pPr eaLnBrk="0" fontAlgn="auto" hangingPunct="0">
                  <a:spcBef>
                    <a:spcPts val="0"/>
                  </a:spcBef>
                  <a:spcAft>
                    <a:spcPts val="0"/>
                  </a:spcAft>
                  <a:defRPr/>
                </a:pPr>
                <a:endParaRPr lang="zh-CN" altLang="zh-CN" kern="0">
                  <a:solidFill>
                    <a:schemeClr val="bg1"/>
                  </a:solidFill>
                  <a:latin typeface="Palatino Linotype" pitchFamily="18" charset="0"/>
                  <a:ea typeface="黑体" pitchFamily="2" charset="-122"/>
                </a:endParaRPr>
              </a:p>
            </p:txBody>
          </p:sp>
        </p:grpSp>
        <p:graphicFrame>
          <p:nvGraphicFramePr>
            <p:cNvPr id="53" name="Object 6"/>
            <p:cNvGraphicFramePr>
              <a:graphicFrameLocks noChangeAspect="1"/>
            </p:cNvGraphicFramePr>
            <p:nvPr/>
          </p:nvGraphicFramePr>
          <p:xfrm>
            <a:off x="1417616" y="1071546"/>
            <a:ext cx="296864" cy="456714"/>
          </p:xfrm>
          <a:graphic>
            <a:graphicData uri="http://schemas.openxmlformats.org/presentationml/2006/ole">
              <mc:AlternateContent xmlns:mc="http://schemas.openxmlformats.org/markup-compatibility/2006">
                <mc:Choice xmlns:v="urn:schemas-microsoft-com:vml" Requires="v">
                  <p:oleObj spid="_x0000_s110644" name="Equation" r:id="rId6" imgW="164880" imgH="253800" progId="Equation.DSMT4">
                    <p:embed/>
                  </p:oleObj>
                </mc:Choice>
                <mc:Fallback>
                  <p:oleObj name="Equation" r:id="rId6" imgW="164880" imgH="253800" progId="Equation.DSMT4">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7616" y="1071546"/>
                          <a:ext cx="296864" cy="456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78" name="图片 77" descr="norm.png"/>
          <p:cNvPicPr>
            <a:picLocks noChangeAspect="1"/>
          </p:cNvPicPr>
          <p:nvPr/>
        </p:nvPicPr>
        <p:blipFill>
          <a:blip r:embed="rId8" cstate="print"/>
          <a:stretch>
            <a:fillRect/>
          </a:stretch>
        </p:blipFill>
        <p:spPr>
          <a:xfrm>
            <a:off x="6643702" y="3042005"/>
            <a:ext cx="2006970" cy="958499"/>
          </a:xfrm>
          <a:prstGeom prst="rect">
            <a:avLst/>
          </a:prstGeom>
        </p:spPr>
      </p:pic>
      <p:sp>
        <p:nvSpPr>
          <p:cNvPr id="80" name="Rectangle 15"/>
          <p:cNvSpPr>
            <a:spLocks noChangeArrowheads="1"/>
          </p:cNvSpPr>
          <p:nvPr/>
        </p:nvSpPr>
        <p:spPr bwMode="auto">
          <a:xfrm>
            <a:off x="6429388" y="4643446"/>
            <a:ext cx="2428892" cy="1500197"/>
          </a:xfrm>
          <a:prstGeom prst="rect">
            <a:avLst/>
          </a:prstGeom>
          <a:solidFill>
            <a:schemeClr val="accent4">
              <a:lumMod val="75000"/>
            </a:schemeClr>
          </a:solidFill>
          <a:ln w="25400" cap="flat" cmpd="sng" algn="ctr">
            <a:noFill/>
            <a:prstDash val="solid"/>
          </a:ln>
          <a:effectLst/>
        </p:spPr>
        <p:txBody>
          <a:bodyPr anchor="ctr"/>
          <a:lstStyle/>
          <a:p>
            <a:pPr algn="ctr" fontAlgn="auto">
              <a:spcBef>
                <a:spcPts val="0"/>
              </a:spcBef>
              <a:spcAft>
                <a:spcPts val="0"/>
              </a:spcAft>
              <a:defRPr/>
            </a:pPr>
            <a:endParaRPr lang="zh-CN" altLang="en-US" b="1" kern="0">
              <a:solidFill>
                <a:sysClr val="window" lastClr="CCE8CF"/>
              </a:solidFill>
              <a:latin typeface="Palatino Linotype" pitchFamily="18" charset="0"/>
              <a:ea typeface="微软雅黑" pitchFamily="34" charset="-122"/>
            </a:endParaRPr>
          </a:p>
        </p:txBody>
      </p:sp>
      <p:pic>
        <p:nvPicPr>
          <p:cNvPr id="81" name="图片 80" descr="ukbench00359.jpg"/>
          <p:cNvPicPr>
            <a:picLocks noChangeAspect="1"/>
          </p:cNvPicPr>
          <p:nvPr/>
        </p:nvPicPr>
        <p:blipFill>
          <a:blip r:embed="rId9" cstate="print"/>
          <a:stretch>
            <a:fillRect/>
          </a:stretch>
        </p:blipFill>
        <p:spPr>
          <a:xfrm>
            <a:off x="6572264" y="4848342"/>
            <a:ext cx="714380" cy="509484"/>
          </a:xfrm>
          <a:prstGeom prst="rect">
            <a:avLst/>
          </a:prstGeom>
        </p:spPr>
      </p:pic>
      <p:pic>
        <p:nvPicPr>
          <p:cNvPr id="82" name="图片 81" descr="ukbench00636.jpg"/>
          <p:cNvPicPr>
            <a:picLocks/>
          </p:cNvPicPr>
          <p:nvPr/>
        </p:nvPicPr>
        <p:blipFill>
          <a:blip r:embed="rId10" cstate="print"/>
          <a:stretch>
            <a:fillRect/>
          </a:stretch>
        </p:blipFill>
        <p:spPr>
          <a:xfrm>
            <a:off x="7358082" y="5572140"/>
            <a:ext cx="712800" cy="534600"/>
          </a:xfrm>
          <a:prstGeom prst="rect">
            <a:avLst/>
          </a:prstGeom>
        </p:spPr>
      </p:pic>
      <p:pic>
        <p:nvPicPr>
          <p:cNvPr id="83" name="图片 82" descr="ukbench00639.jpg"/>
          <p:cNvPicPr>
            <a:picLocks/>
          </p:cNvPicPr>
          <p:nvPr/>
        </p:nvPicPr>
        <p:blipFill>
          <a:blip r:embed="rId11" cstate="print"/>
          <a:stretch>
            <a:fillRect/>
          </a:stretch>
        </p:blipFill>
        <p:spPr>
          <a:xfrm>
            <a:off x="8072462" y="4846626"/>
            <a:ext cx="712800" cy="511200"/>
          </a:xfrm>
          <a:prstGeom prst="rect">
            <a:avLst/>
          </a:prstGeom>
        </p:spPr>
      </p:pic>
      <p:cxnSp>
        <p:nvCxnSpPr>
          <p:cNvPr id="85" name="直接连接符 84"/>
          <p:cNvCxnSpPr>
            <a:stCxn id="81" idx="3"/>
            <a:endCxn id="83" idx="1"/>
          </p:cNvCxnSpPr>
          <p:nvPr/>
        </p:nvCxnSpPr>
        <p:spPr>
          <a:xfrm flipV="1">
            <a:off x="7286644" y="5102226"/>
            <a:ext cx="785818" cy="85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2" idx="3"/>
          </p:cNvCxnSpPr>
          <p:nvPr/>
        </p:nvCxnSpPr>
        <p:spPr>
          <a:xfrm flipV="1">
            <a:off x="8070882" y="5357826"/>
            <a:ext cx="358770" cy="481614"/>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a:endCxn id="82" idx="1"/>
          </p:cNvCxnSpPr>
          <p:nvPr/>
        </p:nvCxnSpPr>
        <p:spPr>
          <a:xfrm rot="16200000" flipH="1">
            <a:off x="6903390" y="5384748"/>
            <a:ext cx="480756" cy="42862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500958" y="4714884"/>
            <a:ext cx="428628" cy="369332"/>
          </a:xfrm>
          <a:prstGeom prst="rect">
            <a:avLst/>
          </a:prstGeom>
          <a:noFill/>
        </p:spPr>
        <p:txBody>
          <a:bodyPr wrap="square" rtlCol="0">
            <a:spAutoFit/>
          </a:bodyPr>
          <a:lstStyle/>
          <a:p>
            <a:r>
              <a:rPr lang="en-US" altLang="zh-CN" dirty="0" smtClean="0">
                <a:solidFill>
                  <a:srgbClr val="FF0000"/>
                </a:solidFill>
                <a:latin typeface="Palatino Linotype" pitchFamily="18" charset="0"/>
              </a:rPr>
              <a:t>-1</a:t>
            </a:r>
            <a:endParaRPr lang="zh-CN" altLang="en-US" dirty="0">
              <a:solidFill>
                <a:srgbClr val="FF0000"/>
              </a:solidFill>
              <a:latin typeface="Palatino Linotype" pitchFamily="18" charset="0"/>
            </a:endParaRPr>
          </a:p>
        </p:txBody>
      </p:sp>
      <p:sp>
        <p:nvSpPr>
          <p:cNvPr id="91" name="TextBox 90"/>
          <p:cNvSpPr txBox="1"/>
          <p:nvPr/>
        </p:nvSpPr>
        <p:spPr>
          <a:xfrm>
            <a:off x="6715140" y="5500702"/>
            <a:ext cx="428628" cy="369332"/>
          </a:xfrm>
          <a:prstGeom prst="rect">
            <a:avLst/>
          </a:prstGeom>
          <a:noFill/>
        </p:spPr>
        <p:txBody>
          <a:bodyPr wrap="square" rtlCol="0">
            <a:spAutoFit/>
          </a:bodyPr>
          <a:lstStyle/>
          <a:p>
            <a:r>
              <a:rPr lang="en-US" altLang="zh-CN" dirty="0" smtClean="0">
                <a:solidFill>
                  <a:srgbClr val="FF0000"/>
                </a:solidFill>
                <a:latin typeface="Palatino Linotype" pitchFamily="18" charset="0"/>
              </a:rPr>
              <a:t>-1</a:t>
            </a:r>
            <a:endParaRPr lang="zh-CN" altLang="en-US" dirty="0">
              <a:solidFill>
                <a:srgbClr val="FF0000"/>
              </a:solidFill>
              <a:latin typeface="Palatino Linotype" pitchFamily="18" charset="0"/>
            </a:endParaRPr>
          </a:p>
        </p:txBody>
      </p:sp>
      <p:sp>
        <p:nvSpPr>
          <p:cNvPr id="92" name="TextBox 91"/>
          <p:cNvSpPr txBox="1"/>
          <p:nvPr/>
        </p:nvSpPr>
        <p:spPr>
          <a:xfrm>
            <a:off x="8215338" y="5500702"/>
            <a:ext cx="428628" cy="369332"/>
          </a:xfrm>
          <a:prstGeom prst="rect">
            <a:avLst/>
          </a:prstGeom>
          <a:noFill/>
        </p:spPr>
        <p:txBody>
          <a:bodyPr wrap="square" rtlCol="0">
            <a:spAutoFit/>
          </a:bodyPr>
          <a:lstStyle/>
          <a:p>
            <a:r>
              <a:rPr lang="en-US" altLang="zh-CN" dirty="0" smtClean="0">
                <a:solidFill>
                  <a:srgbClr val="00B050"/>
                </a:solidFill>
                <a:latin typeface="Palatino Linotype" pitchFamily="18" charset="0"/>
              </a:rPr>
              <a:t>1</a:t>
            </a:r>
            <a:endParaRPr lang="zh-CN" altLang="en-US" dirty="0">
              <a:solidFill>
                <a:srgbClr val="00B050"/>
              </a:solidFill>
              <a:latin typeface="Palatino Linotype" pitchFamily="18"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5"/>
          <p:cNvSpPr>
            <a:spLocks/>
          </p:cNvSpPr>
          <p:nvPr/>
        </p:nvSpPr>
        <p:spPr bwMode="auto">
          <a:xfrm>
            <a:off x="609571" y="2780928"/>
            <a:ext cx="7989888" cy="1655763"/>
          </a:xfrm>
          <a:prstGeom prst="rect">
            <a:avLst/>
          </a:prstGeom>
          <a:noFill/>
          <a:ln w="9525">
            <a:noFill/>
            <a:miter lim="800000"/>
            <a:headEnd/>
            <a:tailEnd/>
          </a:ln>
        </p:spPr>
        <p:txBody>
          <a:bodyPr anchor="ctr"/>
          <a:lstStyle/>
          <a:p>
            <a:pPr algn="ctr">
              <a:defRPr/>
            </a:pPr>
            <a:r>
              <a:rPr lang="en-US" altLang="zh-CN" sz="3600" b="1" dirty="0" smtClean="0">
                <a:solidFill>
                  <a:schemeClr val="bg1"/>
                </a:solidFill>
                <a:latin typeface="Palatino Linotype" pitchFamily="18" charset="0"/>
                <a:ea typeface="+mn-ea"/>
              </a:rPr>
              <a:t>Thank </a:t>
            </a:r>
            <a:r>
              <a:rPr lang="en-US" altLang="zh-CN" sz="3600" b="1" dirty="0">
                <a:solidFill>
                  <a:schemeClr val="bg1"/>
                </a:solidFill>
                <a:latin typeface="Palatino Linotype" pitchFamily="18" charset="0"/>
                <a:ea typeface="+mn-ea"/>
              </a:rPr>
              <a:t>You </a:t>
            </a:r>
          </a:p>
        </p:txBody>
      </p:sp>
      <p:sp>
        <p:nvSpPr>
          <p:cNvPr id="6" name="标题 1"/>
          <p:cNvSpPr txBox="1">
            <a:spLocks/>
          </p:cNvSpPr>
          <p:nvPr/>
        </p:nvSpPr>
        <p:spPr bwMode="auto">
          <a:xfrm>
            <a:off x="500034" y="4436691"/>
            <a:ext cx="8208962" cy="5762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smtClean="0">
                <a:ln>
                  <a:noFill/>
                </a:ln>
                <a:solidFill>
                  <a:schemeClr val="bg1"/>
                </a:solidFill>
                <a:effectLst/>
                <a:uLnTx/>
                <a:uFillTx/>
                <a:latin typeface="Palatino Linotype" pitchFamily="18" charset="0"/>
                <a:ea typeface="黑体" pitchFamily="2" charset="-122"/>
                <a:cs typeface="+mj-cs"/>
              </a:rPr>
              <a:t>Q &amp; A</a:t>
            </a:r>
            <a:endParaRPr kumimoji="0" lang="zh-CN" altLang="en-US" sz="2800" b="1" i="0" u="none" strike="noStrike" kern="0" cap="none" spc="0" normalizeH="0" baseline="0" noProof="0" dirty="0">
              <a:ln>
                <a:noFill/>
              </a:ln>
              <a:solidFill>
                <a:schemeClr val="bg1"/>
              </a:solidFill>
              <a:effectLst/>
              <a:uLnTx/>
              <a:uFillTx/>
              <a:latin typeface="Palatino Linotype" pitchFamily="18" charset="0"/>
              <a:ea typeface="黑体" pitchFamily="2" charset="-122"/>
              <a:cs typeface="+mj-cs"/>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4"/>
          <p:cNvSpPr>
            <a:spLocks noChangeArrowheads="1"/>
          </p:cNvSpPr>
          <p:nvPr/>
        </p:nvSpPr>
        <p:spPr bwMode="auto">
          <a:xfrm>
            <a:off x="0" y="214313"/>
            <a:ext cx="4878259"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cs typeface="Arial" pitchFamily="34" charset="0"/>
              </a:rPr>
              <a:t>Near Neighbor Search</a:t>
            </a:r>
            <a:endParaRPr lang="en-US" altLang="zh-CN" sz="3600" b="1" dirty="0">
              <a:latin typeface="Palatino Linotype" pitchFamily="18" charset="0"/>
            </a:endParaRPr>
          </a:p>
        </p:txBody>
      </p:sp>
      <p:grpSp>
        <p:nvGrpSpPr>
          <p:cNvPr id="52" name="组合 51"/>
          <p:cNvGrpSpPr/>
          <p:nvPr/>
        </p:nvGrpSpPr>
        <p:grpSpPr>
          <a:xfrm>
            <a:off x="-28800" y="1062000"/>
            <a:ext cx="9530022" cy="5428800"/>
            <a:chOff x="-28800" y="1062000"/>
            <a:chExt cx="9530022" cy="6081776"/>
          </a:xfrm>
        </p:grpSpPr>
        <p:pic>
          <p:nvPicPr>
            <p:cNvPr id="53" name="Picture 34" descr="ims.png"/>
            <p:cNvPicPr>
              <a:picLocks noChangeAspect="1"/>
            </p:cNvPicPr>
            <p:nvPr/>
          </p:nvPicPr>
          <p:blipFill>
            <a:blip r:embed="rId3" cstate="print"/>
            <a:srcRect/>
            <a:stretch>
              <a:fillRect/>
            </a:stretch>
          </p:blipFill>
          <p:spPr bwMode="auto">
            <a:xfrm flipH="1" flipV="1">
              <a:off x="1570231" y="1062000"/>
              <a:ext cx="1644447" cy="1525801"/>
            </a:xfrm>
            <a:prstGeom prst="rect">
              <a:avLst/>
            </a:prstGeom>
            <a:noFill/>
            <a:ln w="9525">
              <a:noFill/>
              <a:miter lim="800000"/>
              <a:headEnd/>
              <a:tailEnd/>
            </a:ln>
          </p:spPr>
        </p:pic>
        <p:pic>
          <p:nvPicPr>
            <p:cNvPr id="54" name="Picture 34" descr="ims.png"/>
            <p:cNvPicPr>
              <a:picLocks noChangeAspect="1"/>
            </p:cNvPicPr>
            <p:nvPr/>
          </p:nvPicPr>
          <p:blipFill>
            <a:blip r:embed="rId4" cstate="print"/>
            <a:srcRect/>
            <a:stretch>
              <a:fillRect/>
            </a:stretch>
          </p:blipFill>
          <p:spPr bwMode="auto">
            <a:xfrm flipH="1">
              <a:off x="4643438" y="1062000"/>
              <a:ext cx="1652745" cy="1533268"/>
            </a:xfrm>
            <a:prstGeom prst="rect">
              <a:avLst/>
            </a:prstGeom>
            <a:noFill/>
            <a:ln w="9525">
              <a:noFill/>
              <a:miter lim="800000"/>
              <a:headEnd/>
              <a:tailEnd/>
            </a:ln>
          </p:spPr>
        </p:pic>
        <p:pic>
          <p:nvPicPr>
            <p:cNvPr id="55" name="Picture 34" descr="ims.png"/>
            <p:cNvPicPr>
              <a:picLocks noChangeAspect="1"/>
            </p:cNvPicPr>
            <p:nvPr/>
          </p:nvPicPr>
          <p:blipFill>
            <a:blip r:embed="rId4" cstate="print"/>
            <a:srcRect/>
            <a:stretch>
              <a:fillRect/>
            </a:stretch>
          </p:blipFill>
          <p:spPr bwMode="auto">
            <a:xfrm>
              <a:off x="-9702" y="2571744"/>
              <a:ext cx="1652744" cy="1533268"/>
            </a:xfrm>
            <a:prstGeom prst="rect">
              <a:avLst/>
            </a:prstGeom>
            <a:noFill/>
            <a:ln w="9525">
              <a:noFill/>
              <a:miter lim="800000"/>
              <a:headEnd/>
              <a:tailEnd/>
            </a:ln>
          </p:spPr>
        </p:pic>
        <p:pic>
          <p:nvPicPr>
            <p:cNvPr id="56" name="Picture 34" descr="ims.png"/>
            <p:cNvPicPr>
              <a:picLocks noChangeAspect="1"/>
            </p:cNvPicPr>
            <p:nvPr/>
          </p:nvPicPr>
          <p:blipFill>
            <a:blip r:embed="rId3" cstate="print"/>
            <a:srcRect/>
            <a:stretch>
              <a:fillRect/>
            </a:stretch>
          </p:blipFill>
          <p:spPr bwMode="auto">
            <a:xfrm flipV="1">
              <a:off x="1643042" y="2570400"/>
              <a:ext cx="1644447" cy="1525801"/>
            </a:xfrm>
            <a:prstGeom prst="rect">
              <a:avLst/>
            </a:prstGeom>
            <a:noFill/>
            <a:ln w="9525">
              <a:noFill/>
              <a:miter lim="800000"/>
              <a:headEnd/>
              <a:tailEnd/>
            </a:ln>
          </p:spPr>
        </p:pic>
        <p:pic>
          <p:nvPicPr>
            <p:cNvPr id="57" name="Picture 34" descr="ims.png"/>
            <p:cNvPicPr>
              <a:picLocks noChangeAspect="1"/>
            </p:cNvPicPr>
            <p:nvPr/>
          </p:nvPicPr>
          <p:blipFill>
            <a:blip r:embed="rId3" cstate="print"/>
            <a:srcRect r="9692"/>
            <a:stretch>
              <a:fillRect/>
            </a:stretch>
          </p:blipFill>
          <p:spPr bwMode="auto">
            <a:xfrm>
              <a:off x="3286116" y="2570400"/>
              <a:ext cx="1485147" cy="1525801"/>
            </a:xfrm>
            <a:prstGeom prst="rect">
              <a:avLst/>
            </a:prstGeom>
            <a:noFill/>
            <a:ln w="9525">
              <a:noFill/>
              <a:miter lim="800000"/>
              <a:headEnd/>
              <a:tailEnd/>
            </a:ln>
          </p:spPr>
        </p:pic>
        <p:pic>
          <p:nvPicPr>
            <p:cNvPr id="58" name="Picture 34" descr="ims.png"/>
            <p:cNvPicPr>
              <a:picLocks noChangeAspect="1"/>
            </p:cNvPicPr>
            <p:nvPr/>
          </p:nvPicPr>
          <p:blipFill>
            <a:blip r:embed="rId4" cstate="print"/>
            <a:srcRect/>
            <a:stretch>
              <a:fillRect/>
            </a:stretch>
          </p:blipFill>
          <p:spPr bwMode="auto">
            <a:xfrm>
              <a:off x="4786314" y="2570400"/>
              <a:ext cx="1652745" cy="1533268"/>
            </a:xfrm>
            <a:prstGeom prst="rect">
              <a:avLst/>
            </a:prstGeom>
            <a:noFill/>
            <a:ln w="9525">
              <a:noFill/>
              <a:miter lim="800000"/>
              <a:headEnd/>
              <a:tailEnd/>
            </a:ln>
          </p:spPr>
        </p:pic>
        <p:pic>
          <p:nvPicPr>
            <p:cNvPr id="59" name="Picture 34" descr="ims.png"/>
            <p:cNvPicPr>
              <a:picLocks noChangeAspect="1"/>
            </p:cNvPicPr>
            <p:nvPr/>
          </p:nvPicPr>
          <p:blipFill>
            <a:blip r:embed="rId3" cstate="print"/>
            <a:srcRect/>
            <a:stretch>
              <a:fillRect/>
            </a:stretch>
          </p:blipFill>
          <p:spPr bwMode="auto">
            <a:xfrm flipV="1">
              <a:off x="6429388" y="2570400"/>
              <a:ext cx="1644448" cy="1525801"/>
            </a:xfrm>
            <a:prstGeom prst="rect">
              <a:avLst/>
            </a:prstGeom>
            <a:noFill/>
            <a:ln w="9525">
              <a:noFill/>
              <a:miter lim="800000"/>
              <a:headEnd/>
              <a:tailEnd/>
            </a:ln>
          </p:spPr>
        </p:pic>
        <p:pic>
          <p:nvPicPr>
            <p:cNvPr id="60" name="Picture 34" descr="ims.png"/>
            <p:cNvPicPr>
              <a:picLocks noChangeAspect="1"/>
            </p:cNvPicPr>
            <p:nvPr/>
          </p:nvPicPr>
          <p:blipFill>
            <a:blip r:embed="rId4" cstate="print"/>
            <a:srcRect/>
            <a:stretch>
              <a:fillRect/>
            </a:stretch>
          </p:blipFill>
          <p:spPr bwMode="auto">
            <a:xfrm flipH="1">
              <a:off x="4714876" y="4096800"/>
              <a:ext cx="1652744" cy="1533268"/>
            </a:xfrm>
            <a:prstGeom prst="rect">
              <a:avLst/>
            </a:prstGeom>
            <a:noFill/>
            <a:ln w="9525">
              <a:noFill/>
              <a:miter lim="800000"/>
              <a:headEnd/>
              <a:tailEnd/>
            </a:ln>
          </p:spPr>
        </p:pic>
        <p:pic>
          <p:nvPicPr>
            <p:cNvPr id="61" name="Picture 34" descr="ims.png"/>
            <p:cNvPicPr>
              <a:picLocks noChangeAspect="1"/>
            </p:cNvPicPr>
            <p:nvPr/>
          </p:nvPicPr>
          <p:blipFill>
            <a:blip r:embed="rId3" cstate="print"/>
            <a:srcRect/>
            <a:stretch>
              <a:fillRect/>
            </a:stretch>
          </p:blipFill>
          <p:spPr bwMode="auto">
            <a:xfrm flipH="1" flipV="1">
              <a:off x="6357950" y="4096800"/>
              <a:ext cx="1644447" cy="1525801"/>
            </a:xfrm>
            <a:prstGeom prst="rect">
              <a:avLst/>
            </a:prstGeom>
            <a:noFill/>
            <a:ln w="9525">
              <a:noFill/>
              <a:miter lim="800000"/>
              <a:headEnd/>
              <a:tailEnd/>
            </a:ln>
          </p:spPr>
        </p:pic>
        <p:pic>
          <p:nvPicPr>
            <p:cNvPr id="62" name="Picture 34" descr="ims.png"/>
            <p:cNvPicPr>
              <a:picLocks noChangeAspect="1"/>
            </p:cNvPicPr>
            <p:nvPr/>
          </p:nvPicPr>
          <p:blipFill>
            <a:blip r:embed="rId4" cstate="print"/>
            <a:srcRect/>
            <a:stretch>
              <a:fillRect/>
            </a:stretch>
          </p:blipFill>
          <p:spPr bwMode="auto">
            <a:xfrm>
              <a:off x="-20742" y="5610508"/>
              <a:ext cx="1652744" cy="1533268"/>
            </a:xfrm>
            <a:prstGeom prst="rect">
              <a:avLst/>
            </a:prstGeom>
            <a:noFill/>
            <a:ln w="9525">
              <a:noFill/>
              <a:miter lim="800000"/>
              <a:headEnd/>
              <a:tailEnd/>
            </a:ln>
          </p:spPr>
        </p:pic>
        <p:pic>
          <p:nvPicPr>
            <p:cNvPr id="63" name="Picture 34" descr="ims.png"/>
            <p:cNvPicPr>
              <a:picLocks noChangeAspect="1"/>
            </p:cNvPicPr>
            <p:nvPr/>
          </p:nvPicPr>
          <p:blipFill>
            <a:blip r:embed="rId3" cstate="print"/>
            <a:srcRect/>
            <a:stretch>
              <a:fillRect/>
            </a:stretch>
          </p:blipFill>
          <p:spPr bwMode="auto">
            <a:xfrm flipV="1">
              <a:off x="1571604" y="5617975"/>
              <a:ext cx="1644447" cy="1525801"/>
            </a:xfrm>
            <a:prstGeom prst="rect">
              <a:avLst/>
            </a:prstGeom>
            <a:noFill/>
            <a:ln w="9525">
              <a:noFill/>
              <a:miter lim="800000"/>
              <a:headEnd/>
              <a:tailEnd/>
            </a:ln>
          </p:spPr>
        </p:pic>
        <p:pic>
          <p:nvPicPr>
            <p:cNvPr id="64" name="Picture 34" descr="ims.png"/>
            <p:cNvPicPr>
              <a:picLocks noChangeAspect="1"/>
            </p:cNvPicPr>
            <p:nvPr/>
          </p:nvPicPr>
          <p:blipFill>
            <a:blip r:embed="rId3" cstate="print"/>
            <a:srcRect r="9692"/>
            <a:stretch>
              <a:fillRect/>
            </a:stretch>
          </p:blipFill>
          <p:spPr bwMode="auto">
            <a:xfrm>
              <a:off x="3214678" y="5617975"/>
              <a:ext cx="1485147" cy="1525801"/>
            </a:xfrm>
            <a:prstGeom prst="rect">
              <a:avLst/>
            </a:prstGeom>
            <a:noFill/>
            <a:ln w="9525">
              <a:noFill/>
              <a:miter lim="800000"/>
              <a:headEnd/>
              <a:tailEnd/>
            </a:ln>
          </p:spPr>
        </p:pic>
        <p:pic>
          <p:nvPicPr>
            <p:cNvPr id="65" name="Picture 34" descr="ims.png"/>
            <p:cNvPicPr>
              <a:picLocks noChangeAspect="1"/>
            </p:cNvPicPr>
            <p:nvPr/>
          </p:nvPicPr>
          <p:blipFill>
            <a:blip r:embed="rId4" cstate="print"/>
            <a:srcRect/>
            <a:stretch>
              <a:fillRect/>
            </a:stretch>
          </p:blipFill>
          <p:spPr bwMode="auto">
            <a:xfrm>
              <a:off x="4714876" y="5610508"/>
              <a:ext cx="1652744" cy="1533268"/>
            </a:xfrm>
            <a:prstGeom prst="rect">
              <a:avLst/>
            </a:prstGeom>
            <a:noFill/>
            <a:ln w="9525">
              <a:noFill/>
              <a:miter lim="800000"/>
              <a:headEnd/>
              <a:tailEnd/>
            </a:ln>
          </p:spPr>
        </p:pic>
        <p:pic>
          <p:nvPicPr>
            <p:cNvPr id="66" name="Picture 34" descr="ims.png"/>
            <p:cNvPicPr>
              <a:picLocks noChangeAspect="1"/>
            </p:cNvPicPr>
            <p:nvPr/>
          </p:nvPicPr>
          <p:blipFill>
            <a:blip r:embed="rId3" cstate="print"/>
            <a:srcRect/>
            <a:stretch>
              <a:fillRect/>
            </a:stretch>
          </p:blipFill>
          <p:spPr bwMode="auto">
            <a:xfrm flipV="1">
              <a:off x="6357950" y="5617975"/>
              <a:ext cx="1644447" cy="1525801"/>
            </a:xfrm>
            <a:prstGeom prst="rect">
              <a:avLst/>
            </a:prstGeom>
            <a:noFill/>
            <a:ln w="9525">
              <a:noFill/>
              <a:miter lim="800000"/>
              <a:headEnd/>
              <a:tailEnd/>
            </a:ln>
          </p:spPr>
        </p:pic>
        <p:pic>
          <p:nvPicPr>
            <p:cNvPr id="67" name="Picture 34" descr="ims.png"/>
            <p:cNvPicPr>
              <a:picLocks noChangeAspect="1"/>
            </p:cNvPicPr>
            <p:nvPr/>
          </p:nvPicPr>
          <p:blipFill>
            <a:blip r:embed="rId3" cstate="print"/>
            <a:srcRect r="9230"/>
            <a:stretch>
              <a:fillRect/>
            </a:stretch>
          </p:blipFill>
          <p:spPr bwMode="auto">
            <a:xfrm>
              <a:off x="3214678" y="1062000"/>
              <a:ext cx="1492614" cy="1525801"/>
            </a:xfrm>
            <a:prstGeom prst="rect">
              <a:avLst/>
            </a:prstGeom>
            <a:noFill/>
            <a:ln w="9525">
              <a:noFill/>
              <a:miter lim="800000"/>
              <a:headEnd/>
              <a:tailEnd/>
            </a:ln>
          </p:spPr>
        </p:pic>
        <p:pic>
          <p:nvPicPr>
            <p:cNvPr id="68" name="Picture 34" descr="ims.png"/>
            <p:cNvPicPr>
              <a:picLocks noChangeAspect="1"/>
            </p:cNvPicPr>
            <p:nvPr/>
          </p:nvPicPr>
          <p:blipFill>
            <a:blip r:embed="rId4" cstate="print"/>
            <a:srcRect/>
            <a:stretch>
              <a:fillRect/>
            </a:stretch>
          </p:blipFill>
          <p:spPr bwMode="auto">
            <a:xfrm flipH="1">
              <a:off x="-28800" y="1062000"/>
              <a:ext cx="1652744" cy="1533268"/>
            </a:xfrm>
            <a:prstGeom prst="rect">
              <a:avLst/>
            </a:prstGeom>
            <a:noFill/>
            <a:ln w="9525">
              <a:noFill/>
              <a:miter lim="800000"/>
              <a:headEnd/>
              <a:tailEnd/>
            </a:ln>
          </p:spPr>
        </p:pic>
        <p:pic>
          <p:nvPicPr>
            <p:cNvPr id="69" name="Picture 34" descr="ims.png"/>
            <p:cNvPicPr>
              <a:picLocks noChangeAspect="1"/>
            </p:cNvPicPr>
            <p:nvPr/>
          </p:nvPicPr>
          <p:blipFill>
            <a:blip r:embed="rId3" cstate="print"/>
            <a:srcRect r="9230"/>
            <a:stretch>
              <a:fillRect/>
            </a:stretch>
          </p:blipFill>
          <p:spPr bwMode="auto">
            <a:xfrm>
              <a:off x="7643834" y="1062000"/>
              <a:ext cx="1492614" cy="1525801"/>
            </a:xfrm>
            <a:prstGeom prst="rect">
              <a:avLst/>
            </a:prstGeom>
            <a:noFill/>
            <a:ln w="9525">
              <a:noFill/>
              <a:miter lim="800000"/>
              <a:headEnd/>
              <a:tailEnd/>
            </a:ln>
          </p:spPr>
        </p:pic>
        <p:pic>
          <p:nvPicPr>
            <p:cNvPr id="70" name="Picture 34" descr="ims.png"/>
            <p:cNvPicPr>
              <a:picLocks noChangeAspect="1"/>
            </p:cNvPicPr>
            <p:nvPr/>
          </p:nvPicPr>
          <p:blipFill>
            <a:blip r:embed="rId3" cstate="print"/>
            <a:srcRect r="9230"/>
            <a:stretch>
              <a:fillRect/>
            </a:stretch>
          </p:blipFill>
          <p:spPr bwMode="auto">
            <a:xfrm>
              <a:off x="6215074" y="1071546"/>
              <a:ext cx="1492614" cy="1525801"/>
            </a:xfrm>
            <a:prstGeom prst="rect">
              <a:avLst/>
            </a:prstGeom>
            <a:noFill/>
            <a:ln w="9525">
              <a:noFill/>
              <a:miter lim="800000"/>
              <a:headEnd/>
              <a:tailEnd/>
            </a:ln>
          </p:spPr>
        </p:pic>
        <p:pic>
          <p:nvPicPr>
            <p:cNvPr id="71" name="Picture 34" descr="ims.png"/>
            <p:cNvPicPr>
              <a:picLocks noChangeAspect="1"/>
            </p:cNvPicPr>
            <p:nvPr/>
          </p:nvPicPr>
          <p:blipFill>
            <a:blip r:embed="rId3" cstate="print"/>
            <a:srcRect r="9692"/>
            <a:stretch>
              <a:fillRect/>
            </a:stretch>
          </p:blipFill>
          <p:spPr bwMode="auto">
            <a:xfrm>
              <a:off x="7840313" y="2570400"/>
              <a:ext cx="1485147" cy="1525801"/>
            </a:xfrm>
            <a:prstGeom prst="rect">
              <a:avLst/>
            </a:prstGeom>
            <a:noFill/>
            <a:ln w="9525">
              <a:noFill/>
              <a:miter lim="800000"/>
              <a:headEnd/>
              <a:tailEnd/>
            </a:ln>
          </p:spPr>
        </p:pic>
        <p:pic>
          <p:nvPicPr>
            <p:cNvPr id="72" name="Picture 34" descr="ims.png"/>
            <p:cNvPicPr>
              <a:picLocks noChangeAspect="1"/>
            </p:cNvPicPr>
            <p:nvPr/>
          </p:nvPicPr>
          <p:blipFill>
            <a:blip r:embed="rId4" cstate="print"/>
            <a:srcRect/>
            <a:stretch>
              <a:fillRect/>
            </a:stretch>
          </p:blipFill>
          <p:spPr bwMode="auto">
            <a:xfrm flipH="1">
              <a:off x="-9702" y="4096800"/>
              <a:ext cx="1652744" cy="1533268"/>
            </a:xfrm>
            <a:prstGeom prst="rect">
              <a:avLst/>
            </a:prstGeom>
            <a:noFill/>
            <a:ln w="9525">
              <a:noFill/>
              <a:miter lim="800000"/>
              <a:headEnd/>
              <a:tailEnd/>
            </a:ln>
          </p:spPr>
        </p:pic>
        <p:pic>
          <p:nvPicPr>
            <p:cNvPr id="73" name="Picture 34" descr="ims.png"/>
            <p:cNvPicPr>
              <a:picLocks noChangeAspect="1"/>
            </p:cNvPicPr>
            <p:nvPr/>
          </p:nvPicPr>
          <p:blipFill>
            <a:blip r:embed="rId3" cstate="print"/>
            <a:srcRect r="9230"/>
            <a:stretch>
              <a:fillRect/>
            </a:stretch>
          </p:blipFill>
          <p:spPr bwMode="auto">
            <a:xfrm>
              <a:off x="3279600" y="4096800"/>
              <a:ext cx="1492614" cy="1525801"/>
            </a:xfrm>
            <a:prstGeom prst="rect">
              <a:avLst/>
            </a:prstGeom>
            <a:noFill/>
            <a:ln w="9525">
              <a:noFill/>
              <a:miter lim="800000"/>
              <a:headEnd/>
              <a:tailEnd/>
            </a:ln>
          </p:spPr>
        </p:pic>
        <p:pic>
          <p:nvPicPr>
            <p:cNvPr id="74" name="Picture 34" descr="ims.png"/>
            <p:cNvPicPr>
              <a:picLocks noChangeAspect="1"/>
            </p:cNvPicPr>
            <p:nvPr/>
          </p:nvPicPr>
          <p:blipFill>
            <a:blip r:embed="rId3" cstate="print"/>
            <a:srcRect r="9230"/>
            <a:stretch>
              <a:fillRect/>
            </a:stretch>
          </p:blipFill>
          <p:spPr bwMode="auto">
            <a:xfrm>
              <a:off x="8008608" y="4096800"/>
              <a:ext cx="1492614" cy="1525801"/>
            </a:xfrm>
            <a:prstGeom prst="rect">
              <a:avLst/>
            </a:prstGeom>
            <a:noFill/>
            <a:ln w="9525">
              <a:noFill/>
              <a:miter lim="800000"/>
              <a:headEnd/>
              <a:tailEnd/>
            </a:ln>
          </p:spPr>
        </p:pic>
        <p:pic>
          <p:nvPicPr>
            <p:cNvPr id="75" name="Picture 34" descr="ims.png"/>
            <p:cNvPicPr>
              <a:picLocks noChangeAspect="1"/>
            </p:cNvPicPr>
            <p:nvPr/>
          </p:nvPicPr>
          <p:blipFill>
            <a:blip r:embed="rId3" cstate="print"/>
            <a:srcRect r="9692"/>
            <a:stretch>
              <a:fillRect/>
            </a:stretch>
          </p:blipFill>
          <p:spPr bwMode="auto">
            <a:xfrm>
              <a:off x="8001024" y="5617975"/>
              <a:ext cx="1485147" cy="1525801"/>
            </a:xfrm>
            <a:prstGeom prst="rect">
              <a:avLst/>
            </a:prstGeom>
            <a:noFill/>
            <a:ln w="9525">
              <a:noFill/>
              <a:miter lim="800000"/>
              <a:headEnd/>
              <a:tailEnd/>
            </a:ln>
          </p:spPr>
        </p:pic>
        <p:pic>
          <p:nvPicPr>
            <p:cNvPr id="76" name="Picture 34" descr="ims.png"/>
            <p:cNvPicPr>
              <a:picLocks noChangeAspect="1"/>
            </p:cNvPicPr>
            <p:nvPr/>
          </p:nvPicPr>
          <p:blipFill>
            <a:blip r:embed="rId3" cstate="print"/>
            <a:srcRect/>
            <a:stretch>
              <a:fillRect/>
            </a:stretch>
          </p:blipFill>
          <p:spPr bwMode="auto">
            <a:xfrm flipH="1" flipV="1">
              <a:off x="1641669" y="4071942"/>
              <a:ext cx="1644447" cy="1525801"/>
            </a:xfrm>
            <a:prstGeom prst="rect">
              <a:avLst/>
            </a:prstGeom>
            <a:noFill/>
            <a:ln w="9525">
              <a:noFill/>
              <a:miter lim="800000"/>
              <a:headEnd/>
              <a:tailEnd/>
            </a:ln>
          </p:spPr>
        </p:pic>
      </p:grpSp>
      <p:pic>
        <p:nvPicPr>
          <p:cNvPr id="29" name="Picture 4"/>
          <p:cNvPicPr>
            <a:picLocks noChangeAspect="1" noChangeArrowheads="1"/>
          </p:cNvPicPr>
          <p:nvPr/>
        </p:nvPicPr>
        <p:blipFill>
          <a:blip r:embed="rId5" cstate="print"/>
          <a:srcRect l="2025" r="2025"/>
          <a:stretch>
            <a:fillRect/>
          </a:stretch>
        </p:blipFill>
        <p:spPr bwMode="auto">
          <a:xfrm>
            <a:off x="5319713" y="571480"/>
            <a:ext cx="1492798" cy="1311295"/>
          </a:xfrm>
          <a:prstGeom prst="rect">
            <a:avLst/>
          </a:prstGeom>
          <a:solidFill>
            <a:schemeClr val="tx1"/>
          </a:solidFill>
          <a:ln w="254000" algn="ctr">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4"/>
          <p:cNvSpPr>
            <a:spLocks noChangeArrowheads="1"/>
          </p:cNvSpPr>
          <p:nvPr/>
        </p:nvSpPr>
        <p:spPr bwMode="auto">
          <a:xfrm>
            <a:off x="0" y="214313"/>
            <a:ext cx="4878259"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cs typeface="Arial" pitchFamily="34" charset="0"/>
              </a:rPr>
              <a:t>Near Neighbor Search</a:t>
            </a:r>
            <a:endParaRPr lang="en-US" altLang="zh-CN" sz="3600" b="1" dirty="0">
              <a:latin typeface="Palatino Linotype" pitchFamily="18" charset="0"/>
            </a:endParaRPr>
          </a:p>
        </p:txBody>
      </p:sp>
      <p:grpSp>
        <p:nvGrpSpPr>
          <p:cNvPr id="2" name="组合 51"/>
          <p:cNvGrpSpPr/>
          <p:nvPr/>
        </p:nvGrpSpPr>
        <p:grpSpPr>
          <a:xfrm>
            <a:off x="-28800" y="1062000"/>
            <a:ext cx="9530022" cy="5428800"/>
            <a:chOff x="-28800" y="1062000"/>
            <a:chExt cx="9530022" cy="6081776"/>
          </a:xfrm>
        </p:grpSpPr>
        <p:pic>
          <p:nvPicPr>
            <p:cNvPr id="53" name="Picture 34" descr="ims.png"/>
            <p:cNvPicPr>
              <a:picLocks noChangeAspect="1"/>
            </p:cNvPicPr>
            <p:nvPr/>
          </p:nvPicPr>
          <p:blipFill>
            <a:blip r:embed="rId3" cstate="print"/>
            <a:srcRect/>
            <a:stretch>
              <a:fillRect/>
            </a:stretch>
          </p:blipFill>
          <p:spPr bwMode="auto">
            <a:xfrm flipH="1" flipV="1">
              <a:off x="1570231" y="1062000"/>
              <a:ext cx="1644447" cy="1525801"/>
            </a:xfrm>
            <a:prstGeom prst="rect">
              <a:avLst/>
            </a:prstGeom>
            <a:noFill/>
            <a:ln w="9525">
              <a:noFill/>
              <a:miter lim="800000"/>
              <a:headEnd/>
              <a:tailEnd/>
            </a:ln>
          </p:spPr>
        </p:pic>
        <p:pic>
          <p:nvPicPr>
            <p:cNvPr id="54" name="Picture 34" descr="ims.png"/>
            <p:cNvPicPr>
              <a:picLocks noChangeAspect="1"/>
            </p:cNvPicPr>
            <p:nvPr/>
          </p:nvPicPr>
          <p:blipFill>
            <a:blip r:embed="rId4" cstate="print"/>
            <a:srcRect/>
            <a:stretch>
              <a:fillRect/>
            </a:stretch>
          </p:blipFill>
          <p:spPr bwMode="auto">
            <a:xfrm flipH="1">
              <a:off x="4643438" y="1062000"/>
              <a:ext cx="1652745" cy="1533268"/>
            </a:xfrm>
            <a:prstGeom prst="rect">
              <a:avLst/>
            </a:prstGeom>
            <a:noFill/>
            <a:ln w="9525">
              <a:noFill/>
              <a:miter lim="800000"/>
              <a:headEnd/>
              <a:tailEnd/>
            </a:ln>
          </p:spPr>
        </p:pic>
        <p:pic>
          <p:nvPicPr>
            <p:cNvPr id="55" name="Picture 34" descr="ims.png"/>
            <p:cNvPicPr>
              <a:picLocks noChangeAspect="1"/>
            </p:cNvPicPr>
            <p:nvPr/>
          </p:nvPicPr>
          <p:blipFill>
            <a:blip r:embed="rId4" cstate="print"/>
            <a:srcRect/>
            <a:stretch>
              <a:fillRect/>
            </a:stretch>
          </p:blipFill>
          <p:spPr bwMode="auto">
            <a:xfrm>
              <a:off x="-9702" y="2571744"/>
              <a:ext cx="1652744" cy="1533268"/>
            </a:xfrm>
            <a:prstGeom prst="rect">
              <a:avLst/>
            </a:prstGeom>
            <a:noFill/>
            <a:ln w="9525">
              <a:noFill/>
              <a:miter lim="800000"/>
              <a:headEnd/>
              <a:tailEnd/>
            </a:ln>
          </p:spPr>
        </p:pic>
        <p:pic>
          <p:nvPicPr>
            <p:cNvPr id="56" name="Picture 34" descr="ims.png"/>
            <p:cNvPicPr>
              <a:picLocks noChangeAspect="1"/>
            </p:cNvPicPr>
            <p:nvPr/>
          </p:nvPicPr>
          <p:blipFill>
            <a:blip r:embed="rId3" cstate="print"/>
            <a:srcRect/>
            <a:stretch>
              <a:fillRect/>
            </a:stretch>
          </p:blipFill>
          <p:spPr bwMode="auto">
            <a:xfrm flipV="1">
              <a:off x="1643042" y="2570400"/>
              <a:ext cx="1644447" cy="1525801"/>
            </a:xfrm>
            <a:prstGeom prst="rect">
              <a:avLst/>
            </a:prstGeom>
            <a:noFill/>
            <a:ln w="9525">
              <a:noFill/>
              <a:miter lim="800000"/>
              <a:headEnd/>
              <a:tailEnd/>
            </a:ln>
          </p:spPr>
        </p:pic>
        <p:pic>
          <p:nvPicPr>
            <p:cNvPr id="57" name="Picture 34" descr="ims.png"/>
            <p:cNvPicPr>
              <a:picLocks noChangeAspect="1"/>
            </p:cNvPicPr>
            <p:nvPr/>
          </p:nvPicPr>
          <p:blipFill>
            <a:blip r:embed="rId3" cstate="print"/>
            <a:srcRect r="9692"/>
            <a:stretch>
              <a:fillRect/>
            </a:stretch>
          </p:blipFill>
          <p:spPr bwMode="auto">
            <a:xfrm>
              <a:off x="3286116" y="2570400"/>
              <a:ext cx="1485147" cy="1525801"/>
            </a:xfrm>
            <a:prstGeom prst="rect">
              <a:avLst/>
            </a:prstGeom>
            <a:noFill/>
            <a:ln w="9525">
              <a:noFill/>
              <a:miter lim="800000"/>
              <a:headEnd/>
              <a:tailEnd/>
            </a:ln>
          </p:spPr>
        </p:pic>
        <p:pic>
          <p:nvPicPr>
            <p:cNvPr id="58" name="Picture 34" descr="ims.png"/>
            <p:cNvPicPr>
              <a:picLocks noChangeAspect="1"/>
            </p:cNvPicPr>
            <p:nvPr/>
          </p:nvPicPr>
          <p:blipFill>
            <a:blip r:embed="rId4" cstate="print"/>
            <a:srcRect/>
            <a:stretch>
              <a:fillRect/>
            </a:stretch>
          </p:blipFill>
          <p:spPr bwMode="auto">
            <a:xfrm>
              <a:off x="4786314" y="2570400"/>
              <a:ext cx="1652745" cy="1533268"/>
            </a:xfrm>
            <a:prstGeom prst="rect">
              <a:avLst/>
            </a:prstGeom>
            <a:noFill/>
            <a:ln w="9525">
              <a:noFill/>
              <a:miter lim="800000"/>
              <a:headEnd/>
              <a:tailEnd/>
            </a:ln>
          </p:spPr>
        </p:pic>
        <p:pic>
          <p:nvPicPr>
            <p:cNvPr id="59" name="Picture 34" descr="ims.png"/>
            <p:cNvPicPr>
              <a:picLocks noChangeAspect="1"/>
            </p:cNvPicPr>
            <p:nvPr/>
          </p:nvPicPr>
          <p:blipFill>
            <a:blip r:embed="rId3" cstate="print"/>
            <a:srcRect/>
            <a:stretch>
              <a:fillRect/>
            </a:stretch>
          </p:blipFill>
          <p:spPr bwMode="auto">
            <a:xfrm flipV="1">
              <a:off x="6429388" y="2570400"/>
              <a:ext cx="1644448" cy="1525801"/>
            </a:xfrm>
            <a:prstGeom prst="rect">
              <a:avLst/>
            </a:prstGeom>
            <a:noFill/>
            <a:ln w="9525">
              <a:noFill/>
              <a:miter lim="800000"/>
              <a:headEnd/>
              <a:tailEnd/>
            </a:ln>
          </p:spPr>
        </p:pic>
        <p:pic>
          <p:nvPicPr>
            <p:cNvPr id="60" name="Picture 34" descr="ims.png"/>
            <p:cNvPicPr>
              <a:picLocks noChangeAspect="1"/>
            </p:cNvPicPr>
            <p:nvPr/>
          </p:nvPicPr>
          <p:blipFill>
            <a:blip r:embed="rId4" cstate="print"/>
            <a:srcRect/>
            <a:stretch>
              <a:fillRect/>
            </a:stretch>
          </p:blipFill>
          <p:spPr bwMode="auto">
            <a:xfrm flipH="1">
              <a:off x="4714876" y="4096800"/>
              <a:ext cx="1652744" cy="1533268"/>
            </a:xfrm>
            <a:prstGeom prst="rect">
              <a:avLst/>
            </a:prstGeom>
            <a:noFill/>
            <a:ln w="9525">
              <a:noFill/>
              <a:miter lim="800000"/>
              <a:headEnd/>
              <a:tailEnd/>
            </a:ln>
          </p:spPr>
        </p:pic>
        <p:pic>
          <p:nvPicPr>
            <p:cNvPr id="61" name="Picture 34" descr="ims.png"/>
            <p:cNvPicPr>
              <a:picLocks noChangeAspect="1"/>
            </p:cNvPicPr>
            <p:nvPr/>
          </p:nvPicPr>
          <p:blipFill>
            <a:blip r:embed="rId3" cstate="print"/>
            <a:srcRect/>
            <a:stretch>
              <a:fillRect/>
            </a:stretch>
          </p:blipFill>
          <p:spPr bwMode="auto">
            <a:xfrm flipH="1" flipV="1">
              <a:off x="6357950" y="4096800"/>
              <a:ext cx="1644447" cy="1525801"/>
            </a:xfrm>
            <a:prstGeom prst="rect">
              <a:avLst/>
            </a:prstGeom>
            <a:noFill/>
            <a:ln w="9525">
              <a:noFill/>
              <a:miter lim="800000"/>
              <a:headEnd/>
              <a:tailEnd/>
            </a:ln>
          </p:spPr>
        </p:pic>
        <p:pic>
          <p:nvPicPr>
            <p:cNvPr id="62" name="Picture 34" descr="ims.png"/>
            <p:cNvPicPr>
              <a:picLocks noChangeAspect="1"/>
            </p:cNvPicPr>
            <p:nvPr/>
          </p:nvPicPr>
          <p:blipFill>
            <a:blip r:embed="rId4" cstate="print"/>
            <a:srcRect/>
            <a:stretch>
              <a:fillRect/>
            </a:stretch>
          </p:blipFill>
          <p:spPr bwMode="auto">
            <a:xfrm>
              <a:off x="-20742" y="5610508"/>
              <a:ext cx="1652744" cy="1533268"/>
            </a:xfrm>
            <a:prstGeom prst="rect">
              <a:avLst/>
            </a:prstGeom>
            <a:noFill/>
            <a:ln w="9525">
              <a:noFill/>
              <a:miter lim="800000"/>
              <a:headEnd/>
              <a:tailEnd/>
            </a:ln>
          </p:spPr>
        </p:pic>
        <p:pic>
          <p:nvPicPr>
            <p:cNvPr id="63" name="Picture 34" descr="ims.png"/>
            <p:cNvPicPr>
              <a:picLocks noChangeAspect="1"/>
            </p:cNvPicPr>
            <p:nvPr/>
          </p:nvPicPr>
          <p:blipFill>
            <a:blip r:embed="rId3" cstate="print"/>
            <a:srcRect/>
            <a:stretch>
              <a:fillRect/>
            </a:stretch>
          </p:blipFill>
          <p:spPr bwMode="auto">
            <a:xfrm flipV="1">
              <a:off x="1571604" y="5617975"/>
              <a:ext cx="1644447" cy="1525801"/>
            </a:xfrm>
            <a:prstGeom prst="rect">
              <a:avLst/>
            </a:prstGeom>
            <a:noFill/>
            <a:ln w="9525">
              <a:noFill/>
              <a:miter lim="800000"/>
              <a:headEnd/>
              <a:tailEnd/>
            </a:ln>
          </p:spPr>
        </p:pic>
        <p:pic>
          <p:nvPicPr>
            <p:cNvPr id="64" name="Picture 34" descr="ims.png"/>
            <p:cNvPicPr>
              <a:picLocks noChangeAspect="1"/>
            </p:cNvPicPr>
            <p:nvPr/>
          </p:nvPicPr>
          <p:blipFill>
            <a:blip r:embed="rId3" cstate="print"/>
            <a:srcRect r="9692"/>
            <a:stretch>
              <a:fillRect/>
            </a:stretch>
          </p:blipFill>
          <p:spPr bwMode="auto">
            <a:xfrm>
              <a:off x="3214678" y="5617975"/>
              <a:ext cx="1485147" cy="1525801"/>
            </a:xfrm>
            <a:prstGeom prst="rect">
              <a:avLst/>
            </a:prstGeom>
            <a:noFill/>
            <a:ln w="9525">
              <a:noFill/>
              <a:miter lim="800000"/>
              <a:headEnd/>
              <a:tailEnd/>
            </a:ln>
          </p:spPr>
        </p:pic>
        <p:pic>
          <p:nvPicPr>
            <p:cNvPr id="65" name="Picture 34" descr="ims.png"/>
            <p:cNvPicPr>
              <a:picLocks noChangeAspect="1"/>
            </p:cNvPicPr>
            <p:nvPr/>
          </p:nvPicPr>
          <p:blipFill>
            <a:blip r:embed="rId4" cstate="print"/>
            <a:srcRect/>
            <a:stretch>
              <a:fillRect/>
            </a:stretch>
          </p:blipFill>
          <p:spPr bwMode="auto">
            <a:xfrm>
              <a:off x="4714876" y="5610508"/>
              <a:ext cx="1652744" cy="1533268"/>
            </a:xfrm>
            <a:prstGeom prst="rect">
              <a:avLst/>
            </a:prstGeom>
            <a:noFill/>
            <a:ln w="9525">
              <a:noFill/>
              <a:miter lim="800000"/>
              <a:headEnd/>
              <a:tailEnd/>
            </a:ln>
          </p:spPr>
        </p:pic>
        <p:pic>
          <p:nvPicPr>
            <p:cNvPr id="66" name="Picture 34" descr="ims.png"/>
            <p:cNvPicPr>
              <a:picLocks noChangeAspect="1"/>
            </p:cNvPicPr>
            <p:nvPr/>
          </p:nvPicPr>
          <p:blipFill>
            <a:blip r:embed="rId3" cstate="print"/>
            <a:srcRect/>
            <a:stretch>
              <a:fillRect/>
            </a:stretch>
          </p:blipFill>
          <p:spPr bwMode="auto">
            <a:xfrm flipV="1">
              <a:off x="6357950" y="5617975"/>
              <a:ext cx="1644447" cy="1525801"/>
            </a:xfrm>
            <a:prstGeom prst="rect">
              <a:avLst/>
            </a:prstGeom>
            <a:noFill/>
            <a:ln w="9525">
              <a:noFill/>
              <a:miter lim="800000"/>
              <a:headEnd/>
              <a:tailEnd/>
            </a:ln>
          </p:spPr>
        </p:pic>
        <p:pic>
          <p:nvPicPr>
            <p:cNvPr id="67" name="Picture 34" descr="ims.png"/>
            <p:cNvPicPr>
              <a:picLocks noChangeAspect="1"/>
            </p:cNvPicPr>
            <p:nvPr/>
          </p:nvPicPr>
          <p:blipFill>
            <a:blip r:embed="rId3" cstate="print"/>
            <a:srcRect r="9230"/>
            <a:stretch>
              <a:fillRect/>
            </a:stretch>
          </p:blipFill>
          <p:spPr bwMode="auto">
            <a:xfrm>
              <a:off x="3214678" y="1062000"/>
              <a:ext cx="1492614" cy="1525801"/>
            </a:xfrm>
            <a:prstGeom prst="rect">
              <a:avLst/>
            </a:prstGeom>
            <a:noFill/>
            <a:ln w="9525">
              <a:noFill/>
              <a:miter lim="800000"/>
              <a:headEnd/>
              <a:tailEnd/>
            </a:ln>
          </p:spPr>
        </p:pic>
        <p:pic>
          <p:nvPicPr>
            <p:cNvPr id="68" name="Picture 34" descr="ims.png"/>
            <p:cNvPicPr>
              <a:picLocks noChangeAspect="1"/>
            </p:cNvPicPr>
            <p:nvPr/>
          </p:nvPicPr>
          <p:blipFill>
            <a:blip r:embed="rId4" cstate="print"/>
            <a:srcRect/>
            <a:stretch>
              <a:fillRect/>
            </a:stretch>
          </p:blipFill>
          <p:spPr bwMode="auto">
            <a:xfrm flipH="1">
              <a:off x="-28800" y="1062000"/>
              <a:ext cx="1652744" cy="1533268"/>
            </a:xfrm>
            <a:prstGeom prst="rect">
              <a:avLst/>
            </a:prstGeom>
            <a:noFill/>
            <a:ln w="9525">
              <a:noFill/>
              <a:miter lim="800000"/>
              <a:headEnd/>
              <a:tailEnd/>
            </a:ln>
          </p:spPr>
        </p:pic>
        <p:pic>
          <p:nvPicPr>
            <p:cNvPr id="69" name="Picture 34" descr="ims.png"/>
            <p:cNvPicPr>
              <a:picLocks noChangeAspect="1"/>
            </p:cNvPicPr>
            <p:nvPr/>
          </p:nvPicPr>
          <p:blipFill>
            <a:blip r:embed="rId3" cstate="print"/>
            <a:srcRect r="9230"/>
            <a:stretch>
              <a:fillRect/>
            </a:stretch>
          </p:blipFill>
          <p:spPr bwMode="auto">
            <a:xfrm>
              <a:off x="7643834" y="1062000"/>
              <a:ext cx="1492614" cy="1525801"/>
            </a:xfrm>
            <a:prstGeom prst="rect">
              <a:avLst/>
            </a:prstGeom>
            <a:noFill/>
            <a:ln w="9525">
              <a:noFill/>
              <a:miter lim="800000"/>
              <a:headEnd/>
              <a:tailEnd/>
            </a:ln>
          </p:spPr>
        </p:pic>
        <p:pic>
          <p:nvPicPr>
            <p:cNvPr id="70" name="Picture 34" descr="ims.png"/>
            <p:cNvPicPr>
              <a:picLocks noChangeAspect="1"/>
            </p:cNvPicPr>
            <p:nvPr/>
          </p:nvPicPr>
          <p:blipFill>
            <a:blip r:embed="rId3" cstate="print"/>
            <a:srcRect r="9230"/>
            <a:stretch>
              <a:fillRect/>
            </a:stretch>
          </p:blipFill>
          <p:spPr bwMode="auto">
            <a:xfrm>
              <a:off x="6215074" y="1071546"/>
              <a:ext cx="1492614" cy="1525801"/>
            </a:xfrm>
            <a:prstGeom prst="rect">
              <a:avLst/>
            </a:prstGeom>
            <a:noFill/>
            <a:ln w="9525">
              <a:noFill/>
              <a:miter lim="800000"/>
              <a:headEnd/>
              <a:tailEnd/>
            </a:ln>
          </p:spPr>
        </p:pic>
        <p:pic>
          <p:nvPicPr>
            <p:cNvPr id="71" name="Picture 34" descr="ims.png"/>
            <p:cNvPicPr>
              <a:picLocks noChangeAspect="1"/>
            </p:cNvPicPr>
            <p:nvPr/>
          </p:nvPicPr>
          <p:blipFill>
            <a:blip r:embed="rId3" cstate="print"/>
            <a:srcRect r="9692"/>
            <a:stretch>
              <a:fillRect/>
            </a:stretch>
          </p:blipFill>
          <p:spPr bwMode="auto">
            <a:xfrm>
              <a:off x="7840313" y="2570400"/>
              <a:ext cx="1485147" cy="1525801"/>
            </a:xfrm>
            <a:prstGeom prst="rect">
              <a:avLst/>
            </a:prstGeom>
            <a:noFill/>
            <a:ln w="9525">
              <a:noFill/>
              <a:miter lim="800000"/>
              <a:headEnd/>
              <a:tailEnd/>
            </a:ln>
          </p:spPr>
        </p:pic>
        <p:pic>
          <p:nvPicPr>
            <p:cNvPr id="72" name="Picture 34" descr="ims.png"/>
            <p:cNvPicPr>
              <a:picLocks noChangeAspect="1"/>
            </p:cNvPicPr>
            <p:nvPr/>
          </p:nvPicPr>
          <p:blipFill>
            <a:blip r:embed="rId4" cstate="print"/>
            <a:srcRect/>
            <a:stretch>
              <a:fillRect/>
            </a:stretch>
          </p:blipFill>
          <p:spPr bwMode="auto">
            <a:xfrm flipH="1">
              <a:off x="-9702" y="4096800"/>
              <a:ext cx="1652744" cy="1533268"/>
            </a:xfrm>
            <a:prstGeom prst="rect">
              <a:avLst/>
            </a:prstGeom>
            <a:noFill/>
            <a:ln w="9525">
              <a:noFill/>
              <a:miter lim="800000"/>
              <a:headEnd/>
              <a:tailEnd/>
            </a:ln>
          </p:spPr>
        </p:pic>
        <p:pic>
          <p:nvPicPr>
            <p:cNvPr id="73" name="Picture 34" descr="ims.png"/>
            <p:cNvPicPr>
              <a:picLocks noChangeAspect="1"/>
            </p:cNvPicPr>
            <p:nvPr/>
          </p:nvPicPr>
          <p:blipFill>
            <a:blip r:embed="rId3" cstate="print"/>
            <a:srcRect r="9230"/>
            <a:stretch>
              <a:fillRect/>
            </a:stretch>
          </p:blipFill>
          <p:spPr bwMode="auto">
            <a:xfrm>
              <a:off x="3279600" y="4096800"/>
              <a:ext cx="1492614" cy="1525801"/>
            </a:xfrm>
            <a:prstGeom prst="rect">
              <a:avLst/>
            </a:prstGeom>
            <a:noFill/>
            <a:ln w="9525">
              <a:noFill/>
              <a:miter lim="800000"/>
              <a:headEnd/>
              <a:tailEnd/>
            </a:ln>
          </p:spPr>
        </p:pic>
        <p:pic>
          <p:nvPicPr>
            <p:cNvPr id="74" name="Picture 34" descr="ims.png"/>
            <p:cNvPicPr>
              <a:picLocks noChangeAspect="1"/>
            </p:cNvPicPr>
            <p:nvPr/>
          </p:nvPicPr>
          <p:blipFill>
            <a:blip r:embed="rId3" cstate="print"/>
            <a:srcRect r="9230"/>
            <a:stretch>
              <a:fillRect/>
            </a:stretch>
          </p:blipFill>
          <p:spPr bwMode="auto">
            <a:xfrm>
              <a:off x="8008608" y="4096800"/>
              <a:ext cx="1492614" cy="1525801"/>
            </a:xfrm>
            <a:prstGeom prst="rect">
              <a:avLst/>
            </a:prstGeom>
            <a:noFill/>
            <a:ln w="9525">
              <a:noFill/>
              <a:miter lim="800000"/>
              <a:headEnd/>
              <a:tailEnd/>
            </a:ln>
          </p:spPr>
        </p:pic>
        <p:pic>
          <p:nvPicPr>
            <p:cNvPr id="75" name="Picture 34" descr="ims.png"/>
            <p:cNvPicPr>
              <a:picLocks noChangeAspect="1"/>
            </p:cNvPicPr>
            <p:nvPr/>
          </p:nvPicPr>
          <p:blipFill>
            <a:blip r:embed="rId3" cstate="print"/>
            <a:srcRect r="9692"/>
            <a:stretch>
              <a:fillRect/>
            </a:stretch>
          </p:blipFill>
          <p:spPr bwMode="auto">
            <a:xfrm>
              <a:off x="8001024" y="5617975"/>
              <a:ext cx="1485147" cy="1525801"/>
            </a:xfrm>
            <a:prstGeom prst="rect">
              <a:avLst/>
            </a:prstGeom>
            <a:noFill/>
            <a:ln w="9525">
              <a:noFill/>
              <a:miter lim="800000"/>
              <a:headEnd/>
              <a:tailEnd/>
            </a:ln>
          </p:spPr>
        </p:pic>
        <p:pic>
          <p:nvPicPr>
            <p:cNvPr id="76" name="Picture 34" descr="ims.png"/>
            <p:cNvPicPr>
              <a:picLocks noChangeAspect="1"/>
            </p:cNvPicPr>
            <p:nvPr/>
          </p:nvPicPr>
          <p:blipFill>
            <a:blip r:embed="rId3" cstate="print"/>
            <a:srcRect/>
            <a:stretch>
              <a:fillRect/>
            </a:stretch>
          </p:blipFill>
          <p:spPr bwMode="auto">
            <a:xfrm flipH="1" flipV="1">
              <a:off x="1641669" y="4071942"/>
              <a:ext cx="1644447" cy="1525801"/>
            </a:xfrm>
            <a:prstGeom prst="rect">
              <a:avLst/>
            </a:prstGeom>
            <a:noFill/>
            <a:ln w="9525">
              <a:noFill/>
              <a:miter lim="800000"/>
              <a:headEnd/>
              <a:tailEnd/>
            </a:ln>
          </p:spPr>
        </p:pic>
      </p:grpSp>
      <p:grpSp>
        <p:nvGrpSpPr>
          <p:cNvPr id="3" name="组合 76"/>
          <p:cNvGrpSpPr/>
          <p:nvPr/>
        </p:nvGrpSpPr>
        <p:grpSpPr>
          <a:xfrm>
            <a:off x="1571604" y="2357430"/>
            <a:ext cx="5500726" cy="3429024"/>
            <a:chOff x="2500298" y="2928934"/>
            <a:chExt cx="5500726" cy="3429024"/>
          </a:xfrm>
        </p:grpSpPr>
        <p:sp>
          <p:nvSpPr>
            <p:cNvPr id="78" name="爆炸形 1 77"/>
            <p:cNvSpPr/>
            <p:nvPr/>
          </p:nvSpPr>
          <p:spPr>
            <a:xfrm>
              <a:off x="2500298" y="2928934"/>
              <a:ext cx="5500726" cy="3429024"/>
            </a:xfrm>
            <a:prstGeom prst="irregularSeal1">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TextBox 78"/>
            <p:cNvSpPr txBox="1"/>
            <p:nvPr/>
          </p:nvSpPr>
          <p:spPr>
            <a:xfrm>
              <a:off x="4071934" y="4211429"/>
              <a:ext cx="2571768" cy="646331"/>
            </a:xfrm>
            <a:prstGeom prst="rect">
              <a:avLst/>
            </a:prstGeom>
            <a:noFill/>
          </p:spPr>
          <p:txBody>
            <a:bodyPr wrap="square" rtlCol="0">
              <a:spAutoFit/>
            </a:bodyPr>
            <a:lstStyle/>
            <a:p>
              <a:pPr algn="ctr"/>
              <a:r>
                <a:rPr lang="en-US" altLang="zh-CN" sz="3600" b="1" dirty="0" smtClean="0">
                  <a:latin typeface="Palatino Linotype" pitchFamily="18" charset="0"/>
                </a:rPr>
                <a:t>Big data</a:t>
              </a:r>
              <a:endParaRPr lang="zh-CN" altLang="en-US" sz="3600" b="1" dirty="0">
                <a:latin typeface="Palatino Linotype" pitchFamily="18" charset="0"/>
              </a:endParaRPr>
            </a:p>
          </p:txBody>
        </p:sp>
      </p:grpSp>
      <p:pic>
        <p:nvPicPr>
          <p:cNvPr id="32" name="Picture 4"/>
          <p:cNvPicPr>
            <a:picLocks noChangeAspect="1" noChangeArrowheads="1"/>
          </p:cNvPicPr>
          <p:nvPr/>
        </p:nvPicPr>
        <p:blipFill>
          <a:blip r:embed="rId5" cstate="print"/>
          <a:srcRect l="2025" r="2025"/>
          <a:stretch>
            <a:fillRect/>
          </a:stretch>
        </p:blipFill>
        <p:spPr bwMode="auto">
          <a:xfrm>
            <a:off x="5319713" y="571480"/>
            <a:ext cx="1492798" cy="1311295"/>
          </a:xfrm>
          <a:prstGeom prst="rect">
            <a:avLst/>
          </a:prstGeom>
          <a:solidFill>
            <a:schemeClr val="tx1"/>
          </a:solidFill>
          <a:ln w="254000" algn="ctr">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4"/>
          <p:cNvSpPr>
            <a:spLocks noChangeArrowheads="1"/>
          </p:cNvSpPr>
          <p:nvPr/>
        </p:nvSpPr>
        <p:spPr bwMode="auto">
          <a:xfrm>
            <a:off x="0" y="214313"/>
            <a:ext cx="4878259" cy="646331"/>
          </a:xfrm>
          <a:prstGeom prst="rect">
            <a:avLst/>
          </a:prstGeom>
          <a:noFill/>
          <a:ln w="9525">
            <a:noFill/>
            <a:miter lim="800000"/>
            <a:headEnd/>
            <a:tailEnd/>
          </a:ln>
        </p:spPr>
        <p:txBody>
          <a:bodyPr wrap="none">
            <a:spAutoFit/>
          </a:bodyPr>
          <a:lstStyle/>
          <a:p>
            <a:r>
              <a:rPr lang="en-US" altLang="zh-CN" sz="3600" b="1" dirty="0" smtClean="0">
                <a:latin typeface="Palatino Linotype" pitchFamily="18" charset="0"/>
                <a:cs typeface="Arial" pitchFamily="34" charset="0"/>
              </a:rPr>
              <a:t>Near Neighbor Search</a:t>
            </a:r>
            <a:endParaRPr lang="en-US" altLang="zh-CN" sz="3600" b="1" dirty="0">
              <a:latin typeface="Palatino Linotype" pitchFamily="18" charset="0"/>
            </a:endParaRPr>
          </a:p>
        </p:txBody>
      </p:sp>
      <p:grpSp>
        <p:nvGrpSpPr>
          <p:cNvPr id="2" name="组合 51"/>
          <p:cNvGrpSpPr/>
          <p:nvPr/>
        </p:nvGrpSpPr>
        <p:grpSpPr>
          <a:xfrm>
            <a:off x="-28800" y="1062000"/>
            <a:ext cx="9530022" cy="5428800"/>
            <a:chOff x="-28800" y="1062000"/>
            <a:chExt cx="9530022" cy="6081776"/>
          </a:xfrm>
        </p:grpSpPr>
        <p:pic>
          <p:nvPicPr>
            <p:cNvPr id="53" name="Picture 34" descr="ims.png"/>
            <p:cNvPicPr>
              <a:picLocks noChangeAspect="1"/>
            </p:cNvPicPr>
            <p:nvPr/>
          </p:nvPicPr>
          <p:blipFill>
            <a:blip r:embed="rId3" cstate="print"/>
            <a:srcRect/>
            <a:stretch>
              <a:fillRect/>
            </a:stretch>
          </p:blipFill>
          <p:spPr bwMode="auto">
            <a:xfrm flipH="1" flipV="1">
              <a:off x="1570231" y="1062000"/>
              <a:ext cx="1644447" cy="1525801"/>
            </a:xfrm>
            <a:prstGeom prst="rect">
              <a:avLst/>
            </a:prstGeom>
            <a:noFill/>
            <a:ln w="9525">
              <a:noFill/>
              <a:miter lim="800000"/>
              <a:headEnd/>
              <a:tailEnd/>
            </a:ln>
          </p:spPr>
        </p:pic>
        <p:pic>
          <p:nvPicPr>
            <p:cNvPr id="54" name="Picture 34" descr="ims.png"/>
            <p:cNvPicPr>
              <a:picLocks noChangeAspect="1"/>
            </p:cNvPicPr>
            <p:nvPr/>
          </p:nvPicPr>
          <p:blipFill>
            <a:blip r:embed="rId4" cstate="print"/>
            <a:srcRect/>
            <a:stretch>
              <a:fillRect/>
            </a:stretch>
          </p:blipFill>
          <p:spPr bwMode="auto">
            <a:xfrm flipH="1">
              <a:off x="4643438" y="1062000"/>
              <a:ext cx="1652745" cy="1533268"/>
            </a:xfrm>
            <a:prstGeom prst="rect">
              <a:avLst/>
            </a:prstGeom>
            <a:noFill/>
            <a:ln w="9525">
              <a:noFill/>
              <a:miter lim="800000"/>
              <a:headEnd/>
              <a:tailEnd/>
            </a:ln>
          </p:spPr>
        </p:pic>
        <p:pic>
          <p:nvPicPr>
            <p:cNvPr id="55" name="Picture 34" descr="ims.png"/>
            <p:cNvPicPr>
              <a:picLocks noChangeAspect="1"/>
            </p:cNvPicPr>
            <p:nvPr/>
          </p:nvPicPr>
          <p:blipFill>
            <a:blip r:embed="rId4" cstate="print"/>
            <a:srcRect/>
            <a:stretch>
              <a:fillRect/>
            </a:stretch>
          </p:blipFill>
          <p:spPr bwMode="auto">
            <a:xfrm>
              <a:off x="-9702" y="2571744"/>
              <a:ext cx="1652744" cy="1533268"/>
            </a:xfrm>
            <a:prstGeom prst="rect">
              <a:avLst/>
            </a:prstGeom>
            <a:noFill/>
            <a:ln w="9525">
              <a:noFill/>
              <a:miter lim="800000"/>
              <a:headEnd/>
              <a:tailEnd/>
            </a:ln>
          </p:spPr>
        </p:pic>
        <p:pic>
          <p:nvPicPr>
            <p:cNvPr id="56" name="Picture 34" descr="ims.png"/>
            <p:cNvPicPr>
              <a:picLocks noChangeAspect="1"/>
            </p:cNvPicPr>
            <p:nvPr/>
          </p:nvPicPr>
          <p:blipFill>
            <a:blip r:embed="rId3" cstate="print"/>
            <a:srcRect/>
            <a:stretch>
              <a:fillRect/>
            </a:stretch>
          </p:blipFill>
          <p:spPr bwMode="auto">
            <a:xfrm flipV="1">
              <a:off x="1643042" y="2570400"/>
              <a:ext cx="1644447" cy="1525801"/>
            </a:xfrm>
            <a:prstGeom prst="rect">
              <a:avLst/>
            </a:prstGeom>
            <a:noFill/>
            <a:ln w="9525">
              <a:noFill/>
              <a:miter lim="800000"/>
              <a:headEnd/>
              <a:tailEnd/>
            </a:ln>
          </p:spPr>
        </p:pic>
        <p:pic>
          <p:nvPicPr>
            <p:cNvPr id="57" name="Picture 34" descr="ims.png"/>
            <p:cNvPicPr>
              <a:picLocks noChangeAspect="1"/>
            </p:cNvPicPr>
            <p:nvPr/>
          </p:nvPicPr>
          <p:blipFill>
            <a:blip r:embed="rId3" cstate="print"/>
            <a:srcRect r="9692"/>
            <a:stretch>
              <a:fillRect/>
            </a:stretch>
          </p:blipFill>
          <p:spPr bwMode="auto">
            <a:xfrm>
              <a:off x="3286116" y="2570400"/>
              <a:ext cx="1485147" cy="1525801"/>
            </a:xfrm>
            <a:prstGeom prst="rect">
              <a:avLst/>
            </a:prstGeom>
            <a:noFill/>
            <a:ln w="9525">
              <a:noFill/>
              <a:miter lim="800000"/>
              <a:headEnd/>
              <a:tailEnd/>
            </a:ln>
          </p:spPr>
        </p:pic>
        <p:pic>
          <p:nvPicPr>
            <p:cNvPr id="58" name="Picture 34" descr="ims.png"/>
            <p:cNvPicPr>
              <a:picLocks noChangeAspect="1"/>
            </p:cNvPicPr>
            <p:nvPr/>
          </p:nvPicPr>
          <p:blipFill>
            <a:blip r:embed="rId4" cstate="print"/>
            <a:srcRect/>
            <a:stretch>
              <a:fillRect/>
            </a:stretch>
          </p:blipFill>
          <p:spPr bwMode="auto">
            <a:xfrm>
              <a:off x="4786314" y="2570400"/>
              <a:ext cx="1652745" cy="1533268"/>
            </a:xfrm>
            <a:prstGeom prst="rect">
              <a:avLst/>
            </a:prstGeom>
            <a:noFill/>
            <a:ln w="9525">
              <a:noFill/>
              <a:miter lim="800000"/>
              <a:headEnd/>
              <a:tailEnd/>
            </a:ln>
          </p:spPr>
        </p:pic>
        <p:pic>
          <p:nvPicPr>
            <p:cNvPr id="59" name="Picture 34" descr="ims.png"/>
            <p:cNvPicPr>
              <a:picLocks noChangeAspect="1"/>
            </p:cNvPicPr>
            <p:nvPr/>
          </p:nvPicPr>
          <p:blipFill>
            <a:blip r:embed="rId3" cstate="print"/>
            <a:srcRect/>
            <a:stretch>
              <a:fillRect/>
            </a:stretch>
          </p:blipFill>
          <p:spPr bwMode="auto">
            <a:xfrm flipV="1">
              <a:off x="6429388" y="2570400"/>
              <a:ext cx="1644448" cy="1525801"/>
            </a:xfrm>
            <a:prstGeom prst="rect">
              <a:avLst/>
            </a:prstGeom>
            <a:noFill/>
            <a:ln w="9525">
              <a:noFill/>
              <a:miter lim="800000"/>
              <a:headEnd/>
              <a:tailEnd/>
            </a:ln>
          </p:spPr>
        </p:pic>
        <p:pic>
          <p:nvPicPr>
            <p:cNvPr id="60" name="Picture 34" descr="ims.png"/>
            <p:cNvPicPr>
              <a:picLocks noChangeAspect="1"/>
            </p:cNvPicPr>
            <p:nvPr/>
          </p:nvPicPr>
          <p:blipFill>
            <a:blip r:embed="rId4" cstate="print"/>
            <a:srcRect/>
            <a:stretch>
              <a:fillRect/>
            </a:stretch>
          </p:blipFill>
          <p:spPr bwMode="auto">
            <a:xfrm flipH="1">
              <a:off x="4714876" y="4096800"/>
              <a:ext cx="1652744" cy="1533268"/>
            </a:xfrm>
            <a:prstGeom prst="rect">
              <a:avLst/>
            </a:prstGeom>
            <a:noFill/>
            <a:ln w="9525">
              <a:noFill/>
              <a:miter lim="800000"/>
              <a:headEnd/>
              <a:tailEnd/>
            </a:ln>
          </p:spPr>
        </p:pic>
        <p:pic>
          <p:nvPicPr>
            <p:cNvPr id="61" name="Picture 34" descr="ims.png"/>
            <p:cNvPicPr>
              <a:picLocks noChangeAspect="1"/>
            </p:cNvPicPr>
            <p:nvPr/>
          </p:nvPicPr>
          <p:blipFill>
            <a:blip r:embed="rId3" cstate="print"/>
            <a:srcRect/>
            <a:stretch>
              <a:fillRect/>
            </a:stretch>
          </p:blipFill>
          <p:spPr bwMode="auto">
            <a:xfrm flipH="1" flipV="1">
              <a:off x="6357950" y="4096800"/>
              <a:ext cx="1644447" cy="1525801"/>
            </a:xfrm>
            <a:prstGeom prst="rect">
              <a:avLst/>
            </a:prstGeom>
            <a:noFill/>
            <a:ln w="9525">
              <a:noFill/>
              <a:miter lim="800000"/>
              <a:headEnd/>
              <a:tailEnd/>
            </a:ln>
          </p:spPr>
        </p:pic>
        <p:pic>
          <p:nvPicPr>
            <p:cNvPr id="62" name="Picture 34" descr="ims.png"/>
            <p:cNvPicPr>
              <a:picLocks noChangeAspect="1"/>
            </p:cNvPicPr>
            <p:nvPr/>
          </p:nvPicPr>
          <p:blipFill>
            <a:blip r:embed="rId4" cstate="print"/>
            <a:srcRect/>
            <a:stretch>
              <a:fillRect/>
            </a:stretch>
          </p:blipFill>
          <p:spPr bwMode="auto">
            <a:xfrm>
              <a:off x="-20742" y="5610508"/>
              <a:ext cx="1652744" cy="1533268"/>
            </a:xfrm>
            <a:prstGeom prst="rect">
              <a:avLst/>
            </a:prstGeom>
            <a:noFill/>
            <a:ln w="9525">
              <a:noFill/>
              <a:miter lim="800000"/>
              <a:headEnd/>
              <a:tailEnd/>
            </a:ln>
          </p:spPr>
        </p:pic>
        <p:pic>
          <p:nvPicPr>
            <p:cNvPr id="63" name="Picture 34" descr="ims.png"/>
            <p:cNvPicPr>
              <a:picLocks noChangeAspect="1"/>
            </p:cNvPicPr>
            <p:nvPr/>
          </p:nvPicPr>
          <p:blipFill>
            <a:blip r:embed="rId3" cstate="print"/>
            <a:srcRect/>
            <a:stretch>
              <a:fillRect/>
            </a:stretch>
          </p:blipFill>
          <p:spPr bwMode="auto">
            <a:xfrm flipV="1">
              <a:off x="1571604" y="5617975"/>
              <a:ext cx="1644447" cy="1525801"/>
            </a:xfrm>
            <a:prstGeom prst="rect">
              <a:avLst/>
            </a:prstGeom>
            <a:noFill/>
            <a:ln w="9525">
              <a:noFill/>
              <a:miter lim="800000"/>
              <a:headEnd/>
              <a:tailEnd/>
            </a:ln>
          </p:spPr>
        </p:pic>
        <p:pic>
          <p:nvPicPr>
            <p:cNvPr id="64" name="Picture 34" descr="ims.png"/>
            <p:cNvPicPr>
              <a:picLocks noChangeAspect="1"/>
            </p:cNvPicPr>
            <p:nvPr/>
          </p:nvPicPr>
          <p:blipFill>
            <a:blip r:embed="rId3" cstate="print"/>
            <a:srcRect r="9692"/>
            <a:stretch>
              <a:fillRect/>
            </a:stretch>
          </p:blipFill>
          <p:spPr bwMode="auto">
            <a:xfrm>
              <a:off x="3214678" y="5617975"/>
              <a:ext cx="1485147" cy="1525801"/>
            </a:xfrm>
            <a:prstGeom prst="rect">
              <a:avLst/>
            </a:prstGeom>
            <a:noFill/>
            <a:ln w="9525">
              <a:noFill/>
              <a:miter lim="800000"/>
              <a:headEnd/>
              <a:tailEnd/>
            </a:ln>
          </p:spPr>
        </p:pic>
        <p:pic>
          <p:nvPicPr>
            <p:cNvPr id="65" name="Picture 34" descr="ims.png"/>
            <p:cNvPicPr>
              <a:picLocks noChangeAspect="1"/>
            </p:cNvPicPr>
            <p:nvPr/>
          </p:nvPicPr>
          <p:blipFill>
            <a:blip r:embed="rId4" cstate="print"/>
            <a:srcRect/>
            <a:stretch>
              <a:fillRect/>
            </a:stretch>
          </p:blipFill>
          <p:spPr bwMode="auto">
            <a:xfrm>
              <a:off x="4714876" y="5610508"/>
              <a:ext cx="1652744" cy="1533268"/>
            </a:xfrm>
            <a:prstGeom prst="rect">
              <a:avLst/>
            </a:prstGeom>
            <a:noFill/>
            <a:ln w="9525">
              <a:noFill/>
              <a:miter lim="800000"/>
              <a:headEnd/>
              <a:tailEnd/>
            </a:ln>
          </p:spPr>
        </p:pic>
        <p:pic>
          <p:nvPicPr>
            <p:cNvPr id="66" name="Picture 34" descr="ims.png"/>
            <p:cNvPicPr>
              <a:picLocks noChangeAspect="1"/>
            </p:cNvPicPr>
            <p:nvPr/>
          </p:nvPicPr>
          <p:blipFill>
            <a:blip r:embed="rId3" cstate="print"/>
            <a:srcRect/>
            <a:stretch>
              <a:fillRect/>
            </a:stretch>
          </p:blipFill>
          <p:spPr bwMode="auto">
            <a:xfrm flipV="1">
              <a:off x="6357950" y="5617975"/>
              <a:ext cx="1644447" cy="1525801"/>
            </a:xfrm>
            <a:prstGeom prst="rect">
              <a:avLst/>
            </a:prstGeom>
            <a:noFill/>
            <a:ln w="9525">
              <a:noFill/>
              <a:miter lim="800000"/>
              <a:headEnd/>
              <a:tailEnd/>
            </a:ln>
          </p:spPr>
        </p:pic>
        <p:pic>
          <p:nvPicPr>
            <p:cNvPr id="67" name="Picture 34" descr="ims.png"/>
            <p:cNvPicPr>
              <a:picLocks noChangeAspect="1"/>
            </p:cNvPicPr>
            <p:nvPr/>
          </p:nvPicPr>
          <p:blipFill>
            <a:blip r:embed="rId3" cstate="print"/>
            <a:srcRect r="9230"/>
            <a:stretch>
              <a:fillRect/>
            </a:stretch>
          </p:blipFill>
          <p:spPr bwMode="auto">
            <a:xfrm>
              <a:off x="3214678" y="1062000"/>
              <a:ext cx="1492614" cy="1525801"/>
            </a:xfrm>
            <a:prstGeom prst="rect">
              <a:avLst/>
            </a:prstGeom>
            <a:noFill/>
            <a:ln w="9525">
              <a:noFill/>
              <a:miter lim="800000"/>
              <a:headEnd/>
              <a:tailEnd/>
            </a:ln>
          </p:spPr>
        </p:pic>
        <p:pic>
          <p:nvPicPr>
            <p:cNvPr id="68" name="Picture 34" descr="ims.png"/>
            <p:cNvPicPr>
              <a:picLocks noChangeAspect="1"/>
            </p:cNvPicPr>
            <p:nvPr/>
          </p:nvPicPr>
          <p:blipFill>
            <a:blip r:embed="rId4" cstate="print"/>
            <a:srcRect/>
            <a:stretch>
              <a:fillRect/>
            </a:stretch>
          </p:blipFill>
          <p:spPr bwMode="auto">
            <a:xfrm flipH="1">
              <a:off x="-28800" y="1062000"/>
              <a:ext cx="1652744" cy="1533268"/>
            </a:xfrm>
            <a:prstGeom prst="rect">
              <a:avLst/>
            </a:prstGeom>
            <a:noFill/>
            <a:ln w="9525">
              <a:noFill/>
              <a:miter lim="800000"/>
              <a:headEnd/>
              <a:tailEnd/>
            </a:ln>
          </p:spPr>
        </p:pic>
        <p:pic>
          <p:nvPicPr>
            <p:cNvPr id="69" name="Picture 34" descr="ims.png"/>
            <p:cNvPicPr>
              <a:picLocks noChangeAspect="1"/>
            </p:cNvPicPr>
            <p:nvPr/>
          </p:nvPicPr>
          <p:blipFill>
            <a:blip r:embed="rId3" cstate="print"/>
            <a:srcRect r="9230"/>
            <a:stretch>
              <a:fillRect/>
            </a:stretch>
          </p:blipFill>
          <p:spPr bwMode="auto">
            <a:xfrm>
              <a:off x="7643834" y="1062000"/>
              <a:ext cx="1492614" cy="1525801"/>
            </a:xfrm>
            <a:prstGeom prst="rect">
              <a:avLst/>
            </a:prstGeom>
            <a:noFill/>
            <a:ln w="9525">
              <a:noFill/>
              <a:miter lim="800000"/>
              <a:headEnd/>
              <a:tailEnd/>
            </a:ln>
          </p:spPr>
        </p:pic>
        <p:pic>
          <p:nvPicPr>
            <p:cNvPr id="70" name="Picture 34" descr="ims.png"/>
            <p:cNvPicPr>
              <a:picLocks noChangeAspect="1"/>
            </p:cNvPicPr>
            <p:nvPr/>
          </p:nvPicPr>
          <p:blipFill>
            <a:blip r:embed="rId3" cstate="print"/>
            <a:srcRect r="9230"/>
            <a:stretch>
              <a:fillRect/>
            </a:stretch>
          </p:blipFill>
          <p:spPr bwMode="auto">
            <a:xfrm>
              <a:off x="6215074" y="1071546"/>
              <a:ext cx="1492614" cy="1525801"/>
            </a:xfrm>
            <a:prstGeom prst="rect">
              <a:avLst/>
            </a:prstGeom>
            <a:noFill/>
            <a:ln w="9525">
              <a:noFill/>
              <a:miter lim="800000"/>
              <a:headEnd/>
              <a:tailEnd/>
            </a:ln>
          </p:spPr>
        </p:pic>
        <p:pic>
          <p:nvPicPr>
            <p:cNvPr id="71" name="Picture 34" descr="ims.png"/>
            <p:cNvPicPr>
              <a:picLocks noChangeAspect="1"/>
            </p:cNvPicPr>
            <p:nvPr/>
          </p:nvPicPr>
          <p:blipFill>
            <a:blip r:embed="rId3" cstate="print"/>
            <a:srcRect r="9692"/>
            <a:stretch>
              <a:fillRect/>
            </a:stretch>
          </p:blipFill>
          <p:spPr bwMode="auto">
            <a:xfrm>
              <a:off x="7840313" y="2570400"/>
              <a:ext cx="1485147" cy="1525801"/>
            </a:xfrm>
            <a:prstGeom prst="rect">
              <a:avLst/>
            </a:prstGeom>
            <a:noFill/>
            <a:ln w="9525">
              <a:noFill/>
              <a:miter lim="800000"/>
              <a:headEnd/>
              <a:tailEnd/>
            </a:ln>
          </p:spPr>
        </p:pic>
        <p:pic>
          <p:nvPicPr>
            <p:cNvPr id="72" name="Picture 34" descr="ims.png"/>
            <p:cNvPicPr>
              <a:picLocks noChangeAspect="1"/>
            </p:cNvPicPr>
            <p:nvPr/>
          </p:nvPicPr>
          <p:blipFill>
            <a:blip r:embed="rId4" cstate="print"/>
            <a:srcRect/>
            <a:stretch>
              <a:fillRect/>
            </a:stretch>
          </p:blipFill>
          <p:spPr bwMode="auto">
            <a:xfrm flipH="1">
              <a:off x="-9702" y="4096800"/>
              <a:ext cx="1652744" cy="1533268"/>
            </a:xfrm>
            <a:prstGeom prst="rect">
              <a:avLst/>
            </a:prstGeom>
            <a:noFill/>
            <a:ln w="9525">
              <a:noFill/>
              <a:miter lim="800000"/>
              <a:headEnd/>
              <a:tailEnd/>
            </a:ln>
          </p:spPr>
        </p:pic>
        <p:pic>
          <p:nvPicPr>
            <p:cNvPr id="73" name="Picture 34" descr="ims.png"/>
            <p:cNvPicPr>
              <a:picLocks noChangeAspect="1"/>
            </p:cNvPicPr>
            <p:nvPr/>
          </p:nvPicPr>
          <p:blipFill>
            <a:blip r:embed="rId3" cstate="print"/>
            <a:srcRect r="9230"/>
            <a:stretch>
              <a:fillRect/>
            </a:stretch>
          </p:blipFill>
          <p:spPr bwMode="auto">
            <a:xfrm>
              <a:off x="3279600" y="4096800"/>
              <a:ext cx="1492614" cy="1525801"/>
            </a:xfrm>
            <a:prstGeom prst="rect">
              <a:avLst/>
            </a:prstGeom>
            <a:noFill/>
            <a:ln w="9525">
              <a:noFill/>
              <a:miter lim="800000"/>
              <a:headEnd/>
              <a:tailEnd/>
            </a:ln>
          </p:spPr>
        </p:pic>
        <p:pic>
          <p:nvPicPr>
            <p:cNvPr id="74" name="Picture 34" descr="ims.png"/>
            <p:cNvPicPr>
              <a:picLocks noChangeAspect="1"/>
            </p:cNvPicPr>
            <p:nvPr/>
          </p:nvPicPr>
          <p:blipFill>
            <a:blip r:embed="rId3" cstate="print"/>
            <a:srcRect r="9230"/>
            <a:stretch>
              <a:fillRect/>
            </a:stretch>
          </p:blipFill>
          <p:spPr bwMode="auto">
            <a:xfrm>
              <a:off x="8008608" y="4096800"/>
              <a:ext cx="1492614" cy="1525801"/>
            </a:xfrm>
            <a:prstGeom prst="rect">
              <a:avLst/>
            </a:prstGeom>
            <a:noFill/>
            <a:ln w="9525">
              <a:noFill/>
              <a:miter lim="800000"/>
              <a:headEnd/>
              <a:tailEnd/>
            </a:ln>
          </p:spPr>
        </p:pic>
        <p:pic>
          <p:nvPicPr>
            <p:cNvPr id="75" name="Picture 34" descr="ims.png"/>
            <p:cNvPicPr>
              <a:picLocks noChangeAspect="1"/>
            </p:cNvPicPr>
            <p:nvPr/>
          </p:nvPicPr>
          <p:blipFill>
            <a:blip r:embed="rId3" cstate="print"/>
            <a:srcRect r="9692"/>
            <a:stretch>
              <a:fillRect/>
            </a:stretch>
          </p:blipFill>
          <p:spPr bwMode="auto">
            <a:xfrm>
              <a:off x="8001024" y="5617975"/>
              <a:ext cx="1485147" cy="1525801"/>
            </a:xfrm>
            <a:prstGeom prst="rect">
              <a:avLst/>
            </a:prstGeom>
            <a:noFill/>
            <a:ln w="9525">
              <a:noFill/>
              <a:miter lim="800000"/>
              <a:headEnd/>
              <a:tailEnd/>
            </a:ln>
          </p:spPr>
        </p:pic>
        <p:pic>
          <p:nvPicPr>
            <p:cNvPr id="76" name="Picture 34" descr="ims.png"/>
            <p:cNvPicPr>
              <a:picLocks noChangeAspect="1"/>
            </p:cNvPicPr>
            <p:nvPr/>
          </p:nvPicPr>
          <p:blipFill>
            <a:blip r:embed="rId3" cstate="print"/>
            <a:srcRect/>
            <a:stretch>
              <a:fillRect/>
            </a:stretch>
          </p:blipFill>
          <p:spPr bwMode="auto">
            <a:xfrm flipH="1" flipV="1">
              <a:off x="1641669" y="4071942"/>
              <a:ext cx="1644447" cy="1525801"/>
            </a:xfrm>
            <a:prstGeom prst="rect">
              <a:avLst/>
            </a:prstGeom>
            <a:noFill/>
            <a:ln w="9525">
              <a:noFill/>
              <a:miter lim="800000"/>
              <a:headEnd/>
              <a:tailEnd/>
            </a:ln>
          </p:spPr>
        </p:pic>
      </p:grpSp>
      <p:sp>
        <p:nvSpPr>
          <p:cNvPr id="47" name="圆角矩形 41"/>
          <p:cNvSpPr>
            <a:spLocks noChangeArrowheads="1"/>
          </p:cNvSpPr>
          <p:nvPr/>
        </p:nvSpPr>
        <p:spPr bwMode="auto">
          <a:xfrm>
            <a:off x="1114425" y="3003550"/>
            <a:ext cx="6986588" cy="1136650"/>
          </a:xfrm>
          <a:prstGeom prst="roundRect">
            <a:avLst>
              <a:gd name="adj" fmla="val 16667"/>
            </a:avLst>
          </a:prstGeom>
          <a:solidFill>
            <a:schemeClr val="tx1"/>
          </a:solidFill>
          <a:ln w="25400">
            <a:solidFill>
              <a:srgbClr val="00B0F0"/>
            </a:solidFill>
            <a:round/>
            <a:headEnd/>
            <a:tailEnd/>
          </a:ln>
        </p:spPr>
        <p:txBody>
          <a:bodyPr anchor="ctr"/>
          <a:lstStyle/>
          <a:p>
            <a:pPr algn="ctr">
              <a:buFont typeface="Arial" pitchFamily="34" charset="0"/>
              <a:buNone/>
            </a:pPr>
            <a:r>
              <a:rPr lang="en-US" altLang="zh-CN" sz="2800" b="1" dirty="0" smtClean="0">
                <a:solidFill>
                  <a:srgbClr val="FF0000"/>
                </a:solidFill>
                <a:latin typeface="Palatino Linotype" pitchFamily="18" charset="0"/>
                <a:ea typeface="+mn-ea"/>
                <a:sym typeface="Comic Sans MS" pitchFamily="66" charset="0"/>
              </a:rPr>
              <a:t>How do a content based image retrieval engine search a query efficiently?</a:t>
            </a:r>
          </a:p>
        </p:txBody>
      </p:sp>
      <p:pic>
        <p:nvPicPr>
          <p:cNvPr id="30" name="Picture 4"/>
          <p:cNvPicPr>
            <a:picLocks noChangeAspect="1" noChangeArrowheads="1"/>
          </p:cNvPicPr>
          <p:nvPr/>
        </p:nvPicPr>
        <p:blipFill>
          <a:blip r:embed="rId5" cstate="print"/>
          <a:srcRect l="2025" r="2025"/>
          <a:stretch>
            <a:fillRect/>
          </a:stretch>
        </p:blipFill>
        <p:spPr bwMode="auto">
          <a:xfrm>
            <a:off x="5319713" y="571480"/>
            <a:ext cx="1492798" cy="1311295"/>
          </a:xfrm>
          <a:prstGeom prst="rect">
            <a:avLst/>
          </a:prstGeom>
          <a:solidFill>
            <a:schemeClr val="tx1"/>
          </a:solidFill>
          <a:ln w="254000" algn="ctr">
            <a:solidFill>
              <a:schemeClr val="tx1"/>
            </a:solid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2"/>
          <p:cNvSpPr>
            <a:spLocks noGrp="1"/>
          </p:cNvSpPr>
          <p:nvPr>
            <p:ph type="title"/>
          </p:nvPr>
        </p:nvSpPr>
        <p:spPr>
          <a:xfrm>
            <a:off x="0" y="0"/>
            <a:ext cx="8058150" cy="976290"/>
          </a:xfrm>
        </p:spPr>
        <p:txBody>
          <a:bodyPr/>
          <a:lstStyle/>
          <a:p>
            <a:r>
              <a:rPr lang="en-US" altLang="zh-CN" dirty="0" smtClean="0">
                <a:ea typeface="+mj-ea"/>
                <a:cs typeface="Arial Unicode MS" pitchFamily="34" charset="-122"/>
              </a:rPr>
              <a:t>Similarity Preserving Binary Hashing</a:t>
            </a:r>
          </a:p>
        </p:txBody>
      </p:sp>
      <p:pic>
        <p:nvPicPr>
          <p:cNvPr id="92" name="图片 91" descr="2014-06-09 15_48_56-Minimal Loss Hashing for Compact Binary Codes.png"/>
          <p:cNvPicPr>
            <a:picLocks noChangeAspect="1"/>
          </p:cNvPicPr>
          <p:nvPr/>
        </p:nvPicPr>
        <p:blipFill>
          <a:blip r:embed="rId3"/>
          <a:stretch>
            <a:fillRect/>
          </a:stretch>
        </p:blipFill>
        <p:spPr>
          <a:xfrm>
            <a:off x="1781014" y="1428736"/>
            <a:ext cx="966449" cy="782363"/>
          </a:xfrm>
          <a:prstGeom prst="rect">
            <a:avLst/>
          </a:prstGeom>
        </p:spPr>
      </p:pic>
      <p:pic>
        <p:nvPicPr>
          <p:cNvPr id="93" name="图片 92" descr="2014-06-09 15_50_02-Minimal Loss Hashing for Compact Binary Codes.png"/>
          <p:cNvPicPr>
            <a:picLocks noChangeAspect="1"/>
          </p:cNvPicPr>
          <p:nvPr/>
        </p:nvPicPr>
        <p:blipFill>
          <a:blip r:embed="rId4"/>
          <a:stretch>
            <a:fillRect/>
          </a:stretch>
        </p:blipFill>
        <p:spPr>
          <a:xfrm>
            <a:off x="3138336" y="1428736"/>
            <a:ext cx="977954" cy="816879"/>
          </a:xfrm>
          <a:prstGeom prst="rect">
            <a:avLst/>
          </a:prstGeom>
        </p:spPr>
      </p:pic>
      <p:pic>
        <p:nvPicPr>
          <p:cNvPr id="94" name="图片 93" descr="2014-06-09 15_50_46-Minimal Loss Hashing for Compact Binary Codes.png"/>
          <p:cNvPicPr>
            <a:picLocks noChangeAspect="1"/>
          </p:cNvPicPr>
          <p:nvPr/>
        </p:nvPicPr>
        <p:blipFill>
          <a:blip r:embed="rId5"/>
          <a:stretch>
            <a:fillRect/>
          </a:stretch>
        </p:blipFill>
        <p:spPr>
          <a:xfrm>
            <a:off x="5116422" y="1428736"/>
            <a:ext cx="977954" cy="816879"/>
          </a:xfrm>
          <a:prstGeom prst="rect">
            <a:avLst/>
          </a:prstGeom>
        </p:spPr>
      </p:pic>
      <p:pic>
        <p:nvPicPr>
          <p:cNvPr id="95" name="图片 94" descr="2014-06-09 15_51_29-Minimal Loss Hashing for Compact Binary Codes.png"/>
          <p:cNvPicPr>
            <a:picLocks noChangeAspect="1"/>
          </p:cNvPicPr>
          <p:nvPr/>
        </p:nvPicPr>
        <p:blipFill>
          <a:blip r:embed="rId6"/>
          <a:stretch>
            <a:fillRect/>
          </a:stretch>
        </p:blipFill>
        <p:spPr>
          <a:xfrm>
            <a:off x="6523004" y="1428736"/>
            <a:ext cx="977954" cy="816879"/>
          </a:xfrm>
          <a:prstGeom prst="rect">
            <a:avLst/>
          </a:prstGeom>
        </p:spPr>
      </p:pic>
      <p:sp>
        <p:nvSpPr>
          <p:cNvPr id="96" name="TextBox 95"/>
          <p:cNvSpPr txBox="1"/>
          <p:nvPr/>
        </p:nvSpPr>
        <p:spPr>
          <a:xfrm>
            <a:off x="995196" y="1500174"/>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97" name="TextBox 96"/>
          <p:cNvSpPr txBox="1"/>
          <p:nvPr/>
        </p:nvSpPr>
        <p:spPr>
          <a:xfrm>
            <a:off x="4259166" y="1428736"/>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98" name="TextBox 97"/>
          <p:cNvSpPr txBox="1"/>
          <p:nvPr/>
        </p:nvSpPr>
        <p:spPr>
          <a:xfrm>
            <a:off x="7500958" y="1428736"/>
            <a:ext cx="1214446" cy="523220"/>
          </a:xfrm>
          <a:prstGeom prst="rect">
            <a:avLst/>
          </a:prstGeom>
          <a:noFill/>
        </p:spPr>
        <p:txBody>
          <a:bodyPr wrap="square" rtlCol="0">
            <a:spAutoFit/>
          </a:bodyPr>
          <a:lstStyle/>
          <a:p>
            <a:r>
              <a:rPr lang="en-US" altLang="zh-CN" sz="2800" b="1" dirty="0" smtClean="0">
                <a:solidFill>
                  <a:schemeClr val="bg1"/>
                </a:solidFill>
                <a:latin typeface="Palatino Linotype" pitchFamily="18" charset="0"/>
              </a:rPr>
              <a:t>…</a:t>
            </a:r>
            <a:endParaRPr lang="zh-CN" altLang="en-US" sz="2800" b="1" dirty="0">
              <a:solidFill>
                <a:schemeClr val="bg1"/>
              </a:solidFill>
              <a:latin typeface="Palatino Linotype" pitchFamily="18" charset="0"/>
            </a:endParaRPr>
          </a:p>
        </p:txBody>
      </p:sp>
      <p:sp>
        <p:nvSpPr>
          <p:cNvPr id="28" name="矩形 27"/>
          <p:cNvSpPr/>
          <p:nvPr/>
        </p:nvSpPr>
        <p:spPr>
          <a:xfrm>
            <a:off x="142844" y="1214422"/>
            <a:ext cx="8846610" cy="51477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Palatino Linotype" pitchFamily="18" charset="0"/>
            </a:endParaRPr>
          </a:p>
        </p:txBody>
      </p:sp>
      <p:sp>
        <p:nvSpPr>
          <p:cNvPr id="11" name="矩形 10"/>
          <p:cNvSpPr/>
          <p:nvPr/>
        </p:nvSpPr>
        <p:spPr>
          <a:xfrm>
            <a:off x="1778400"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12" name="矩形 11"/>
          <p:cNvSpPr/>
          <p:nvPr/>
        </p:nvSpPr>
        <p:spPr>
          <a:xfrm>
            <a:off x="3143240"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13" name="矩形 12"/>
          <p:cNvSpPr/>
          <p:nvPr/>
        </p:nvSpPr>
        <p:spPr>
          <a:xfrm>
            <a:off x="5107398"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
        <p:nvSpPr>
          <p:cNvPr id="14" name="矩形 13"/>
          <p:cNvSpPr/>
          <p:nvPr/>
        </p:nvSpPr>
        <p:spPr>
          <a:xfrm>
            <a:off x="6536158" y="1428736"/>
            <a:ext cx="964800" cy="785818"/>
          </a:xfrm>
          <a:prstGeom prst="rect">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FF"/>
              </a:solidFill>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9"/>
</p:tagLst>
</file>

<file path=ppt/tags/tag2.xml><?xml version="1.0" encoding="utf-8"?>
<p:tagLst xmlns:a="http://schemas.openxmlformats.org/drawingml/2006/main" xmlns:r="http://schemas.openxmlformats.org/officeDocument/2006/relationships" xmlns:p="http://schemas.openxmlformats.org/presentationml/2006/main">
  <p:tag name="TIMING" val="|6.9"/>
</p:tagLst>
</file>

<file path=ppt/tags/tag3.xml><?xml version="1.0" encoding="utf-8"?>
<p:tagLst xmlns:a="http://schemas.openxmlformats.org/drawingml/2006/main" xmlns:r="http://schemas.openxmlformats.org/officeDocument/2006/relationships" xmlns:p="http://schemas.openxmlformats.org/presentationml/2006/main">
  <p:tag name="TIMING" val="|6.9"/>
</p:tagLst>
</file>

<file path=ppt/tags/tag4.xml><?xml version="1.0" encoding="utf-8"?>
<p:tagLst xmlns:a="http://schemas.openxmlformats.org/drawingml/2006/main" xmlns:r="http://schemas.openxmlformats.org/officeDocument/2006/relationships" xmlns:p="http://schemas.openxmlformats.org/presentationml/2006/main">
  <p:tag name="TIMING" val="|6.9"/>
</p:tagLst>
</file>

<file path=ppt/theme/theme1.xml><?xml version="1.0" encoding="utf-8"?>
<a:theme xmlns:a="http://schemas.openxmlformats.org/drawingml/2006/main" name="Optimal Dark Margin">
  <a:themeElements>
    <a:clrScheme name="OPTIMAL Color Scheme">
      <a:dk1>
        <a:srgbClr val="B3CCE6"/>
      </a:dk1>
      <a:lt1>
        <a:srgbClr val="FFFFFF"/>
      </a:lt1>
      <a:dk2>
        <a:srgbClr val="103A84"/>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5A58"/>
        </a:dk1>
        <a:lt1>
          <a:srgbClr val="FFFFFF"/>
        </a:lt1>
        <a:dk2>
          <a:srgbClr val="008080"/>
        </a:dk2>
        <a:lt2>
          <a:srgbClr val="FFFFCC"/>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4"/>
        </a:folHlink>
      </a:clrScheme>
      <a:clrMap bg1="dk2" tx1="lt1" bg2="dk1" tx2="lt2" accent1="accent1" accent2="accent2" accent3="accent3" accent4="accent4" accent5="accent5" accent6="accent6" hlink="hlink" folHlink="folHlink"/>
    </a:extraClrScheme>
    <a:extraClrScheme>
      <a:clrScheme name="Default Design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DBA6"/>
        </a:lt1>
        <a:dk2>
          <a:srgbClr val="000000"/>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Default Design 4">
        <a:dk1>
          <a:srgbClr val="66CCCC"/>
        </a:dk1>
        <a:lt1>
          <a:srgbClr val="FFFFFF"/>
        </a:lt1>
        <a:dk2>
          <a:srgbClr val="2E6B6B"/>
        </a:dk2>
        <a:lt2>
          <a:srgbClr val="2E6B6B"/>
        </a:lt2>
        <a:accent1>
          <a:srgbClr val="9ADEDC"/>
        </a:accent1>
        <a:accent2>
          <a:srgbClr val="45A3A1"/>
        </a:accent2>
        <a:accent3>
          <a:srgbClr val="ADBABA"/>
        </a:accent3>
        <a:accent4>
          <a:srgbClr val="DADADA"/>
        </a:accent4>
        <a:accent5>
          <a:srgbClr val="CAECEB"/>
        </a:accent5>
        <a:accent6>
          <a:srgbClr val="3E9391"/>
        </a:accent6>
        <a:hlink>
          <a:srgbClr val="45A3A1"/>
        </a:hlink>
        <a:folHlink>
          <a:srgbClr val="9ADEDC"/>
        </a:folHlink>
      </a:clrScheme>
      <a:clrMap bg1="dk2" tx1="lt1" bg2="dk1" tx2="lt2" accent1="accent1" accent2="accent2" accent3="accent3" accent4="accent4" accent5="accent5" accent6="accent6" hlink="hlink" folHlink="folHlink"/>
    </a:extraClrScheme>
    <a:extraClrScheme>
      <a:clrScheme name="Default Design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Default Design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PTIMAL White Margin">
  <a:themeElements>
    <a:clrScheme name="">
      <a:dk1>
        <a:srgbClr val="B3CCE6"/>
      </a:dk1>
      <a:lt1>
        <a:srgbClr val="FFFFFF"/>
      </a:lt1>
      <a:dk2>
        <a:srgbClr val="103A84"/>
      </a:dk2>
      <a:lt2>
        <a:srgbClr val="FFFFFF"/>
      </a:lt2>
      <a:accent1>
        <a:srgbClr val="336599"/>
      </a:accent1>
      <a:accent2>
        <a:srgbClr val="2E4C6B"/>
      </a:accent2>
      <a:accent3>
        <a:srgbClr val="AAAEC2"/>
      </a:accent3>
      <a:accent4>
        <a:srgbClr val="DADADA"/>
      </a:accent4>
      <a:accent5>
        <a:srgbClr val="ADB8CA"/>
      </a:accent5>
      <a:accent6>
        <a:srgbClr val="294460"/>
      </a:accent6>
      <a:hlink>
        <a:srgbClr val="0B54A3"/>
      </a:hlink>
      <a:folHlink>
        <a:srgbClr val="0B73E0"/>
      </a:folHlink>
    </a:clrScheme>
    <a:fontScheme name="2_Ppt0000009">
      <a:majorFont>
        <a:latin typeface="Palatino Linotype"/>
        <a:ea typeface="黑体"/>
        <a:cs typeface="Arial"/>
      </a:majorFont>
      <a:minorFont>
        <a:latin typeface="Palatino Linotype"/>
        <a:ea typeface="黑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Ppt0000009 1">
        <a:dk1>
          <a:srgbClr val="005A58"/>
        </a:dk1>
        <a:lt1>
          <a:srgbClr val="FFFFFF"/>
        </a:lt1>
        <a:dk2>
          <a:srgbClr val="008080"/>
        </a:dk2>
        <a:lt2>
          <a:srgbClr val="FFFFCC"/>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4"/>
        </a:folHlink>
      </a:clrScheme>
      <a:clrMap bg1="dk2" tx1="lt1" bg2="dk1" tx2="lt2" accent1="accent1" accent2="accent2" accent3="accent3" accent4="accent4" accent5="accent5" accent6="accent6" hlink="hlink" folHlink="folHlink"/>
    </a:extraClrScheme>
    <a:extraClrScheme>
      <a:clrScheme name="2_Ppt0000009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2_Ppt0000009 3">
        <a:dk1>
          <a:srgbClr val="000000"/>
        </a:dk1>
        <a:lt1>
          <a:srgbClr val="FFDBA6"/>
        </a:lt1>
        <a:dk2>
          <a:srgbClr val="000000"/>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2_Ppt0000009 4">
        <a:dk1>
          <a:srgbClr val="66CCCC"/>
        </a:dk1>
        <a:lt1>
          <a:srgbClr val="FFFFFF"/>
        </a:lt1>
        <a:dk2>
          <a:srgbClr val="2E6B6B"/>
        </a:dk2>
        <a:lt2>
          <a:srgbClr val="2E6B6B"/>
        </a:lt2>
        <a:accent1>
          <a:srgbClr val="9ADEDC"/>
        </a:accent1>
        <a:accent2>
          <a:srgbClr val="45A3A1"/>
        </a:accent2>
        <a:accent3>
          <a:srgbClr val="ADBABA"/>
        </a:accent3>
        <a:accent4>
          <a:srgbClr val="DADADA"/>
        </a:accent4>
        <a:accent5>
          <a:srgbClr val="CAECEB"/>
        </a:accent5>
        <a:accent6>
          <a:srgbClr val="3E9391"/>
        </a:accent6>
        <a:hlink>
          <a:srgbClr val="45A3A1"/>
        </a:hlink>
        <a:folHlink>
          <a:srgbClr val="9ADEDC"/>
        </a:folHlink>
      </a:clrScheme>
      <a:clrMap bg1="dk2" tx1="lt1" bg2="dk1" tx2="lt2" accent1="accent1" accent2="accent2" accent3="accent3" accent4="accent4" accent5="accent5" accent6="accent6" hlink="hlink" folHlink="folHlink"/>
    </a:extraClrScheme>
    <a:extraClrScheme>
      <a:clrScheme name="2_Ppt0000009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2_Ppt0000009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PTIMAL Light Margin">
  <a:themeElements>
    <a:clrScheme name="">
      <a:dk1>
        <a:srgbClr val="B3CCE6"/>
      </a:dk1>
      <a:lt1>
        <a:srgbClr val="FFFFFF"/>
      </a:lt1>
      <a:dk2>
        <a:srgbClr val="103A84"/>
      </a:dk2>
      <a:lt2>
        <a:srgbClr val="FFFFFF"/>
      </a:lt2>
      <a:accent1>
        <a:srgbClr val="336599"/>
      </a:accent1>
      <a:accent2>
        <a:srgbClr val="2E4C6B"/>
      </a:accent2>
      <a:accent3>
        <a:srgbClr val="AAAEC2"/>
      </a:accent3>
      <a:accent4>
        <a:srgbClr val="DADADA"/>
      </a:accent4>
      <a:accent5>
        <a:srgbClr val="ADB8CA"/>
      </a:accent5>
      <a:accent6>
        <a:srgbClr val="294460"/>
      </a:accent6>
      <a:hlink>
        <a:srgbClr val="0B54A3"/>
      </a:hlink>
      <a:folHlink>
        <a:srgbClr val="0B73E0"/>
      </a:folHlink>
    </a:clrScheme>
    <a:fontScheme name="OPTIMAL Light Margin">
      <a:majorFont>
        <a:latin typeface="Palatino Linotype"/>
        <a:ea typeface="黑体"/>
        <a:cs typeface=""/>
      </a:majorFont>
      <a:minorFont>
        <a:latin typeface="Palatino Linotype"/>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t"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Palatino Linotype"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t"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Palatino Linotype" pitchFamily="18" charset="0"/>
            <a:ea typeface="宋体" pitchFamily="2" charset="-122"/>
          </a:defRPr>
        </a:defPPr>
      </a:lst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Ppt0000009</Template>
  <TotalTime>34980</TotalTime>
  <Words>3217</Words>
  <Application>Microsoft Office PowerPoint</Application>
  <PresentationFormat>全屏显示(4:3)</PresentationFormat>
  <Paragraphs>556</Paragraphs>
  <Slides>59</Slides>
  <Notes>59</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vt:i4>
      </vt:variant>
      <vt:variant>
        <vt:lpstr>幻灯片标题</vt:lpstr>
      </vt:variant>
      <vt:variant>
        <vt:i4>59</vt:i4>
      </vt:variant>
    </vt:vector>
  </HeadingPairs>
  <TitlesOfParts>
    <vt:vector size="77" baseType="lpstr">
      <vt:lpstr>Arial Unicode MS</vt:lpstr>
      <vt:lpstr>Miriam</vt:lpstr>
      <vt:lpstr>MoolBoran</vt:lpstr>
      <vt:lpstr>SimHei</vt:lpstr>
      <vt:lpstr>SimHei</vt:lpstr>
      <vt:lpstr>宋体</vt:lpstr>
      <vt:lpstr>微软雅黑</vt:lpstr>
      <vt:lpstr>Andalus</vt:lpstr>
      <vt:lpstr>Arial</vt:lpstr>
      <vt:lpstr>Arial Black</vt:lpstr>
      <vt:lpstr>Calibri</vt:lpstr>
      <vt:lpstr>Comic Sans MS</vt:lpstr>
      <vt:lpstr>Palatino Linotype</vt:lpstr>
      <vt:lpstr>Wingdings</vt:lpstr>
      <vt:lpstr>Optimal Dark Margin</vt:lpstr>
      <vt:lpstr>OPTIMAL White Margin</vt:lpstr>
      <vt:lpstr>OPTIMAL Light Margin</vt:lpstr>
      <vt:lpstr>Equation</vt:lpstr>
      <vt:lpstr>PowerPoint 演示文稿</vt:lpstr>
      <vt:lpstr>Roadmap</vt:lpstr>
      <vt:lpstr>PowerPoint 演示文稿</vt:lpstr>
      <vt:lpstr>PowerPoint 演示文稿</vt:lpstr>
      <vt:lpstr>PowerPoint 演示文稿</vt:lpstr>
      <vt:lpstr>PowerPoint 演示文稿</vt:lpstr>
      <vt:lpstr>PowerPoint 演示文稿</vt:lpstr>
      <vt:lpstr>PowerPoint 演示文稿</vt:lpstr>
      <vt:lpstr>Similarity Preserving Binary Hashing</vt:lpstr>
      <vt:lpstr>Similarity Preserving Binary Hashing</vt:lpstr>
      <vt:lpstr>Similarity Preserving Binary Hashing</vt:lpstr>
      <vt:lpstr>Similarity Preserving Binary Hashing</vt:lpstr>
      <vt:lpstr>Hashing Using Compact Codes</vt:lpstr>
      <vt:lpstr>Hashing Using Compact Codes</vt:lpstr>
      <vt:lpstr>Hashing Using Compact Codes</vt:lpstr>
      <vt:lpstr>Hashing Using Compact Codes</vt:lpstr>
      <vt:lpstr>Hashing Using Compact Codes</vt:lpstr>
      <vt:lpstr>Two of the Representative</vt:lpstr>
      <vt:lpstr>Roadmap</vt:lpstr>
      <vt:lpstr>Motivations</vt:lpstr>
      <vt:lpstr>PowerPoint 演示文稿</vt:lpstr>
      <vt:lpstr>Framework  of  Our Method</vt:lpstr>
      <vt:lpstr>Step 1:</vt:lpstr>
      <vt:lpstr>Step 1:</vt:lpstr>
      <vt:lpstr>Step 1:</vt:lpstr>
      <vt:lpstr>Step 1:</vt:lpstr>
      <vt:lpstr>Step 1:</vt:lpstr>
      <vt:lpstr>Step 1:</vt:lpstr>
      <vt:lpstr>Step 1:</vt:lpstr>
      <vt:lpstr>Step 1:</vt:lpstr>
      <vt:lpstr>Step 1:</vt:lpstr>
      <vt:lpstr>Step 1:</vt:lpstr>
      <vt:lpstr>Step 1:</vt:lpstr>
      <vt:lpstr>Step 2:</vt:lpstr>
      <vt:lpstr>Step 2:</vt:lpstr>
      <vt:lpstr>Step 2:</vt:lpstr>
      <vt:lpstr>Step 2:</vt:lpstr>
      <vt:lpstr>Step 2:</vt:lpstr>
      <vt:lpstr>Step 3:</vt:lpstr>
      <vt:lpstr>Optimization</vt:lpstr>
      <vt:lpstr>Algorithm</vt:lpstr>
      <vt:lpstr>Encode Binary Codes</vt:lpstr>
      <vt:lpstr>Roadmap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Roadmap</vt:lpstr>
      <vt:lpstr>Summary</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Presentation Template</dc:title>
  <dc:creator>OPTIMAL</dc:creator>
  <cp:lastModifiedBy>若水</cp:lastModifiedBy>
  <cp:revision>1942</cp:revision>
  <dcterms:created xsi:type="dcterms:W3CDTF">2010-07-02T01:40:28Z</dcterms:created>
  <dcterms:modified xsi:type="dcterms:W3CDTF">2014-07-09T23:12:28Z</dcterms:modified>
</cp:coreProperties>
</file>